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75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3" r:id="rId17"/>
    <p:sldId id="271" r:id="rId18"/>
    <p:sldId id="268" r:id="rId19"/>
    <p:sldId id="276" r:id="rId20"/>
    <p:sldId id="272" r:id="rId21"/>
    <p:sldId id="27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49"/>
    <p:restoredTop sz="94719"/>
  </p:normalViewPr>
  <p:slideViewPr>
    <p:cSldViewPr snapToGrid="0" snapToObjects="1">
      <p:cViewPr varScale="1">
        <p:scale>
          <a:sx n="93" d="100"/>
          <a:sy n="93" d="100"/>
        </p:scale>
        <p:origin x="224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A7089-0C64-294D-B370-8920DF13017D}" type="datetimeFigureOut">
              <a:rPr lang="fr-FR" smtClean="0"/>
              <a:t>02/10/2017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B7791C-1C4F-FD46-8C47-2DF5E05DCE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5955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Dossiers , j’ai beaucoup appris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7791C-1C4F-FD46-8C47-2DF5E05DCEC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2116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7791C-1C4F-FD46-8C47-2DF5E05DCECC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2531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10/2/17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10/2/17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10/2/17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10/2/17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10/2/17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10/2/17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10/2/17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10/2/17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10/2/17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10/2/17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10/2/17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10/2/17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10/2/17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10/2/17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10/2/17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10/2/17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10/2/17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10/2/17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77471" y="1613252"/>
            <a:ext cx="10452847" cy="1641490"/>
          </a:xfrm>
        </p:spPr>
        <p:txBody>
          <a:bodyPr/>
          <a:lstStyle/>
          <a:p>
            <a:r>
              <a:rPr lang="fr-FR" dirty="0" smtClean="0"/>
              <a:t>Avons-nous abdiqué ?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209799" y="3694376"/>
            <a:ext cx="9144000" cy="635578"/>
          </a:xfrm>
        </p:spPr>
        <p:txBody>
          <a:bodyPr>
            <a:noAutofit/>
          </a:bodyPr>
          <a:lstStyle/>
          <a:p>
            <a:r>
              <a:rPr lang="fr-FR" sz="4000" dirty="0" smtClean="0">
                <a:solidFill>
                  <a:schemeClr val="accent5"/>
                </a:solidFill>
              </a:rPr>
              <a:t>Cris et chuchotements d’un </a:t>
            </a:r>
            <a:r>
              <a:rPr lang="fr-FR" sz="4000" dirty="0" err="1" smtClean="0">
                <a:solidFill>
                  <a:schemeClr val="accent5"/>
                </a:solidFill>
              </a:rPr>
              <a:t>pré-retraité</a:t>
            </a:r>
            <a:endParaRPr lang="fr-FR" sz="4000" dirty="0">
              <a:solidFill>
                <a:schemeClr val="accent5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978400" y="4656667"/>
            <a:ext cx="6375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 smtClean="0"/>
              <a:t>Richard </a:t>
            </a:r>
            <a:r>
              <a:rPr lang="fr-FR" sz="2400" dirty="0" err="1" smtClean="0"/>
              <a:t>Beracassat</a:t>
            </a:r>
            <a:endParaRPr lang="fr-FR" sz="2400" dirty="0" smtClean="0"/>
          </a:p>
          <a:p>
            <a:pPr algn="r"/>
            <a:r>
              <a:rPr lang="fr-FR" sz="2400" dirty="0" smtClean="0"/>
              <a:t>Le Grau du Roi </a:t>
            </a:r>
            <a:r>
              <a:rPr lang="mr-IN" sz="2400" dirty="0" smtClean="0"/>
              <a:t>–</a:t>
            </a:r>
            <a:r>
              <a:rPr lang="fr-FR" sz="2400" dirty="0" smtClean="0"/>
              <a:t> septembre 2017</a:t>
            </a:r>
            <a:endParaRPr lang="fr-FR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723" y="6133528"/>
            <a:ext cx="3098053" cy="44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7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5"/>
                </a:solidFill>
              </a:rPr>
              <a:t>Formation initiale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9100" y="1736439"/>
            <a:ext cx="10233800" cy="4351338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Sélection sur un concours pas toujours orienté vers la pratique future</a:t>
            </a:r>
          </a:p>
          <a:p>
            <a:r>
              <a:rPr lang="fr-FR" dirty="0" smtClean="0"/>
              <a:t>Diktat des mathématiques</a:t>
            </a:r>
          </a:p>
          <a:p>
            <a:r>
              <a:rPr lang="fr-FR" dirty="0" smtClean="0"/>
              <a:t>Filière unique des profession de santé</a:t>
            </a:r>
          </a:p>
          <a:p>
            <a:r>
              <a:rPr lang="fr-FR" dirty="0" smtClean="0"/>
              <a:t>Quasi disparition des questions rédactionnelles source de raisonnement et généralisation du QCM</a:t>
            </a:r>
          </a:p>
          <a:p>
            <a:r>
              <a:rPr lang="fr-FR" dirty="0" smtClean="0"/>
              <a:t>Numérus Clausus </a:t>
            </a:r>
            <a:r>
              <a:rPr lang="mr-IN" dirty="0" smtClean="0"/>
              <a:t>…</a:t>
            </a:r>
            <a:r>
              <a:rPr lang="fr-FR" dirty="0" smtClean="0"/>
              <a:t> pas innocent</a:t>
            </a:r>
          </a:p>
          <a:p>
            <a:r>
              <a:rPr lang="fr-FR" dirty="0" smtClean="0"/>
              <a:t>Disparité des taux de réussite entre facs</a:t>
            </a:r>
          </a:p>
          <a:p>
            <a:r>
              <a:rPr lang="fr-FR" dirty="0" smtClean="0"/>
              <a:t>Matières fondamentales souvent minimisées (anatomie, histologie physio etc.)</a:t>
            </a:r>
          </a:p>
          <a:p>
            <a:r>
              <a:rPr lang="fr-FR" dirty="0" smtClean="0"/>
              <a:t>Etudiants hospitaliers sans rôle et sans responsabilités dans leur pratique (rôle d’observateur) et prises en charge disparate selon les services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723" y="6133528"/>
            <a:ext cx="3098053" cy="44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4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082" y="217207"/>
            <a:ext cx="10515600" cy="858557"/>
          </a:xfrm>
        </p:spPr>
        <p:txBody>
          <a:bodyPr/>
          <a:lstStyle/>
          <a:p>
            <a:r>
              <a:rPr lang="fr-FR" dirty="0" smtClean="0">
                <a:solidFill>
                  <a:schemeClr val="accent5"/>
                </a:solidFill>
              </a:rPr>
              <a:t>Formation des chirurgiens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3753" y="1169894"/>
            <a:ext cx="10910047" cy="5007069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Auparavant « la meilleure au monde » </a:t>
            </a:r>
          </a:p>
          <a:p>
            <a:r>
              <a:rPr lang="fr-FR" dirty="0" smtClean="0"/>
              <a:t>Basée sur l’internat des hôpitaux  sélectif mais pratique</a:t>
            </a:r>
          </a:p>
          <a:p>
            <a:r>
              <a:rPr lang="fr-FR" dirty="0" smtClean="0"/>
              <a:t>Préparation, Compagnonnage  , fraternité, « Ecoles »</a:t>
            </a:r>
          </a:p>
          <a:p>
            <a:r>
              <a:rPr lang="fr-FR" dirty="0" smtClean="0"/>
              <a:t>Responsabilités</a:t>
            </a:r>
          </a:p>
          <a:p>
            <a:r>
              <a:rPr lang="fr-FR" dirty="0" smtClean="0"/>
              <a:t>Petits abandons , petites lâchetés, complicités, égoïsmes</a:t>
            </a:r>
          </a:p>
          <a:p>
            <a:r>
              <a:rPr lang="fr-FR" dirty="0" smtClean="0"/>
              <a:t>Volonté politique d’uniformisation « européenne » sur des systèmes moins performants</a:t>
            </a:r>
          </a:p>
          <a:p>
            <a:r>
              <a:rPr lang="fr-FR" dirty="0" smtClean="0"/>
              <a:t>Réformes de l’internat alors qu’ils fallait défendre « l’exception Française »</a:t>
            </a:r>
          </a:p>
          <a:p>
            <a:r>
              <a:rPr lang="fr-FR" dirty="0" smtClean="0"/>
              <a:t>Hyper spécialisation comme objectif ultime</a:t>
            </a:r>
          </a:p>
          <a:p>
            <a:r>
              <a:rPr lang="fr-FR" dirty="0" smtClean="0"/>
              <a:t>Dernière réforme de l’internat et du clinicat: </a:t>
            </a:r>
          </a:p>
          <a:p>
            <a:pPr marL="0" indent="0" algn="ctr">
              <a:buNone/>
            </a:pPr>
            <a:r>
              <a:rPr lang="fr-FR" sz="3900" dirty="0" err="1" smtClean="0">
                <a:solidFill>
                  <a:srgbClr val="FFFF00"/>
                </a:solidFill>
              </a:rPr>
              <a:t>Vulnerant</a:t>
            </a:r>
            <a:r>
              <a:rPr lang="fr-FR" sz="3900" dirty="0" smtClean="0">
                <a:solidFill>
                  <a:srgbClr val="FFFF00"/>
                </a:solidFill>
              </a:rPr>
              <a:t> </a:t>
            </a:r>
            <a:r>
              <a:rPr lang="fr-FR" sz="3900" dirty="0" err="1" smtClean="0">
                <a:solidFill>
                  <a:srgbClr val="FFFF00"/>
                </a:solidFill>
              </a:rPr>
              <a:t>omnes</a:t>
            </a:r>
            <a:r>
              <a:rPr lang="fr-FR" sz="3900" dirty="0" smtClean="0">
                <a:solidFill>
                  <a:srgbClr val="FFFF00"/>
                </a:solidFill>
              </a:rPr>
              <a:t> </a:t>
            </a:r>
            <a:r>
              <a:rPr lang="fr-FR" sz="3900" dirty="0" err="1" smtClean="0">
                <a:solidFill>
                  <a:srgbClr val="FFFF00"/>
                </a:solidFill>
              </a:rPr>
              <a:t>ultima</a:t>
            </a:r>
            <a:r>
              <a:rPr lang="fr-FR" sz="3900" dirty="0" smtClean="0">
                <a:solidFill>
                  <a:srgbClr val="FFFF00"/>
                </a:solidFill>
              </a:rPr>
              <a:t> </a:t>
            </a:r>
            <a:r>
              <a:rPr lang="fr-FR" sz="3900" dirty="0" err="1" smtClean="0">
                <a:solidFill>
                  <a:srgbClr val="FFFF00"/>
                </a:solidFill>
              </a:rPr>
              <a:t>necat</a:t>
            </a:r>
            <a:endParaRPr lang="fr-FR" sz="3900" dirty="0" smtClean="0">
              <a:solidFill>
                <a:srgbClr val="FFFF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723" y="6133528"/>
            <a:ext cx="3098053" cy="44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7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553" y="378573"/>
            <a:ext cx="10515600" cy="898899"/>
          </a:xfrm>
        </p:spPr>
        <p:txBody>
          <a:bodyPr/>
          <a:lstStyle/>
          <a:p>
            <a:r>
              <a:rPr lang="fr-FR" dirty="0" smtClean="0">
                <a:solidFill>
                  <a:schemeClr val="accent5"/>
                </a:solidFill>
              </a:rPr>
              <a:t>Conditions de travail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20000" y="1395319"/>
            <a:ext cx="10233800" cy="4351338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Dégradation en public comme en privé</a:t>
            </a:r>
          </a:p>
          <a:p>
            <a:r>
              <a:rPr lang="fr-FR" dirty="0" smtClean="0"/>
              <a:t>Bureaucratie triomphante et redondante  qui gère les problème qu’elle crée</a:t>
            </a:r>
          </a:p>
          <a:p>
            <a:r>
              <a:rPr lang="fr-FR" dirty="0" smtClean="0"/>
              <a:t>Rentabilité comme objectif unique des « décideurs » </a:t>
            </a:r>
          </a:p>
          <a:p>
            <a:r>
              <a:rPr lang="fr-FR" dirty="0" smtClean="0"/>
              <a:t>T2A</a:t>
            </a:r>
          </a:p>
          <a:p>
            <a:r>
              <a:rPr lang="fr-FR" dirty="0" smtClean="0"/>
              <a:t>Perte du pouvoir médical en public et en privé, individualisme.</a:t>
            </a:r>
          </a:p>
          <a:p>
            <a:r>
              <a:rPr lang="fr-FR" dirty="0" smtClean="0"/>
              <a:t>Décideurs absents du terrain: implants, protocoles de soins , pharmaciens</a:t>
            </a:r>
            <a:r>
              <a:rPr lang="mr-IN" dirty="0" smtClean="0"/>
              <a:t>…</a:t>
            </a:r>
            <a:endParaRPr lang="fr-FR" dirty="0" smtClean="0"/>
          </a:p>
          <a:p>
            <a:r>
              <a:rPr lang="fr-FR" dirty="0"/>
              <a:t>Disparition des structures gérées par des </a:t>
            </a:r>
            <a:r>
              <a:rPr lang="fr-FR" dirty="0" smtClean="0"/>
              <a:t>médecins</a:t>
            </a:r>
          </a:p>
          <a:p>
            <a:r>
              <a:rPr lang="fr-FR" dirty="0" smtClean="0"/>
              <a:t>Groupes « financiers » maîtres du privé et souvent</a:t>
            </a:r>
            <a:r>
              <a:rPr lang="mr-IN" dirty="0" smtClean="0"/>
              <a:t>…</a:t>
            </a:r>
            <a:r>
              <a:rPr lang="fr-FR" dirty="0" smtClean="0"/>
              <a:t> mauvais gestionnaires, mentalité de mercanti, népotisme, inhumanité.</a:t>
            </a:r>
          </a:p>
          <a:p>
            <a:r>
              <a:rPr lang="fr-FR" dirty="0" smtClean="0"/>
              <a:t>Modèles importés de l’étranger </a:t>
            </a:r>
            <a:r>
              <a:rPr lang="mr-IN" dirty="0" smtClean="0"/>
              <a:t>…</a:t>
            </a:r>
            <a:r>
              <a:rPr lang="fr-FR" dirty="0" smtClean="0"/>
              <a:t> mais avec 20 ans de retard !</a:t>
            </a:r>
          </a:p>
          <a:p>
            <a:r>
              <a:rPr lang="fr-FR" dirty="0" smtClean="0"/>
              <a:t>Mépris du personnel , des équipes, salaires indécents des infirmières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723" y="6133528"/>
            <a:ext cx="3098053" cy="44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6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3724" y="106270"/>
            <a:ext cx="6971367" cy="1209870"/>
          </a:xfrm>
        </p:spPr>
        <p:txBody>
          <a:bodyPr>
            <a:noAutofit/>
          </a:bodyPr>
          <a:lstStyle/>
          <a:p>
            <a:r>
              <a:rPr lang="fr-FR" sz="4800" smtClean="0">
                <a:solidFill>
                  <a:schemeClr val="accent5"/>
                </a:solidFill>
              </a:rPr>
              <a:t/>
            </a:r>
            <a:br>
              <a:rPr lang="fr-FR" sz="4800" smtClean="0">
                <a:solidFill>
                  <a:schemeClr val="accent5"/>
                </a:solidFill>
              </a:rPr>
            </a:br>
            <a:r>
              <a:rPr lang="fr-FR" sz="4800" smtClean="0">
                <a:solidFill>
                  <a:schemeClr val="accent5"/>
                </a:solidFill>
              </a:rPr>
              <a:t>Un </a:t>
            </a:r>
            <a:r>
              <a:rPr lang="fr-FR" sz="4800" dirty="0" smtClean="0">
                <a:solidFill>
                  <a:schemeClr val="accent5"/>
                </a:solidFill>
              </a:rPr>
              <a:t>exemple édifiant</a:t>
            </a:r>
            <a:r>
              <a:rPr lang="fr-FR" sz="4800" dirty="0" smtClean="0"/>
              <a:t/>
            </a:r>
            <a:br>
              <a:rPr lang="fr-FR" sz="4800" dirty="0" smtClean="0"/>
            </a:br>
            <a:endParaRPr lang="fr-FR" sz="4800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25" y="1465729"/>
            <a:ext cx="11785219" cy="4289612"/>
          </a:xfrm>
        </p:spPr>
      </p:pic>
      <p:sp>
        <p:nvSpPr>
          <p:cNvPr id="7" name="Ellipse 6"/>
          <p:cNvSpPr/>
          <p:nvPr/>
        </p:nvSpPr>
        <p:spPr>
          <a:xfrm>
            <a:off x="135522" y="2339788"/>
            <a:ext cx="11785221" cy="16136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163724" y="4141694"/>
            <a:ext cx="11757020" cy="18422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723" y="6133528"/>
            <a:ext cx="3098053" cy="44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7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4447" y="203761"/>
            <a:ext cx="10515600" cy="1073710"/>
          </a:xfrm>
        </p:spPr>
        <p:txBody>
          <a:bodyPr/>
          <a:lstStyle/>
          <a:p>
            <a:r>
              <a:rPr lang="fr-FR" dirty="0" smtClean="0">
                <a:solidFill>
                  <a:schemeClr val="accent5"/>
                </a:solidFill>
              </a:rPr>
              <a:t>Rémunération: le tabou !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38836"/>
            <a:ext cx="10233800" cy="4351338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Salaire d’un PH = celui d’une infirmière en Suisse</a:t>
            </a:r>
          </a:p>
          <a:p>
            <a:r>
              <a:rPr lang="fr-FR" dirty="0" err="1" smtClean="0"/>
              <a:t>Neymar</a:t>
            </a:r>
            <a:r>
              <a:rPr lang="fr-FR" dirty="0" smtClean="0"/>
              <a:t> la « chance pour la France »: 500 fois le salaire d’un chirurgien du public  (et hors impôts)</a:t>
            </a:r>
          </a:p>
          <a:p>
            <a:r>
              <a:rPr lang="fr-FR" dirty="0" smtClean="0"/>
              <a:t>Consultation spécialisée: 23€ au tarif de base (25 pour les généralistes!)  Moyenne Européenne: 50 € </a:t>
            </a:r>
          </a:p>
          <a:p>
            <a:r>
              <a:rPr lang="fr-FR" dirty="0" smtClean="0"/>
              <a:t>Tarifs de base des actes pratiquement pas revalorisés depuis 1987</a:t>
            </a:r>
          </a:p>
          <a:p>
            <a:r>
              <a:rPr lang="fr-FR" dirty="0" smtClean="0"/>
              <a:t>Impossibilité pour les secteurs 1 de survivre sauf </a:t>
            </a:r>
            <a:r>
              <a:rPr lang="mr-IN" dirty="0" smtClean="0"/>
              <a:t>…</a:t>
            </a:r>
            <a:r>
              <a:rPr lang="fr-FR" dirty="0" smtClean="0"/>
              <a:t> à multiplier les actes</a:t>
            </a:r>
          </a:p>
          <a:p>
            <a:r>
              <a:rPr lang="fr-FR" dirty="0" smtClean="0"/>
              <a:t>Campagnes de dénigrement du secteur 2</a:t>
            </a:r>
          </a:p>
          <a:p>
            <a:r>
              <a:rPr lang="fr-FR" dirty="0" smtClean="0"/>
              <a:t>Vente de la santé des Français au « mutuelles » sans contrepartie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723" y="6133528"/>
            <a:ext cx="3098053" cy="44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9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0318" y="230655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chemeClr val="accent5"/>
                </a:solidFill>
              </a:rPr>
              <a:t>Hygiène : l’exemple-type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82118" y="1368425"/>
            <a:ext cx="10233800" cy="4351338"/>
          </a:xfrm>
        </p:spPr>
        <p:txBody>
          <a:bodyPr>
            <a:normAutofit fontScale="92500"/>
          </a:bodyPr>
          <a:lstStyle/>
          <a:p>
            <a:r>
              <a:rPr lang="fr-FR" dirty="0" smtClean="0"/>
              <a:t>Perte du pouvoir décisionnel </a:t>
            </a:r>
          </a:p>
          <a:p>
            <a:r>
              <a:rPr lang="fr-FR" dirty="0" smtClean="0"/>
              <a:t>Aucun progrès n’a été le fait des tutelles , de comités, d’hygiénistes ou d’infectiologues qui ont été souvent un frein à l’évolution</a:t>
            </a:r>
          </a:p>
          <a:p>
            <a:r>
              <a:rPr lang="fr-FR" dirty="0" smtClean="0"/>
              <a:t>Tous les progrès sont le fait de médecins et surtout de chirurgiens</a:t>
            </a:r>
          </a:p>
          <a:p>
            <a:r>
              <a:rPr lang="fr-FR" dirty="0" smtClean="0"/>
              <a:t>Perte de l’esprit critique</a:t>
            </a:r>
          </a:p>
          <a:p>
            <a:r>
              <a:rPr lang="fr-FR" dirty="0" smtClean="0"/>
              <a:t>Perte de l’esprit scientifique</a:t>
            </a:r>
          </a:p>
          <a:p>
            <a:r>
              <a:rPr lang="fr-FR" dirty="0" smtClean="0"/>
              <a:t>Perte du « </a:t>
            </a:r>
            <a:r>
              <a:rPr lang="fr-FR" dirty="0" err="1" smtClean="0"/>
              <a:t>bon-sens</a:t>
            </a:r>
            <a:r>
              <a:rPr lang="fr-FR" dirty="0" smtClean="0"/>
              <a:t> »</a:t>
            </a:r>
          </a:p>
          <a:p>
            <a:r>
              <a:rPr lang="fr-FR" dirty="0" smtClean="0"/>
              <a:t>Complicité ou laxisme du corps médical </a:t>
            </a:r>
          </a:p>
          <a:p>
            <a:r>
              <a:rPr lang="fr-FR" dirty="0" smtClean="0"/>
              <a:t>Disparité des besoins de chaque spécialité utilisée par la bureaucratie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723" y="6133528"/>
            <a:ext cx="3098053" cy="44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1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accent5"/>
                </a:solidFill>
              </a:rPr>
              <a:t>Problèmes minimisés  avec l’aval « d’experts »</a:t>
            </a:r>
            <a:endParaRPr lang="fr-FR" dirty="0">
              <a:solidFill>
                <a:schemeClr val="accent5"/>
              </a:solidFill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75" y="2117130"/>
            <a:ext cx="5024438" cy="3296118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0606" y="2078038"/>
            <a:ext cx="4351338" cy="3263503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723" y="6133528"/>
            <a:ext cx="3098053" cy="44796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0" y="5821956"/>
            <a:ext cx="8230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Les mêmes experts , laxistes pour </a:t>
            </a:r>
            <a:r>
              <a:rPr lang="fr-FR" sz="2800" dirty="0" smtClean="0"/>
              <a:t>ces dérives seront féroces </a:t>
            </a:r>
            <a:r>
              <a:rPr lang="fr-FR" sz="2800" smtClean="0"/>
              <a:t>avec nous </a:t>
            </a:r>
            <a:r>
              <a:rPr lang="fr-FR" sz="2800" dirty="0" smtClean="0"/>
              <a:t>en responsabilité médicale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62848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accent5"/>
                </a:solidFill>
              </a:rPr>
              <a:t>A</a:t>
            </a:r>
            <a:r>
              <a:rPr lang="fr-FR" dirty="0" err="1" smtClean="0">
                <a:solidFill>
                  <a:schemeClr val="accent5"/>
                </a:solidFill>
              </a:rPr>
              <a:t>nectotes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Infectiologie une spécialité  toute puissante, peux </a:t>
            </a:r>
            <a:r>
              <a:rPr lang="mr-IN" sz="3200" dirty="0" smtClean="0"/>
              <a:t>–</a:t>
            </a:r>
            <a:r>
              <a:rPr lang="fr-FR" sz="3200" dirty="0" smtClean="0"/>
              <a:t>on encore prescrire un antibiotique sans leur bénédiction?</a:t>
            </a:r>
          </a:p>
          <a:p>
            <a:r>
              <a:rPr lang="fr-FR" sz="3200" dirty="0" smtClean="0"/>
              <a:t>Lavage des mains, SHA </a:t>
            </a:r>
            <a:r>
              <a:rPr lang="mr-IN" sz="3200" dirty="0" smtClean="0"/>
              <a:t>…</a:t>
            </a:r>
            <a:endParaRPr lang="fr-FR" sz="3200" dirty="0" smtClean="0"/>
          </a:p>
          <a:p>
            <a:r>
              <a:rPr lang="fr-FR" sz="3200" dirty="0" smtClean="0"/>
              <a:t>Mises en cause judiciaires , experts aux avis divers et fonction des circonstances</a:t>
            </a:r>
          </a:p>
          <a:p>
            <a:r>
              <a:rPr lang="fr-FR" sz="3200" dirty="0" smtClean="0"/>
              <a:t>Rigueur scientifique et même validité des références à revoir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723" y="6133528"/>
            <a:ext cx="3098053" cy="44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0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7212" y="2847896"/>
            <a:ext cx="4580964" cy="818216"/>
          </a:xfrm>
        </p:spPr>
        <p:txBody>
          <a:bodyPr>
            <a:noAutofit/>
          </a:bodyPr>
          <a:lstStyle/>
          <a:p>
            <a:r>
              <a:rPr lang="fr-FR" sz="3600" dirty="0" smtClean="0"/>
              <a:t>Un contre exemple</a:t>
            </a:r>
            <a:r>
              <a:rPr lang="mr-IN" sz="3600" dirty="0" smtClean="0"/>
              <a:t>…</a:t>
            </a:r>
            <a:r>
              <a:rPr lang="fr-FR" sz="3600" dirty="0" smtClean="0"/>
              <a:t> à suivre  ?</a:t>
            </a:r>
            <a:endParaRPr lang="fr-FR" sz="36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59" y="191201"/>
            <a:ext cx="5446059" cy="654641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12" y="6173870"/>
            <a:ext cx="3098053" cy="44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7212" y="185015"/>
            <a:ext cx="10515600" cy="1325563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accent5"/>
                </a:solidFill>
              </a:rPr>
              <a:t>« Moderne » ? </a:t>
            </a:r>
            <a:endParaRPr lang="fr-FR" dirty="0">
              <a:solidFill>
                <a:schemeClr val="accent5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91" y="731114"/>
            <a:ext cx="5747510" cy="5725103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12" y="6173870"/>
            <a:ext cx="3098053" cy="44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3291" y="21235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accent5"/>
                </a:solidFill>
              </a:rPr>
              <a:t>Le plus ancien « chef » de l’école Nîmoise</a:t>
            </a:r>
            <a:endParaRPr lang="fr-FR" dirty="0">
              <a:solidFill>
                <a:schemeClr val="accent5"/>
              </a:solidFill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18" y="1884363"/>
            <a:ext cx="3302000" cy="4292600"/>
          </a:xfrm>
        </p:spPr>
      </p:pic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5370225" y="1246910"/>
            <a:ext cx="6032066" cy="4777288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Né sous le soleil d’Alger</a:t>
            </a:r>
          </a:p>
          <a:p>
            <a:r>
              <a:rPr lang="fr-FR" dirty="0" smtClean="0"/>
              <a:t>Bac littéraire (Paris)</a:t>
            </a:r>
          </a:p>
          <a:p>
            <a:r>
              <a:rPr lang="fr-FR" dirty="0" smtClean="0"/>
              <a:t>Accueilli par Jo </a:t>
            </a:r>
            <a:r>
              <a:rPr lang="fr-FR" dirty="0" err="1" smtClean="0"/>
              <a:t>Asencio</a:t>
            </a:r>
            <a:r>
              <a:rPr lang="fr-FR" dirty="0" smtClean="0"/>
              <a:t> </a:t>
            </a:r>
          </a:p>
          <a:p>
            <a:r>
              <a:rPr lang="fr-FR" dirty="0" smtClean="0"/>
              <a:t>Service de Lucien Cabanettes</a:t>
            </a:r>
          </a:p>
          <a:p>
            <a:r>
              <a:rPr lang="fr-FR" dirty="0" smtClean="0"/>
              <a:t>Rapidement arrivée de Gérard </a:t>
            </a:r>
            <a:r>
              <a:rPr lang="fr-FR" dirty="0" err="1" smtClean="0"/>
              <a:t>Asencio</a:t>
            </a:r>
            <a:endParaRPr lang="fr-FR" dirty="0" smtClean="0"/>
          </a:p>
          <a:p>
            <a:r>
              <a:rPr lang="fr-FR" dirty="0" smtClean="0"/>
              <a:t>Restructuration du service en service universitaire de chirurgie Orthopédique</a:t>
            </a:r>
          </a:p>
          <a:p>
            <a:r>
              <a:rPr lang="fr-FR" dirty="0" smtClean="0"/>
              <a:t>Clinicat avec </a:t>
            </a:r>
            <a:r>
              <a:rPr lang="fr-FR" dirty="0"/>
              <a:t>P</a:t>
            </a:r>
            <a:r>
              <a:rPr lang="fr-FR" dirty="0" smtClean="0"/>
              <a:t>atrick  </a:t>
            </a:r>
            <a:r>
              <a:rPr lang="fr-FR" dirty="0" err="1" smtClean="0"/>
              <a:t>Giboin</a:t>
            </a:r>
            <a:endParaRPr lang="fr-FR" dirty="0" smtClean="0"/>
          </a:p>
          <a:p>
            <a:r>
              <a:rPr lang="fr-FR" dirty="0" smtClean="0"/>
              <a:t>Mars 1987 installation à Alès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723" y="6133528"/>
            <a:ext cx="3098053" cy="44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9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8819" y="171162"/>
            <a:ext cx="3332018" cy="790683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accent5"/>
                </a:solidFill>
              </a:rPr>
              <a:t>L’avenir</a:t>
            </a:r>
            <a:r>
              <a:rPr lang="mr-IN" dirty="0" smtClean="0">
                <a:solidFill>
                  <a:schemeClr val="accent5"/>
                </a:solidFill>
              </a:rPr>
              <a:t>…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29491" y="1122623"/>
            <a:ext cx="6733309" cy="5458873"/>
          </a:xfrm>
        </p:spPr>
        <p:txBody>
          <a:bodyPr>
            <a:noAutofit/>
          </a:bodyPr>
          <a:lstStyle/>
          <a:p>
            <a:r>
              <a:rPr lang="fr-FR" sz="2400" dirty="0" smtClean="0"/>
              <a:t>Pas pour moi! </a:t>
            </a:r>
            <a:r>
              <a:rPr lang="fr-FR" sz="2400" dirty="0"/>
              <a:t> </a:t>
            </a:r>
            <a:r>
              <a:rPr lang="fr-FR" sz="2400" dirty="0" smtClean="0"/>
              <a:t>J’ai eu une belle vie professionnelle </a:t>
            </a:r>
          </a:p>
          <a:p>
            <a:r>
              <a:rPr lang="fr-FR" sz="2400" dirty="0" smtClean="0">
                <a:solidFill>
                  <a:schemeClr val="accent5"/>
                </a:solidFill>
              </a:rPr>
              <a:t>L’école «  Nîmoise » Un exemple, une Oasis dans le désert : à toi Pascal !</a:t>
            </a:r>
          </a:p>
          <a:p>
            <a:r>
              <a:rPr lang="fr-FR" sz="2400" dirty="0" smtClean="0"/>
              <a:t>Reprenez le pouvoir partout:  dans les établissements, dans les sociétés savantes: SOFCOT, </a:t>
            </a:r>
            <a:r>
              <a:rPr lang="fr-FR" sz="2400" dirty="0" err="1" smtClean="0"/>
              <a:t>Orthorisq</a:t>
            </a:r>
            <a:r>
              <a:rPr lang="fr-FR" sz="2400" dirty="0" smtClean="0"/>
              <a:t>, </a:t>
            </a:r>
            <a:r>
              <a:rPr lang="fr-FR" sz="2400" dirty="0" err="1" smtClean="0"/>
              <a:t>etc</a:t>
            </a:r>
            <a:endParaRPr lang="fr-FR" sz="2400" dirty="0" smtClean="0"/>
          </a:p>
          <a:p>
            <a:r>
              <a:rPr lang="fr-FR" sz="2400" dirty="0" smtClean="0"/>
              <a:t>Développez le partenariat avec l’industrie avant que la France soit totalement mise de côté  </a:t>
            </a:r>
          </a:p>
          <a:p>
            <a:r>
              <a:rPr lang="fr-FR" sz="2400" dirty="0" smtClean="0"/>
              <a:t>Parlez correctement l’Anglais</a:t>
            </a:r>
          </a:p>
          <a:p>
            <a:r>
              <a:rPr lang="fr-FR" sz="2400" dirty="0" smtClean="0"/>
              <a:t>Et </a:t>
            </a:r>
            <a:r>
              <a:rPr lang="mr-IN" sz="2400" dirty="0" smtClean="0"/>
              <a:t>…</a:t>
            </a:r>
            <a:r>
              <a:rPr lang="fr-FR" sz="2400" smtClean="0"/>
              <a:t> Continuez </a:t>
            </a:r>
            <a:r>
              <a:rPr lang="fr-FR" sz="2400" dirty="0" smtClean="0"/>
              <a:t>ces journées Nîmoises tous les 2 ans !</a:t>
            </a:r>
          </a:p>
          <a:p>
            <a:pPr marL="0" indent="0" algn="ctr">
              <a:buNone/>
            </a:pPr>
            <a:r>
              <a:rPr lang="fr-FR" dirty="0" smtClean="0">
                <a:solidFill>
                  <a:schemeClr val="accent5"/>
                </a:solidFill>
              </a:rPr>
              <a:t>Il n’y a pas de fatalité: Battez vous!</a:t>
            </a:r>
          </a:p>
          <a:p>
            <a:pPr marL="0" indent="0" algn="ctr">
              <a:buNone/>
            </a:pPr>
            <a:r>
              <a:rPr lang="fr-FR" dirty="0" smtClean="0">
                <a:solidFill>
                  <a:schemeClr val="accent5"/>
                </a:solidFill>
              </a:rPr>
              <a:t>« Ad Augusta per </a:t>
            </a:r>
            <a:r>
              <a:rPr lang="fr-FR" dirty="0" err="1" smtClean="0">
                <a:solidFill>
                  <a:schemeClr val="accent5"/>
                </a:solidFill>
              </a:rPr>
              <a:t>angusta</a:t>
            </a:r>
            <a:r>
              <a:rPr lang="fr-FR" dirty="0" smtClean="0">
                <a:solidFill>
                  <a:schemeClr val="accent5"/>
                </a:solidFill>
              </a:rPr>
              <a:t> »</a:t>
            </a:r>
          </a:p>
          <a:p>
            <a:pPr marL="0" indent="0" algn="ctr">
              <a:buNone/>
            </a:pPr>
            <a:endParaRPr lang="fr-FR" dirty="0" smtClean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r>
              <a:rPr lang="fr-FR" sz="2400" dirty="0" smtClean="0">
                <a:solidFill>
                  <a:srgbClr val="FFFF00"/>
                </a:solidFill>
              </a:rPr>
              <a:t>«  »</a:t>
            </a:r>
            <a:endParaRPr lang="fr-FR" sz="2400" dirty="0">
              <a:solidFill>
                <a:srgbClr val="FFFF00"/>
              </a:solidFill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24" y="1122623"/>
            <a:ext cx="4612338" cy="4689052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723" y="6133528"/>
            <a:ext cx="3098053" cy="44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7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93" y="226098"/>
            <a:ext cx="10928041" cy="5667299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1060704" y="1362635"/>
            <a:ext cx="6163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Merci  pour votre attention</a:t>
            </a:r>
            <a:endParaRPr lang="fr-FR" sz="4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723" y="6133528"/>
            <a:ext cx="3098053" cy="44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0318" y="270996"/>
            <a:ext cx="8292353" cy="818216"/>
          </a:xfrm>
        </p:spPr>
        <p:txBody>
          <a:bodyPr>
            <a:normAutofit fontScale="90000"/>
          </a:bodyPr>
          <a:lstStyle/>
          <a:p>
            <a:r>
              <a:rPr lang="fr-FR" sz="4400" dirty="0" smtClean="0">
                <a:solidFill>
                  <a:schemeClr val="accent5"/>
                </a:solidFill>
              </a:rPr>
              <a:t>Soyons modeste: parlons de nous</a:t>
            </a:r>
            <a:r>
              <a:rPr lang="mr-IN" sz="4400" dirty="0" smtClean="0">
                <a:solidFill>
                  <a:schemeClr val="accent5"/>
                </a:solidFill>
              </a:rPr>
              <a:t>…</a:t>
            </a:r>
            <a:endParaRPr lang="fr-FR" sz="4400" dirty="0">
              <a:solidFill>
                <a:schemeClr val="accent5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4294967295"/>
          </p:nvPr>
        </p:nvSpPr>
        <p:spPr>
          <a:xfrm>
            <a:off x="161364" y="1134168"/>
            <a:ext cx="5513388" cy="5223343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E</a:t>
            </a:r>
            <a:r>
              <a:rPr lang="fr-FR" dirty="0" smtClean="0"/>
              <a:t>tudes médicales à Paris</a:t>
            </a:r>
          </a:p>
          <a:p>
            <a:r>
              <a:rPr lang="fr-FR" dirty="0" smtClean="0"/>
              <a:t>Internat Choix entre Paris ou Marseille-Nice Promo: 1975 </a:t>
            </a:r>
            <a:r>
              <a:rPr lang="mr-IN" dirty="0" smtClean="0"/>
              <a:t>…</a:t>
            </a:r>
            <a:r>
              <a:rPr lang="fr-FR" dirty="0" smtClean="0"/>
              <a:t> dilemme Partir ou rester à Paris</a:t>
            </a:r>
          </a:p>
          <a:p>
            <a:r>
              <a:rPr lang="fr-FR" dirty="0" smtClean="0"/>
              <a:t>Assistant d’anatomie 1981 Nice</a:t>
            </a:r>
          </a:p>
          <a:p>
            <a:r>
              <a:rPr lang="fr-FR" dirty="0" smtClean="0"/>
              <a:t>Comme tous les « niçois » : Recherche d’un poste de chef</a:t>
            </a:r>
          </a:p>
          <a:p>
            <a:r>
              <a:rPr lang="fr-FR" dirty="0" smtClean="0"/>
              <a:t>Claude Argenson contacte M. Lucien Cabanettes ( et M. J. Vidal)</a:t>
            </a:r>
          </a:p>
          <a:p>
            <a:r>
              <a:rPr lang="fr-FR" dirty="0" smtClean="0"/>
              <a:t>Poste de chef de clinique à Nîmes : travail avec Jo </a:t>
            </a:r>
            <a:r>
              <a:rPr lang="fr-FR" dirty="0" err="1" smtClean="0"/>
              <a:t>Asencio</a:t>
            </a:r>
            <a:r>
              <a:rPr lang="fr-FR" dirty="0" smtClean="0"/>
              <a:t> qui crée une unité séparée de chirurgie orthopédique</a:t>
            </a:r>
          </a:p>
          <a:p>
            <a:r>
              <a:rPr lang="fr-FR" dirty="0" smtClean="0"/>
              <a:t>Arrivée de Gérard </a:t>
            </a:r>
            <a:r>
              <a:rPr lang="fr-FR" dirty="0" err="1" smtClean="0"/>
              <a:t>Asencio</a:t>
            </a:r>
            <a:r>
              <a:rPr lang="fr-FR" dirty="0" smtClean="0"/>
              <a:t> qui sans me connaître me fait confiance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4" y="6402467"/>
            <a:ext cx="2249327" cy="32524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345" y="937322"/>
            <a:ext cx="2532037" cy="331466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264" y="937322"/>
            <a:ext cx="3160821" cy="331466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404" y="4472529"/>
            <a:ext cx="1588451" cy="221291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323" y="4414147"/>
            <a:ext cx="1816245" cy="219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3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accent5"/>
                </a:solidFill>
              </a:rPr>
              <a:t>Restructuration du service par Gérard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fr-FR" dirty="0" smtClean="0"/>
              <a:t>Création d’un service universitaire d’orthopédie</a:t>
            </a:r>
          </a:p>
          <a:p>
            <a:r>
              <a:rPr lang="fr-FR" dirty="0" smtClean="0"/>
              <a:t>Staff, visites, publications, cours</a:t>
            </a:r>
            <a:r>
              <a:rPr lang="mr-IN" dirty="0" smtClean="0"/>
              <a:t>…</a:t>
            </a:r>
            <a:endParaRPr lang="fr-FR" dirty="0" smtClean="0"/>
          </a:p>
          <a:p>
            <a:r>
              <a:rPr lang="fr-FR" dirty="0" smtClean="0"/>
              <a:t>Attractif pour les internes </a:t>
            </a:r>
          </a:p>
          <a:p>
            <a:r>
              <a:rPr lang="fr-FR" dirty="0" smtClean="0"/>
              <a:t>Travail intense mais la meilleure période de ma formation</a:t>
            </a:r>
          </a:p>
          <a:p>
            <a:r>
              <a:rPr lang="fr-FR" dirty="0" smtClean="0"/>
              <a:t>Echanges, inventivité, liberté et rigueur</a:t>
            </a:r>
          </a:p>
          <a:p>
            <a:r>
              <a:rPr lang="fr-FR" dirty="0" smtClean="0"/>
              <a:t>Mars 1987 installation à Alès 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838" y="2308217"/>
            <a:ext cx="5033962" cy="3386154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723" y="6133528"/>
            <a:ext cx="3098053" cy="44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5"/>
                </a:solidFill>
              </a:rPr>
              <a:t>Amitiés solides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2800" dirty="0" smtClean="0"/>
              <a:t>Mes « internes »</a:t>
            </a:r>
            <a:endParaRPr lang="fr-FR" sz="280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fr-FR" sz="2000" dirty="0"/>
              <a:t>Christian </a:t>
            </a:r>
            <a:r>
              <a:rPr lang="fr-FR" sz="2000" dirty="0" err="1"/>
              <a:t>Léonardi</a:t>
            </a:r>
            <a:endParaRPr lang="fr-FR" sz="2000" dirty="0"/>
          </a:p>
          <a:p>
            <a:r>
              <a:rPr lang="fr-FR" sz="2000" dirty="0"/>
              <a:t>Bernard </a:t>
            </a:r>
            <a:r>
              <a:rPr lang="fr-FR" sz="2000" dirty="0" err="1"/>
              <a:t>Megy</a:t>
            </a:r>
            <a:endParaRPr lang="fr-FR" sz="2000" dirty="0"/>
          </a:p>
          <a:p>
            <a:r>
              <a:rPr lang="fr-FR" sz="2000" dirty="0"/>
              <a:t>Michel </a:t>
            </a:r>
            <a:r>
              <a:rPr lang="fr-FR" sz="2000" dirty="0" err="1"/>
              <a:t>Chammas</a:t>
            </a:r>
            <a:endParaRPr lang="fr-FR" sz="2000" dirty="0"/>
          </a:p>
          <a:p>
            <a:r>
              <a:rPr lang="fr-FR" sz="2000" dirty="0"/>
              <a:t>Alix de </a:t>
            </a:r>
            <a:r>
              <a:rPr lang="fr-FR" sz="2000" dirty="0" err="1"/>
              <a:t>Jessé</a:t>
            </a:r>
            <a:endParaRPr lang="fr-FR" sz="2000" dirty="0"/>
          </a:p>
          <a:p>
            <a:r>
              <a:rPr lang="fr-FR" sz="2000" dirty="0"/>
              <a:t>Jean Yves </a:t>
            </a:r>
            <a:r>
              <a:rPr lang="fr-FR" sz="2000" dirty="0" err="1"/>
              <a:t>Camous</a:t>
            </a:r>
            <a:endParaRPr lang="fr-FR" sz="2000" dirty="0"/>
          </a:p>
          <a:p>
            <a:r>
              <a:rPr lang="fr-FR" sz="2000" dirty="0"/>
              <a:t>Jean Luc Roux</a:t>
            </a:r>
          </a:p>
          <a:p>
            <a:r>
              <a:rPr lang="fr-FR" sz="2000" dirty="0"/>
              <a:t>Renaud Duché (the </a:t>
            </a:r>
            <a:r>
              <a:rPr lang="fr-FR" sz="2000" dirty="0" smtClean="0"/>
              <a:t>last </a:t>
            </a:r>
            <a:r>
              <a:rPr lang="fr-FR" sz="2000" dirty="0"/>
              <a:t>but not the </a:t>
            </a:r>
            <a:r>
              <a:rPr lang="fr-FR" sz="2000" dirty="0" smtClean="0"/>
              <a:t>least</a:t>
            </a:r>
            <a:r>
              <a:rPr lang="fr-FR" sz="2000" dirty="0"/>
              <a:t>!)</a:t>
            </a:r>
          </a:p>
          <a:p>
            <a:endParaRPr lang="fr-FR" sz="2000" dirty="0"/>
          </a:p>
          <a:p>
            <a:endParaRPr lang="fr-FR" sz="200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sz="2800" dirty="0" smtClean="0"/>
              <a:t>Puis d’autres</a:t>
            </a:r>
            <a:endParaRPr lang="fr-FR" sz="2800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half" idx="16"/>
          </p:nvPr>
        </p:nvSpPr>
        <p:spPr/>
        <p:txBody>
          <a:bodyPr>
            <a:normAutofit lnSpcReduction="10000"/>
          </a:bodyPr>
          <a:lstStyle/>
          <a:p>
            <a:r>
              <a:rPr lang="fr-FR" sz="2000" dirty="0"/>
              <a:t>Raoul </a:t>
            </a:r>
            <a:r>
              <a:rPr lang="fr-FR" sz="2000" dirty="0" smtClean="0"/>
              <a:t>Bertin</a:t>
            </a:r>
          </a:p>
          <a:p>
            <a:r>
              <a:rPr lang="fr-FR" sz="2000" dirty="0" smtClean="0"/>
              <a:t>Fabrice Alonzo</a:t>
            </a:r>
          </a:p>
          <a:p>
            <a:r>
              <a:rPr lang="fr-FR" sz="2000" dirty="0" smtClean="0"/>
              <a:t>Georges </a:t>
            </a:r>
            <a:r>
              <a:rPr lang="fr-FR" sz="2000" dirty="0" err="1" smtClean="0"/>
              <a:t>Abiaidar</a:t>
            </a:r>
            <a:endParaRPr lang="fr-FR" sz="2000" dirty="0" smtClean="0"/>
          </a:p>
          <a:p>
            <a:r>
              <a:rPr lang="fr-FR" sz="2000" dirty="0" smtClean="0"/>
              <a:t>Adil </a:t>
            </a:r>
            <a:r>
              <a:rPr lang="fr-FR" sz="2000" dirty="0" err="1" smtClean="0"/>
              <a:t>Trabelsi</a:t>
            </a:r>
            <a:endParaRPr lang="fr-FR" sz="2000" dirty="0" smtClean="0"/>
          </a:p>
          <a:p>
            <a:r>
              <a:rPr lang="fr-FR" sz="2000" dirty="0" smtClean="0"/>
              <a:t>Vincent Leclerc</a:t>
            </a:r>
          </a:p>
          <a:p>
            <a:r>
              <a:rPr lang="fr-FR" sz="2000" dirty="0" smtClean="0"/>
              <a:t>Pascal </a:t>
            </a:r>
            <a:r>
              <a:rPr lang="fr-FR" sz="2000" dirty="0" err="1" smtClean="0"/>
              <a:t>Kouyoumdjian</a:t>
            </a:r>
            <a:endParaRPr lang="fr-FR" sz="2000" dirty="0" smtClean="0"/>
          </a:p>
          <a:p>
            <a:endParaRPr lang="fr-FR" sz="2000" dirty="0"/>
          </a:p>
          <a:p>
            <a:endParaRPr lang="fr-FR" sz="2000" dirty="0" smtClean="0"/>
          </a:p>
          <a:p>
            <a:r>
              <a:rPr lang="fr-FR" sz="2800" dirty="0" smtClean="0">
                <a:solidFill>
                  <a:srgbClr val="FFFF00"/>
                </a:solidFill>
              </a:rPr>
              <a:t>Et j’en oublie</a:t>
            </a:r>
            <a:r>
              <a:rPr lang="mr-IN" sz="2800" dirty="0" smtClean="0">
                <a:solidFill>
                  <a:srgbClr val="FFFF00"/>
                </a:solidFill>
              </a:rPr>
              <a:t>…</a:t>
            </a:r>
            <a:endParaRPr lang="fr-FR" sz="2800" dirty="0" smtClean="0">
              <a:solidFill>
                <a:srgbClr val="FFFF00"/>
              </a:solidFill>
            </a:endParaRPr>
          </a:p>
          <a:p>
            <a:endParaRPr lang="fr-FR" sz="200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800" dirty="0" smtClean="0"/>
              <a:t>Et les plus jeunes</a:t>
            </a:r>
            <a:endParaRPr lang="fr-FR" sz="2800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half" idx="17"/>
          </p:nvPr>
        </p:nvSpPr>
        <p:spPr/>
        <p:txBody>
          <a:bodyPr>
            <a:normAutofit/>
          </a:bodyPr>
          <a:lstStyle/>
          <a:p>
            <a:r>
              <a:rPr lang="fr-FR" sz="2000" dirty="0"/>
              <a:t>Docteur Romain Bidar </a:t>
            </a:r>
          </a:p>
          <a:p>
            <a:r>
              <a:rPr lang="fr-FR" sz="2000" dirty="0"/>
              <a:t>Docteur Philippe Duchemin </a:t>
            </a:r>
          </a:p>
          <a:p>
            <a:r>
              <a:rPr lang="fr-FR" sz="2000" dirty="0" smtClean="0"/>
              <a:t>Docteur Jean </a:t>
            </a:r>
            <a:r>
              <a:rPr lang="fr-FR" sz="2000" dirty="0"/>
              <a:t>S</a:t>
            </a:r>
            <a:r>
              <a:rPr lang="fr-FR" sz="2000" dirty="0" smtClean="0"/>
              <a:t>ébastien Karp</a:t>
            </a:r>
          </a:p>
          <a:p>
            <a:endParaRPr lang="fr-FR" sz="2000" dirty="0"/>
          </a:p>
          <a:p>
            <a:r>
              <a:rPr lang="fr-FR" sz="2000" dirty="0" smtClean="0"/>
              <a:t>La nouvelle « équipe alésienne »</a:t>
            </a:r>
            <a:endParaRPr lang="fr-FR" sz="20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723" y="6133528"/>
            <a:ext cx="3098053" cy="44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9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5"/>
                </a:solidFill>
              </a:rPr>
              <a:t>E</a:t>
            </a:r>
            <a:r>
              <a:rPr lang="fr-FR" dirty="0" smtClean="0">
                <a:solidFill>
                  <a:schemeClr val="accent5"/>
                </a:solidFill>
              </a:rPr>
              <a:t>t , </a:t>
            </a:r>
            <a:r>
              <a:rPr lang="fr-FR" dirty="0" err="1" smtClean="0">
                <a:solidFill>
                  <a:schemeClr val="accent5"/>
                </a:solidFill>
              </a:rPr>
              <a:t>grace</a:t>
            </a:r>
            <a:r>
              <a:rPr lang="fr-FR" dirty="0" smtClean="0">
                <a:solidFill>
                  <a:schemeClr val="accent5"/>
                </a:solidFill>
              </a:rPr>
              <a:t> au service d’Orthopédie</a:t>
            </a:r>
            <a:r>
              <a:rPr lang="mr-IN" dirty="0" smtClean="0">
                <a:solidFill>
                  <a:schemeClr val="accent5"/>
                </a:solidFill>
              </a:rPr>
              <a:t>…</a:t>
            </a:r>
            <a:r>
              <a:rPr lang="fr-FR" dirty="0" smtClean="0">
                <a:solidFill>
                  <a:schemeClr val="accent5"/>
                </a:solidFill>
              </a:rPr>
              <a:t>la rencontre la plus importante de ma vie !</a:t>
            </a:r>
            <a:endParaRPr lang="fr-FR" dirty="0">
              <a:solidFill>
                <a:schemeClr val="accent5"/>
              </a:solidFill>
            </a:endParaRPr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488" y="2033443"/>
            <a:ext cx="4419998" cy="4351338"/>
          </a:xfr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12" y="6173870"/>
            <a:ext cx="3098053" cy="44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0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5"/>
                </a:solidFill>
              </a:rPr>
              <a:t>L’école « Nîmoise »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>
          <a:xfrm>
            <a:off x="1120000" y="2232025"/>
            <a:ext cx="10233800" cy="4351338"/>
          </a:xfrm>
        </p:spPr>
        <p:txBody>
          <a:bodyPr>
            <a:normAutofit/>
          </a:bodyPr>
          <a:lstStyle/>
          <a:p>
            <a:r>
              <a:rPr lang="fr-FR" sz="3200" dirty="0" smtClean="0"/>
              <a:t>les qualités </a:t>
            </a:r>
            <a:r>
              <a:rPr lang="fr-FR" sz="3200" dirty="0"/>
              <a:t>d’antan et </a:t>
            </a:r>
            <a:r>
              <a:rPr lang="fr-FR" sz="3200" dirty="0" smtClean="0"/>
              <a:t>la modernité</a:t>
            </a:r>
          </a:p>
          <a:p>
            <a:r>
              <a:rPr lang="fr-FR" sz="3200" dirty="0" smtClean="0"/>
              <a:t>Une formation exceptionnelle grâce à Gérard </a:t>
            </a:r>
            <a:r>
              <a:rPr lang="fr-FR" sz="3200" dirty="0" err="1" smtClean="0"/>
              <a:t>Asencio</a:t>
            </a:r>
            <a:endParaRPr lang="fr-FR" sz="3200" dirty="0" smtClean="0"/>
          </a:p>
          <a:p>
            <a:r>
              <a:rPr lang="fr-FR" sz="3200" dirty="0" smtClean="0"/>
              <a:t>Qui reste un exemple au sein d’une communauté orthopédique qui se dégrade</a:t>
            </a:r>
            <a:r>
              <a:rPr lang="mr-IN" sz="3200" dirty="0" smtClean="0"/>
              <a:t>…</a:t>
            </a:r>
            <a:endParaRPr lang="fr-FR" sz="3200" dirty="0" smtClean="0"/>
          </a:p>
          <a:p>
            <a:r>
              <a:rPr lang="fr-FR" sz="3200" dirty="0"/>
              <a:t>Je suis fier d’en faire </a:t>
            </a:r>
            <a:r>
              <a:rPr lang="fr-FR" sz="3200" dirty="0" smtClean="0"/>
              <a:t>partie : « </a:t>
            </a:r>
            <a:r>
              <a:rPr lang="fr-FR" sz="3200" dirty="0" err="1" smtClean="0"/>
              <a:t>Ubi</a:t>
            </a:r>
            <a:r>
              <a:rPr lang="fr-FR" sz="3200" dirty="0" smtClean="0"/>
              <a:t> bene, </a:t>
            </a:r>
            <a:r>
              <a:rPr lang="fr-FR" sz="3200" dirty="0" err="1" smtClean="0"/>
              <a:t>ibi</a:t>
            </a:r>
            <a:r>
              <a:rPr lang="fr-FR" sz="3200" dirty="0" smtClean="0"/>
              <a:t> </a:t>
            </a:r>
            <a:r>
              <a:rPr lang="fr-FR" sz="3200" dirty="0" err="1" smtClean="0"/>
              <a:t>patria</a:t>
            </a:r>
            <a:r>
              <a:rPr lang="fr-FR" sz="3200" dirty="0" smtClean="0"/>
              <a:t> »</a:t>
            </a:r>
            <a:endParaRPr lang="fr-FR" sz="3200" dirty="0"/>
          </a:p>
          <a:p>
            <a:endParaRPr lang="fr-FR" sz="3200" dirty="0" smtClean="0"/>
          </a:p>
          <a:p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723" y="6133528"/>
            <a:ext cx="3098053" cy="44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2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0659" y="270995"/>
            <a:ext cx="10515600" cy="979581"/>
          </a:xfrm>
        </p:spPr>
        <p:txBody>
          <a:bodyPr>
            <a:noAutofit/>
          </a:bodyPr>
          <a:lstStyle/>
          <a:p>
            <a:r>
              <a:rPr lang="fr-FR" sz="4000" dirty="0" smtClean="0">
                <a:solidFill>
                  <a:schemeClr val="accent5"/>
                </a:solidFill>
              </a:rPr>
              <a:t>Avenir de notre profession: Pourquoi suis-je pessimiste ?</a:t>
            </a:r>
            <a:endParaRPr lang="fr-FR" sz="4000" dirty="0">
              <a:solidFill>
                <a:schemeClr val="accent5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97541" y="1425388"/>
            <a:ext cx="5647675" cy="4751575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Suis-je un vieux gâteux passéiste :  « </a:t>
            </a:r>
            <a:r>
              <a:rPr lang="fr-FR" dirty="0" err="1"/>
              <a:t>L</a:t>
            </a:r>
            <a:r>
              <a:rPr lang="fr-FR" dirty="0" err="1" smtClean="0"/>
              <a:t>audator</a:t>
            </a:r>
            <a:r>
              <a:rPr lang="fr-FR" dirty="0" smtClean="0"/>
              <a:t> </a:t>
            </a:r>
            <a:r>
              <a:rPr lang="fr-FR" dirty="0" err="1" smtClean="0"/>
              <a:t>temporis</a:t>
            </a:r>
            <a:r>
              <a:rPr lang="fr-FR" dirty="0" smtClean="0"/>
              <a:t> </a:t>
            </a:r>
            <a:r>
              <a:rPr lang="fr-FR" dirty="0" err="1" smtClean="0"/>
              <a:t>acti</a:t>
            </a:r>
            <a:r>
              <a:rPr lang="fr-FR" dirty="0" smtClean="0"/>
              <a:t> » ?</a:t>
            </a:r>
          </a:p>
          <a:p>
            <a:pPr marL="0" indent="0">
              <a:buNone/>
            </a:pPr>
            <a:r>
              <a:rPr lang="fr-FR" dirty="0" smtClean="0">
                <a:solidFill>
                  <a:schemeClr val="accent5"/>
                </a:solidFill>
              </a:rPr>
              <a:t>Il y a </a:t>
            </a:r>
            <a:r>
              <a:rPr lang="mr-IN" dirty="0" smtClean="0">
                <a:solidFill>
                  <a:schemeClr val="accent5"/>
                </a:solidFill>
              </a:rPr>
              <a:t>–</a:t>
            </a:r>
            <a:r>
              <a:rPr lang="fr-FR" dirty="0" smtClean="0">
                <a:solidFill>
                  <a:schemeClr val="accent5"/>
                </a:solidFill>
              </a:rPr>
              <a:t> </a:t>
            </a:r>
            <a:r>
              <a:rPr lang="fr-FR" dirty="0" err="1" smtClean="0">
                <a:solidFill>
                  <a:schemeClr val="accent5"/>
                </a:solidFill>
              </a:rPr>
              <a:t>t</a:t>
            </a:r>
            <a:r>
              <a:rPr lang="fr-FR" dirty="0" smtClean="0">
                <a:solidFill>
                  <a:schemeClr val="accent5"/>
                </a:solidFill>
              </a:rPr>
              <a:t> </a:t>
            </a:r>
            <a:r>
              <a:rPr lang="mr-IN" dirty="0" smtClean="0">
                <a:solidFill>
                  <a:schemeClr val="accent5"/>
                </a:solidFill>
              </a:rPr>
              <a:t>–</a:t>
            </a:r>
            <a:r>
              <a:rPr lang="fr-FR" dirty="0" smtClean="0">
                <a:solidFill>
                  <a:schemeClr val="accent5"/>
                </a:solidFill>
              </a:rPr>
              <a:t> il des signes inquiétants ?</a:t>
            </a:r>
          </a:p>
          <a:p>
            <a:r>
              <a:rPr lang="fr-FR" dirty="0" smtClean="0"/>
              <a:t>Dépréciation du médecin et du chirurgien</a:t>
            </a:r>
          </a:p>
          <a:p>
            <a:r>
              <a:rPr lang="fr-FR" dirty="0" smtClean="0"/>
              <a:t>Désaffection de la communauté pour les sociétés savantes </a:t>
            </a:r>
          </a:p>
          <a:p>
            <a:r>
              <a:rPr lang="fr-FR" dirty="0" smtClean="0"/>
              <a:t>Bureaucratisation des structures de la profession</a:t>
            </a:r>
          </a:p>
          <a:p>
            <a:r>
              <a:rPr lang="fr-FR" dirty="0" smtClean="0"/>
              <a:t>Absence  de contre pouvoir médical de terrain</a:t>
            </a:r>
          </a:p>
          <a:p>
            <a:r>
              <a:rPr lang="fr-FR" dirty="0" smtClean="0"/>
              <a:t>Triomphe de l’individualisme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837" y="1586753"/>
            <a:ext cx="5640979" cy="4359917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723" y="6133528"/>
            <a:ext cx="3098053" cy="44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5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5"/>
                </a:solidFill>
              </a:rPr>
              <a:t>4 sujets  parmi tant d’autres</a:t>
            </a:r>
            <a:r>
              <a:rPr lang="mr-IN" dirty="0" smtClean="0">
                <a:solidFill>
                  <a:schemeClr val="accent5"/>
                </a:solidFill>
              </a:rPr>
              <a:t>…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9100" y="2094566"/>
            <a:ext cx="10233800" cy="3069104"/>
          </a:xfrm>
        </p:spPr>
        <p:txBody>
          <a:bodyPr>
            <a:normAutofit/>
          </a:bodyPr>
          <a:lstStyle/>
          <a:p>
            <a:r>
              <a:rPr lang="fr-FR" sz="4000" dirty="0" smtClean="0"/>
              <a:t>Formation médicale </a:t>
            </a:r>
            <a:r>
              <a:rPr lang="mr-IN" sz="4000" dirty="0" smtClean="0"/>
              <a:t>…</a:t>
            </a:r>
            <a:r>
              <a:rPr lang="fr-FR" sz="4000" dirty="0" smtClean="0"/>
              <a:t> et chirurgicale</a:t>
            </a:r>
          </a:p>
          <a:p>
            <a:r>
              <a:rPr lang="fr-FR" sz="4000" dirty="0" smtClean="0"/>
              <a:t>Conditions de travail</a:t>
            </a:r>
          </a:p>
          <a:p>
            <a:r>
              <a:rPr lang="fr-FR" sz="4000" dirty="0" smtClean="0"/>
              <a:t>Rémunération</a:t>
            </a:r>
          </a:p>
          <a:p>
            <a:r>
              <a:rPr lang="fr-FR" sz="4000" dirty="0" smtClean="0"/>
              <a:t>Hygiène</a:t>
            </a:r>
          </a:p>
          <a:p>
            <a:endParaRPr lang="fr-FR" sz="4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723" y="6133528"/>
            <a:ext cx="3098053" cy="44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7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10001006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0001006" id="{A55DF1DA-22EC-4DA4-B170-D3F0FF81047C}" vid="{3BFA2149-51D1-489C-9B65-4F9563B089DE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Profondeur</Template>
  <TotalTime>982</TotalTime>
  <Words>566</Words>
  <Application>Microsoft Macintosh PowerPoint</Application>
  <PresentationFormat>Grand écran</PresentationFormat>
  <Paragraphs>145</Paragraphs>
  <Slides>21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6" baseType="lpstr">
      <vt:lpstr>Calibri</vt:lpstr>
      <vt:lpstr>Mangal</vt:lpstr>
      <vt:lpstr>Arial</vt:lpstr>
      <vt:lpstr>Corbel</vt:lpstr>
      <vt:lpstr>TF10001006</vt:lpstr>
      <vt:lpstr>Avons-nous abdiqué ?</vt:lpstr>
      <vt:lpstr>Le plus ancien « chef » de l’école Nîmoise</vt:lpstr>
      <vt:lpstr>Soyons modeste: parlons de nous…</vt:lpstr>
      <vt:lpstr>Restructuration du service par Gérard</vt:lpstr>
      <vt:lpstr>Amitiés solides</vt:lpstr>
      <vt:lpstr>Et , grace au service d’Orthopédie…la rencontre la plus importante de ma vie !</vt:lpstr>
      <vt:lpstr>L’école « Nîmoise »</vt:lpstr>
      <vt:lpstr>Avenir de notre profession: Pourquoi suis-je pessimiste ?</vt:lpstr>
      <vt:lpstr>4 sujets  parmi tant d’autres…</vt:lpstr>
      <vt:lpstr>Formation initiale</vt:lpstr>
      <vt:lpstr>Formation des chirurgiens</vt:lpstr>
      <vt:lpstr>Conditions de travail</vt:lpstr>
      <vt:lpstr> Un exemple édifiant </vt:lpstr>
      <vt:lpstr>Rémunération: le tabou !</vt:lpstr>
      <vt:lpstr>Hygiène : l’exemple-type</vt:lpstr>
      <vt:lpstr>Problèmes minimisés  avec l’aval « d’experts »</vt:lpstr>
      <vt:lpstr>Anectotes</vt:lpstr>
      <vt:lpstr>Un contre exemple… à suivre  ?</vt:lpstr>
      <vt:lpstr>« Moderne » ? </vt:lpstr>
      <vt:lpstr>L’avenir…</vt:lpstr>
      <vt:lpstr>Présentation PowerPoint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Avons-nous abdiqué ?</dc:title>
  <dc:creator>Utilisateur de Microsoft Office</dc:creator>
  <cp:lastModifiedBy>Utilisateur de Microsoft Office</cp:lastModifiedBy>
  <cp:revision>61</cp:revision>
  <dcterms:created xsi:type="dcterms:W3CDTF">2017-09-12T11:53:56Z</dcterms:created>
  <dcterms:modified xsi:type="dcterms:W3CDTF">2017-10-02T20:24:12Z</dcterms:modified>
</cp:coreProperties>
</file>