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8" r:id="rId3"/>
    <p:sldId id="257" r:id="rId4"/>
    <p:sldId id="262" r:id="rId5"/>
    <p:sldId id="258" r:id="rId6"/>
    <p:sldId id="259" r:id="rId7"/>
    <p:sldId id="263" r:id="rId8"/>
    <p:sldId id="264" r:id="rId9"/>
    <p:sldId id="260" r:id="rId10"/>
    <p:sldId id="261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112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68544-97F5-0649-89CA-931563A2A93A}" type="datetimeFigureOut">
              <a:rPr lang="fr-FR" smtClean="0"/>
              <a:t>11/10/13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EAF4-18EF-4D44-8EF2-5AB19B6651A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1521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68544-97F5-0649-89CA-931563A2A93A}" type="datetimeFigureOut">
              <a:rPr lang="fr-FR" smtClean="0"/>
              <a:t>11/10/13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EAF4-18EF-4D44-8EF2-5AB19B6651A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8007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68544-97F5-0649-89CA-931563A2A93A}" type="datetimeFigureOut">
              <a:rPr lang="fr-FR" smtClean="0"/>
              <a:t>11/10/13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EAF4-18EF-4D44-8EF2-5AB19B6651A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8725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68544-97F5-0649-89CA-931563A2A93A}" type="datetimeFigureOut">
              <a:rPr lang="fr-FR" smtClean="0"/>
              <a:t>11/10/13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EAF4-18EF-4D44-8EF2-5AB19B6651A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901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68544-97F5-0649-89CA-931563A2A93A}" type="datetimeFigureOut">
              <a:rPr lang="fr-FR" smtClean="0"/>
              <a:t>11/10/13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EAF4-18EF-4D44-8EF2-5AB19B6651A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1531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68544-97F5-0649-89CA-931563A2A93A}" type="datetimeFigureOut">
              <a:rPr lang="fr-FR" smtClean="0"/>
              <a:t>11/10/13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EAF4-18EF-4D44-8EF2-5AB19B6651A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1566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68544-97F5-0649-89CA-931563A2A93A}" type="datetimeFigureOut">
              <a:rPr lang="fr-FR" smtClean="0"/>
              <a:t>11/10/13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EAF4-18EF-4D44-8EF2-5AB19B6651A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9946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68544-97F5-0649-89CA-931563A2A93A}" type="datetimeFigureOut">
              <a:rPr lang="fr-FR" smtClean="0"/>
              <a:t>11/10/13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EAF4-18EF-4D44-8EF2-5AB19B6651A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4143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68544-97F5-0649-89CA-931563A2A93A}" type="datetimeFigureOut">
              <a:rPr lang="fr-FR" smtClean="0"/>
              <a:t>11/10/13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EAF4-18EF-4D44-8EF2-5AB19B6651A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8781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68544-97F5-0649-89CA-931563A2A93A}" type="datetimeFigureOut">
              <a:rPr lang="fr-FR" smtClean="0"/>
              <a:t>11/10/13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EAF4-18EF-4D44-8EF2-5AB19B6651A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1314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68544-97F5-0649-89CA-931563A2A93A}" type="datetimeFigureOut">
              <a:rPr lang="fr-FR" smtClean="0"/>
              <a:t>11/10/13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EAF4-18EF-4D44-8EF2-5AB19B6651A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2844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68544-97F5-0649-89CA-931563A2A93A}" type="datetimeFigureOut">
              <a:rPr lang="fr-FR" smtClean="0"/>
              <a:t>11/10/13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CEAF4-18EF-4D44-8EF2-5AB19B6651A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97507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file://localhost/Users/admin/Desktop/Capture%20d%E2%80%99e%CC%81cran%202013-10-09%20a%CC%80%2016.26.16.pn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file://localhost/Users/admin/Desktop/Capture%20d%E2%80%99e%CC%81cran%202013-10-09%20a%CC%80%2023.21.12.pn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dmin/Desktop/Capture%20d%E2%80%99e%CC%81cran%202013-10-09%20a%CC%80%2023.21.12.png" TargetMode="External"/><Relationship Id="rId4" Type="http://schemas.openxmlformats.org/officeDocument/2006/relationships/image" Target="../media/image9.png"/><Relationship Id="rId5" Type="http://schemas.openxmlformats.org/officeDocument/2006/relationships/image" Target="file://localhost/Users/admin/Desktop/Capture%20d%E2%80%99e%CC%81cran%202013-10-09%20a%CC%80%2023.30.59.png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dmin/Desktop/Capture%20d%E2%80%99e%CC%81cran%202013-10-09%20a%CC%80%2023.37.05.png" TargetMode="External"/><Relationship Id="rId4" Type="http://schemas.openxmlformats.org/officeDocument/2006/relationships/image" Target="../media/image11.png"/><Relationship Id="rId5" Type="http://schemas.openxmlformats.org/officeDocument/2006/relationships/image" Target="file://localhost/Users/admin/Desktop/Capture%20d%E2%80%99e%CC%81cran%202013-10-09%20a%CC%80%2023.39.01.png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file://localhost/Users/admin/Desktop/Capture%20d%E2%80%99e%CC%81cran%202013-10-09%20a%CC%80%2022.24.28.pn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file://localhost/Users/admin/Desktop/Capture%20d%E2%80%99e%CC%81cran%202013-10-09%20a%CC%80%2022.24.28.pn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dmin/Desktop/Capture%20d%E2%80%99e%CC%81cran%202013-10-10%20a%CC%80%2000.34.27.png" TargetMode="External"/><Relationship Id="rId4" Type="http://schemas.openxmlformats.org/officeDocument/2006/relationships/image" Target="../media/image14.JPG"/><Relationship Id="rId5" Type="http://schemas.openxmlformats.org/officeDocument/2006/relationships/image" Target="file://localhost/Users/admin/Documents/EPU,communications,pre%CC%81sentations/illustrations%20EPU:Sports/illust.e%CC%81paule/pitcher.JPG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file://localhost/Users/admin/Desktop/Capture%20d%E2%80%99e%CC%81cran%202013-10-10%20a%CC%80%2000.41.00.pn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file://localhost/Users/admin/Desktop/Capture%20d%E2%80%99e%CC%81cran%202013-10-09%20a%CC%80%2016.19.00.p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file://localhost/Users/admin/Desktop/Capture%20d%E2%80%99e%CC%81cran%202013-10-09%20a%CC%80%2016.18.12.pn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dmin/Desktop/Capture%20d%E2%80%99e%CC%81cran%202013-10-10%20a%CC%80%2000.58.16.png" TargetMode="External"/><Relationship Id="rId4" Type="http://schemas.openxmlformats.org/officeDocument/2006/relationships/image" Target="../media/image18.png"/><Relationship Id="rId5" Type="http://schemas.openxmlformats.org/officeDocument/2006/relationships/image" Target="file://localhost/Users/admin/Desktop/Capture%20d%E2%80%99e%CC%81cran%202013-10-10%20a%CC%80%2000.56.53.png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file://localhost/Users/admin/Desktop/Capture%20d%E2%80%99e%CC%81cran%202013-10-09%20a%CC%80%2016.03.09.pn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file://localhost/Users/admin/Desktop/Capture%20d%E2%80%99e%CC%81cran%202013-10-09%20a%CC%80%2016.08.11.pn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file://localhost/Users/admin/Desktop/Capture%20d%E2%80%99e%CC%81cran%202013-10-09%20a%CC%80%2022.39.14.pn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file://localhost/Users/admin/Desktop/Capture%20d%E2%80%99e%CC%81cran%202013-10-09%20a%CC%80%2022.39.14.pn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file://localhost/Users/admin/Desktop/Capture%20d%E2%80%99e%CC%81cran%202013-10-09%20a%CC%80%2016.23.25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883289"/>
            <a:ext cx="7772400" cy="1470025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</a:pPr>
            <a:r>
              <a:rPr lang="fr-FR" sz="5400" b="1" dirty="0" smtClean="0"/>
              <a:t>ANATOMIE ET FONCTION DU  </a:t>
            </a:r>
            <a:br>
              <a:rPr lang="fr-FR" sz="5400" b="1" dirty="0" smtClean="0"/>
            </a:br>
            <a:r>
              <a:rPr lang="fr-FR" sz="5400" b="1" dirty="0" smtClean="0"/>
              <a:t>COUDE</a:t>
            </a:r>
            <a:endParaRPr lang="fr-FR" sz="54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13960" y="3793796"/>
            <a:ext cx="6400800" cy="17526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909177" y="5057396"/>
            <a:ext cx="436223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X.NICOLAY </a:t>
            </a:r>
            <a:endParaRPr lang="fr-FR" sz="2400" b="1" dirty="0" smtClean="0"/>
          </a:p>
          <a:p>
            <a:r>
              <a:rPr lang="fr-FR" sz="2400" b="1" dirty="0" smtClean="0"/>
              <a:t>    </a:t>
            </a:r>
          </a:p>
          <a:p>
            <a:r>
              <a:rPr lang="fr-FR" sz="2400" b="1" dirty="0" smtClean="0"/>
              <a:t>ALÈS </a:t>
            </a:r>
            <a:r>
              <a:rPr lang="fr-FR" sz="2400" b="1" dirty="0" smtClean="0"/>
              <a:t>CHIR-ORTHO</a:t>
            </a:r>
            <a:endParaRPr lang="fr-FR" sz="2400" b="1" dirty="0"/>
          </a:p>
        </p:txBody>
      </p:sp>
      <p:pic>
        <p:nvPicPr>
          <p:cNvPr id="5" name="Image 4" descr="Capture d’écran 2013-10-11 à 23.10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65" y="3463756"/>
            <a:ext cx="4626697" cy="318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876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RAPPORTS VASCULO-NERVEUX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dirty="0" smtClean="0"/>
              <a:t>Le pédicule huméral</a:t>
            </a:r>
          </a:p>
          <a:p>
            <a:r>
              <a:rPr lang="fr-FR" sz="2800" dirty="0" smtClean="0"/>
              <a:t>Le nerf cubital (compression)</a:t>
            </a:r>
          </a:p>
          <a:p>
            <a:r>
              <a:rPr lang="fr-FR" sz="2800" dirty="0" smtClean="0"/>
              <a:t>Le nerf médian</a:t>
            </a:r>
          </a:p>
          <a:p>
            <a:r>
              <a:rPr lang="fr-FR" sz="2800" dirty="0" smtClean="0"/>
              <a:t>Le nerf radial</a:t>
            </a:r>
            <a:endParaRPr lang="fr-FR" dirty="0"/>
          </a:p>
          <a:p>
            <a:pPr lvl="1"/>
            <a:r>
              <a:rPr lang="fr-FR" sz="2400" dirty="0" smtClean="0"/>
              <a:t>Traumatisme</a:t>
            </a:r>
          </a:p>
          <a:p>
            <a:pPr lvl="1"/>
            <a:r>
              <a:rPr lang="fr-FR" sz="2400" dirty="0" smtClean="0"/>
              <a:t>chirurgie </a:t>
            </a:r>
            <a:endParaRPr lang="fr-FR" sz="2400" dirty="0"/>
          </a:p>
        </p:txBody>
      </p:sp>
      <p:pic>
        <p:nvPicPr>
          <p:cNvPr id="4" name="Capture d’écran 2013-10-09 à 16.26.16.png" descr="/Users/admin/Desktop/Capture d’écran 2013-10-09 à 16.26.16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183" y="2914654"/>
            <a:ext cx="5685446" cy="370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353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dirty="0" smtClean="0"/>
              <a:t>EXAMEN CLINIQUE</a:t>
            </a:r>
            <a:endParaRPr lang="fr-FR" sz="6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REPÈRES OSSEUX:</a:t>
            </a:r>
          </a:p>
          <a:p>
            <a:pPr marL="0" indent="0">
              <a:buNone/>
            </a:pPr>
            <a:r>
              <a:rPr lang="fr-FR" dirty="0" smtClean="0"/>
              <a:t>  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   « la ligne et le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  triangle »</a:t>
            </a:r>
            <a:endParaRPr lang="fr-FR" dirty="0"/>
          </a:p>
        </p:txBody>
      </p:sp>
      <p:pic>
        <p:nvPicPr>
          <p:cNvPr id="4" name="Capture d’écran 2013-10-09 à 23.21.12.png" descr="/Users/admin/Desktop/Capture d’écran 2013-10-09 à 23.21.12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960" y="2163979"/>
            <a:ext cx="5303497" cy="448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87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dirty="0" smtClean="0"/>
              <a:t>EXAMEN CLINIQUE</a:t>
            </a:r>
            <a:endParaRPr lang="fr-FR" sz="6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REPÈRES OSSEUX:</a:t>
            </a:r>
          </a:p>
          <a:p>
            <a:pPr marL="0" indent="0">
              <a:buNone/>
            </a:pPr>
            <a:endParaRPr lang="fr-FR" dirty="0" smtClean="0"/>
          </a:p>
          <a:p>
            <a:pPr lvl="1"/>
            <a:r>
              <a:rPr lang="fr-FR" dirty="0" smtClean="0"/>
              <a:t>La tête radiale</a:t>
            </a:r>
          </a:p>
          <a:p>
            <a:pPr marL="0" indent="0">
              <a:buNone/>
            </a:pPr>
            <a:r>
              <a:rPr lang="fr-FR" dirty="0" smtClean="0"/>
              <a:t>  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  </a:t>
            </a:r>
            <a:endParaRPr lang="fr-FR" dirty="0"/>
          </a:p>
        </p:txBody>
      </p:sp>
      <p:pic>
        <p:nvPicPr>
          <p:cNvPr id="4" name="Capture d’écran 2013-10-09 à 23.21.12.png" descr="/Users/admin/Desktop/Capture d’écran 2013-10-09 à 23.21.12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8876457" y="6535994"/>
            <a:ext cx="54019" cy="45719"/>
          </a:xfrm>
          <a:prstGeom prst="rect">
            <a:avLst/>
          </a:prstGeom>
        </p:spPr>
      </p:pic>
      <p:pic>
        <p:nvPicPr>
          <p:cNvPr id="5" name="Capture d’écran 2013-10-09 à 23.30.59.png" descr="/Users/admin/Desktop/Capture d’écran 2013-10-09 à 23.30.59.png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255" y="1547472"/>
            <a:ext cx="4244196" cy="503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628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dirty="0" smtClean="0"/>
              <a:t>EXAMEN CLINIQUE</a:t>
            </a:r>
            <a:endParaRPr lang="fr-FR" sz="6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Les </a:t>
            </a:r>
            <a:r>
              <a:rPr lang="fr-FR" dirty="0" err="1" smtClean="0"/>
              <a:t>épicondyliens</a:t>
            </a:r>
            <a:r>
              <a:rPr lang="fr-FR" dirty="0" smtClean="0"/>
              <a:t>                      Le nerf cubital</a:t>
            </a:r>
            <a:endParaRPr lang="fr-FR" dirty="0"/>
          </a:p>
        </p:txBody>
      </p:sp>
      <p:pic>
        <p:nvPicPr>
          <p:cNvPr id="4" name="Capture d’écran 2013-10-09 à 23.37.05.png" descr="/Users/admin/Desktop/Capture d’écran 2013-10-09 à 23.37.05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36" y="2506663"/>
            <a:ext cx="3149600" cy="3619500"/>
          </a:xfrm>
          <a:prstGeom prst="rect">
            <a:avLst/>
          </a:prstGeom>
        </p:spPr>
      </p:pic>
      <p:pic>
        <p:nvPicPr>
          <p:cNvPr id="5" name="Capture d’écran 2013-10-09 à 23.39.01.png" descr="/Users/admin/Desktop/Capture d’écran 2013-10-09 à 23.39.01.png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650" y="2914689"/>
            <a:ext cx="41021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689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dirty="0" smtClean="0"/>
              <a:t>FONCTION DU COUDE</a:t>
            </a:r>
            <a:endParaRPr lang="fr-FR" sz="6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Relais de préhension pour le bipède</a:t>
            </a:r>
          </a:p>
          <a:p>
            <a:r>
              <a:rPr lang="fr-FR" dirty="0" smtClean="0"/>
              <a:t>Orientation de la main dans l’espace</a:t>
            </a:r>
          </a:p>
          <a:p>
            <a:r>
              <a:rPr lang="fr-FR" dirty="0" smtClean="0"/>
              <a:t>Organe du lancer ?</a:t>
            </a:r>
          </a:p>
          <a:p>
            <a:endParaRPr lang="fr-FR" dirty="0"/>
          </a:p>
          <a:p>
            <a:r>
              <a:rPr lang="fr-FR" sz="3600" dirty="0" smtClean="0"/>
              <a:t>GRÂCE À L’ASSOCIATION</a:t>
            </a:r>
          </a:p>
          <a:p>
            <a:pPr lvl="1"/>
            <a:r>
              <a:rPr lang="fr-FR" dirty="0" smtClean="0"/>
              <a:t>FLEXION-EXTENSION  0°- 160°</a:t>
            </a:r>
          </a:p>
          <a:p>
            <a:pPr lvl="1"/>
            <a:r>
              <a:rPr lang="fr-FR" dirty="0" smtClean="0"/>
              <a:t>PRONO-SUPINATION  80°- 90°</a:t>
            </a: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4" name="Capture d’écran 2013-10-09 à 22.24.28.png" descr="/Users/admin/Desktop/Capture d’écran 2013-10-09 à 22.24.28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351687" y="5834028"/>
            <a:ext cx="50379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995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148716"/>
            <a:ext cx="8229600" cy="1143000"/>
          </a:xfrm>
        </p:spPr>
        <p:txBody>
          <a:bodyPr/>
          <a:lstStyle/>
          <a:p>
            <a:r>
              <a:rPr lang="fr-FR" dirty="0" smtClean="0"/>
              <a:t>PRONO-SUPINATION</a:t>
            </a:r>
            <a:endParaRPr lang="fr-FR" dirty="0"/>
          </a:p>
        </p:txBody>
      </p:sp>
      <p:pic>
        <p:nvPicPr>
          <p:cNvPr id="4" name="Capture d’écran 2013-10-09 à 22.24.28.png" descr="/Users/admin/Desktop/Capture d’écran 2013-10-09 à 22.24.28.png"/>
          <p:cNvPicPr>
            <a:picLocks noGrp="1" noChangeAspect="1"/>
          </p:cNvPicPr>
          <p:nvPr>
            <p:ph idx="1"/>
          </p:nvPr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42" t="-479" r="-5087" b="4418"/>
          <a:stretch/>
        </p:blipFill>
        <p:spPr>
          <a:xfrm>
            <a:off x="118497" y="875217"/>
            <a:ext cx="8436021" cy="5863716"/>
          </a:xfrm>
        </p:spPr>
      </p:pic>
    </p:spTree>
    <p:extLst>
      <p:ext uri="{BB962C8B-B14F-4D97-AF65-F5344CB8AC3E}">
        <p14:creationId xmlns:p14="http://schemas.microsoft.com/office/powerpoint/2010/main" val="3406222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dirty="0" smtClean="0"/>
              <a:t>SPORTS </a:t>
            </a:r>
            <a:endParaRPr lang="fr-FR" sz="6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30261"/>
            <a:ext cx="8686800" cy="5120541"/>
          </a:xfrm>
        </p:spPr>
        <p:txBody>
          <a:bodyPr>
            <a:normAutofit lnSpcReduction="10000"/>
          </a:bodyPr>
          <a:lstStyle/>
          <a:p>
            <a:r>
              <a:rPr lang="fr-FR" sz="3600" u="sng" dirty="0" smtClean="0"/>
              <a:t>FORCE</a:t>
            </a:r>
          </a:p>
          <a:p>
            <a:pPr lvl="1"/>
            <a:r>
              <a:rPr lang="fr-FR" dirty="0" smtClean="0"/>
              <a:t>FLEXION SUPÉRIEURE À L’EXTENSION (+50%)</a:t>
            </a:r>
          </a:p>
          <a:p>
            <a:pPr lvl="1"/>
            <a:r>
              <a:rPr lang="fr-FR" dirty="0" smtClean="0"/>
              <a:t>SUPINATION SUPÉRIEURE À LA PRONATION (+15%)</a:t>
            </a:r>
          </a:p>
          <a:p>
            <a:pPr lvl="1"/>
            <a:r>
              <a:rPr lang="fr-FR" dirty="0" smtClean="0"/>
              <a:t>CÔTÉ DOMINANT LÉGÈREMENT PLUS PERFORMANT</a:t>
            </a:r>
          </a:p>
          <a:p>
            <a:pPr lvl="1"/>
            <a:endParaRPr lang="fr-FR" dirty="0"/>
          </a:p>
          <a:p>
            <a:r>
              <a:rPr lang="fr-FR" sz="3600" u="sng" dirty="0" smtClean="0"/>
              <a:t>LE COUDE DU LANCEUR</a:t>
            </a:r>
          </a:p>
          <a:p>
            <a:pPr lvl="1"/>
            <a:r>
              <a:rPr lang="fr-FR" dirty="0" smtClean="0"/>
              <a:t>BASE-BALL</a:t>
            </a:r>
          </a:p>
          <a:p>
            <a:pPr lvl="1"/>
            <a:r>
              <a:rPr lang="fr-FR" dirty="0" smtClean="0"/>
              <a:t>JAVELOT</a:t>
            </a:r>
          </a:p>
          <a:p>
            <a:pPr lvl="1"/>
            <a:r>
              <a:rPr lang="fr-FR" dirty="0" smtClean="0"/>
              <a:t>TENNIS</a:t>
            </a:r>
          </a:p>
          <a:p>
            <a:pPr lvl="1"/>
            <a:r>
              <a:rPr lang="fr-FR" dirty="0" smtClean="0"/>
              <a:t>HAND-BALL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8417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222783" y="803830"/>
            <a:ext cx="8229600" cy="1143000"/>
          </a:xfrm>
        </p:spPr>
        <p:txBody>
          <a:bodyPr>
            <a:normAutofit/>
          </a:bodyPr>
          <a:lstStyle/>
          <a:p>
            <a:r>
              <a:rPr lang="fr-FR" sz="4800" dirty="0" smtClean="0"/>
              <a:t>COUDE DU LANCEUR</a:t>
            </a:r>
            <a:endParaRPr lang="fr-FR" sz="4800" dirty="0"/>
          </a:p>
        </p:txBody>
      </p:sp>
      <p:pic>
        <p:nvPicPr>
          <p:cNvPr id="4" name="Capture d’écran 2013-10-10 à 00.34.27.png" descr="/Users/admin/Desktop/Capture d’écran 2013-10-10 à 00.34.27.png"/>
          <p:cNvPicPr>
            <a:picLocks noGrp="1" noChangeAspect="1"/>
          </p:cNvPicPr>
          <p:nvPr>
            <p:ph idx="1"/>
          </p:nvPr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7" b="20333"/>
          <a:stretch/>
        </p:blipFill>
        <p:spPr>
          <a:xfrm>
            <a:off x="457200" y="2914149"/>
            <a:ext cx="8229600" cy="3806592"/>
          </a:xfrm>
        </p:spPr>
      </p:pic>
      <p:pic>
        <p:nvPicPr>
          <p:cNvPr id="5" name="pitcher.JPG" descr="/Users/admin/Documents/EPU,communications,présentations/illustrations EPU:Sports/illust.épaule/pitcher.JPG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718" y="348015"/>
            <a:ext cx="3113270" cy="233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984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dirty="0" smtClean="0"/>
              <a:t>COUDE DU LANCEUR</a:t>
            </a:r>
            <a:endParaRPr lang="fr-FR" sz="6000" dirty="0"/>
          </a:p>
        </p:txBody>
      </p:sp>
      <p:pic>
        <p:nvPicPr>
          <p:cNvPr id="4" name="Capture d’écran 2013-10-10 à 00.41.00.png" descr="/Users/admin/Desktop/Capture d’écran 2013-10-10 à 00.41.00.png"/>
          <p:cNvPicPr>
            <a:picLocks noGrp="1" noChangeAspect="1"/>
          </p:cNvPicPr>
          <p:nvPr>
            <p:ph idx="1"/>
          </p:nvPr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" b="628"/>
          <a:stretch/>
        </p:blipFill>
        <p:spPr>
          <a:xfrm>
            <a:off x="568814" y="1304029"/>
            <a:ext cx="7959248" cy="5284413"/>
          </a:xfrm>
        </p:spPr>
      </p:pic>
    </p:spTree>
    <p:extLst>
      <p:ext uri="{BB962C8B-B14F-4D97-AF65-F5344CB8AC3E}">
        <p14:creationId xmlns:p14="http://schemas.microsoft.com/office/powerpoint/2010/main" val="1804914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COUPS DE COUDE OU COUDE À COUDE ?</a:t>
            </a:r>
            <a:endParaRPr lang="fr-FR" dirty="0"/>
          </a:p>
        </p:txBody>
      </p:sp>
      <p:pic>
        <p:nvPicPr>
          <p:cNvPr id="4" name="Capture d’écran 2013-10-09 à 16.19.00.png" descr="/Users/admin/Desktop/Capture d’écran 2013-10-09 à 16.19.00.png"/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0" b="28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29111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317515"/>
            <a:ext cx="8229600" cy="1735153"/>
          </a:xfrm>
        </p:spPr>
        <p:txBody>
          <a:bodyPr/>
          <a:lstStyle/>
          <a:p>
            <a:r>
              <a:rPr lang="fr-FR" dirty="0" smtClean="0"/>
              <a:t>ANATOMIE</a:t>
            </a:r>
            <a:endParaRPr lang="fr-FR" dirty="0"/>
          </a:p>
        </p:txBody>
      </p:sp>
      <p:pic>
        <p:nvPicPr>
          <p:cNvPr id="4" name="Capture d’écran 2013-10-09 à 16.18.12.png" descr="/Users/admin/Desktop/Capture d’écran 2013-10-09 à 16.18.12.png"/>
          <p:cNvPicPr>
            <a:picLocks noGrp="1" noChangeAspect="1"/>
          </p:cNvPicPr>
          <p:nvPr>
            <p:ph idx="1"/>
          </p:nvPr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7" t="-1055" r="2" b="31460"/>
          <a:stretch/>
        </p:blipFill>
        <p:spPr>
          <a:xfrm>
            <a:off x="2328166" y="912856"/>
            <a:ext cx="4815068" cy="5799616"/>
          </a:xfrm>
        </p:spPr>
      </p:pic>
    </p:spTree>
    <p:extLst>
      <p:ext uri="{BB962C8B-B14F-4D97-AF65-F5344CB8AC3E}">
        <p14:creationId xmlns:p14="http://schemas.microsoft.com/office/powerpoint/2010/main" val="853292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167" y="5685352"/>
            <a:ext cx="8229600" cy="1143000"/>
          </a:xfrm>
        </p:spPr>
        <p:txBody>
          <a:bodyPr/>
          <a:lstStyle/>
          <a:p>
            <a:r>
              <a:rPr lang="fr-FR" dirty="0" smtClean="0"/>
              <a:t>MERCI DE VOTRE ATTENTION !</a:t>
            </a:r>
            <a:endParaRPr lang="fr-FR" dirty="0"/>
          </a:p>
        </p:txBody>
      </p:sp>
      <p:pic>
        <p:nvPicPr>
          <p:cNvPr id="4" name="Capture d’écran 2013-10-10 à 00.58.16.png" descr="/Users/admin/Desktop/Capture d’écran 2013-10-10 à 00.58.16.png"/>
          <p:cNvPicPr>
            <a:picLocks noGrp="1" noChangeAspect="1"/>
          </p:cNvPicPr>
          <p:nvPr>
            <p:ph idx="1"/>
          </p:nvPr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4" b="17943"/>
          <a:stretch/>
        </p:blipFill>
        <p:spPr>
          <a:xfrm>
            <a:off x="4164406" y="965775"/>
            <a:ext cx="4809127" cy="4352606"/>
          </a:xfrm>
        </p:spPr>
      </p:pic>
      <p:pic>
        <p:nvPicPr>
          <p:cNvPr id="5" name="Capture d’écran 2013-10-10 à 00.56.53.png" descr="/Users/admin/Desktop/Capture d’écran 2013-10-10 à 00.56.53.png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66" y="296291"/>
            <a:ext cx="2915993" cy="559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159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dirty="0" smtClean="0"/>
              <a:t>LES OS</a:t>
            </a:r>
            <a:endParaRPr lang="fr-FR" sz="6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L’HUMÉRUS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LE RADIUS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LE CUBITUS</a:t>
            </a:r>
          </a:p>
          <a:p>
            <a:pPr marL="457200" lvl="1" indent="0">
              <a:buNone/>
            </a:pPr>
            <a:r>
              <a:rPr lang="fr-FR" dirty="0" smtClean="0"/>
              <a:t>(ULNA)</a:t>
            </a:r>
            <a:endParaRPr lang="fr-FR" dirty="0"/>
          </a:p>
        </p:txBody>
      </p:sp>
      <p:pic>
        <p:nvPicPr>
          <p:cNvPr id="4" name="Capture d’écran 2013-10-09 à 16.03.09.png" descr="/Users/admin/Desktop/Capture d’écran 2013-10-09 à 16.03.09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371" y="1904842"/>
            <a:ext cx="5140480" cy="4221321"/>
          </a:xfrm>
          <a:prstGeom prst="rect">
            <a:avLst/>
          </a:prstGeom>
        </p:spPr>
      </p:pic>
      <p:sp>
        <p:nvSpPr>
          <p:cNvPr id="5" name="Flèche vers la droite 4"/>
          <p:cNvSpPr/>
          <p:nvPr/>
        </p:nvSpPr>
        <p:spPr>
          <a:xfrm>
            <a:off x="3135086" y="3977992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9285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OS</a:t>
            </a:r>
          </a:p>
        </p:txBody>
      </p:sp>
      <p:pic>
        <p:nvPicPr>
          <p:cNvPr id="4" name="Capture d’écran 2013-10-09 à 16.08.11.png" descr="/Users/admin/Desktop/Capture d’écran 2013-10-09 à 16.08.11.png"/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98" b="18798"/>
          <a:stretch>
            <a:fillRect/>
          </a:stretch>
        </p:blipFill>
        <p:spPr>
          <a:xfrm>
            <a:off x="457200" y="2183308"/>
            <a:ext cx="8229600" cy="4525963"/>
          </a:xfrm>
        </p:spPr>
      </p:pic>
      <p:sp>
        <p:nvSpPr>
          <p:cNvPr id="3" name="ZoneTexte 2"/>
          <p:cNvSpPr txBox="1"/>
          <p:nvPr/>
        </p:nvSpPr>
        <p:spPr>
          <a:xfrm>
            <a:off x="0" y="1580871"/>
            <a:ext cx="9261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Des surfaces articulaires et des insertions </a:t>
            </a:r>
            <a:r>
              <a:rPr lang="fr-FR" sz="2800" dirty="0" err="1" smtClean="0"/>
              <a:t>tendino</a:t>
            </a:r>
            <a:r>
              <a:rPr lang="fr-FR" sz="2800" dirty="0" smtClean="0"/>
              <a:t>-musculaires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266774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 COMPLEXE ARTICULAIRE DU COUDE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6489" y="2656383"/>
            <a:ext cx="8229600" cy="5115442"/>
          </a:xfrm>
        </p:spPr>
        <p:txBody>
          <a:bodyPr/>
          <a:lstStyle/>
          <a:p>
            <a:r>
              <a:rPr lang="fr-FR" dirty="0" smtClean="0"/>
              <a:t>LA FLEXION-EXTENSION:</a:t>
            </a:r>
          </a:p>
          <a:p>
            <a:pPr lvl="1"/>
            <a:r>
              <a:rPr lang="fr-FR" dirty="0" smtClean="0"/>
              <a:t>LA TROCHLÉENNE HUMÉTO-CUBITALE</a:t>
            </a:r>
          </a:p>
          <a:p>
            <a:pPr lvl="1"/>
            <a:r>
              <a:rPr lang="fr-FR" dirty="0" smtClean="0"/>
              <a:t>L’ENARTHROSE HUMÉRO-RADIALE</a:t>
            </a:r>
          </a:p>
          <a:p>
            <a:pPr marL="457200" lvl="1" indent="0">
              <a:buNone/>
            </a:pPr>
            <a:endParaRPr lang="fr-FR" dirty="0" smtClean="0"/>
          </a:p>
          <a:p>
            <a:r>
              <a:rPr lang="fr-FR" dirty="0" smtClean="0"/>
              <a:t>LA PRONO-SUPINATION:</a:t>
            </a:r>
          </a:p>
          <a:p>
            <a:pPr lvl="1"/>
            <a:r>
              <a:rPr lang="fr-FR" dirty="0" smtClean="0"/>
              <a:t>LA TROCHOÏDE RADIO-CUBITALE</a:t>
            </a:r>
          </a:p>
          <a:p>
            <a:pPr lvl="1"/>
            <a:r>
              <a:rPr lang="fr-FR" dirty="0" smtClean="0"/>
              <a:t>L’ENARTHROSE HUMÉRO-RADIALE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20298" y="1767928"/>
            <a:ext cx="469932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u="sng" dirty="0" smtClean="0"/>
              <a:t>2 MOUVEMENTS ASSOCIÉS</a:t>
            </a:r>
            <a:endParaRPr lang="fr-FR" sz="3200" u="sng" dirty="0"/>
          </a:p>
        </p:txBody>
      </p:sp>
    </p:spTree>
    <p:extLst>
      <p:ext uri="{BB962C8B-B14F-4D97-AF65-F5344CB8AC3E}">
        <p14:creationId xmlns:p14="http://schemas.microsoft.com/office/powerpoint/2010/main" val="897726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L’APPAREIL LIGAMENTAIRE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L’ENVELOPPE ARTICULAIRE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LES LIGAMENTS LATÉRAUX</a:t>
            </a:r>
          </a:p>
          <a:p>
            <a:pPr lvl="1"/>
            <a:r>
              <a:rPr lang="fr-FR" dirty="0" smtClean="0"/>
              <a:t>COLLATÉRAL MÉDIAL</a:t>
            </a:r>
          </a:p>
          <a:p>
            <a:pPr lvl="1"/>
            <a:r>
              <a:rPr lang="fr-FR" dirty="0" smtClean="0"/>
              <a:t>COLLATÉRAL LATÉRAL</a:t>
            </a:r>
          </a:p>
          <a:p>
            <a:pPr marL="457200" lvl="1" indent="0">
              <a:buNone/>
            </a:pPr>
            <a:endParaRPr lang="fr-FR" dirty="0" smtClean="0"/>
          </a:p>
          <a:p>
            <a:r>
              <a:rPr lang="fr-FR" dirty="0" smtClean="0"/>
              <a:t>LE LIGAMENT ANNULAIRE DE LA TÊTE RADIALE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2736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fr-FR" dirty="0"/>
              <a:t>L’APPAREIL LIGAMENTAIRE</a:t>
            </a:r>
          </a:p>
        </p:txBody>
      </p:sp>
      <p:pic>
        <p:nvPicPr>
          <p:cNvPr id="4" name="Capture d’écran 2013-10-09 à 22.39.14.png" descr="/Users/admin/Desktop/Capture d’écran 2013-10-09 à 22.39.14.png"/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65" b="36765"/>
          <a:stretch>
            <a:fillRect/>
          </a:stretch>
        </p:blipFill>
        <p:spPr>
          <a:xfrm>
            <a:off x="457200" y="2027813"/>
            <a:ext cx="8229600" cy="4525963"/>
          </a:xfrm>
        </p:spPr>
      </p:pic>
      <p:sp>
        <p:nvSpPr>
          <p:cNvPr id="5" name="ZoneTexte 4"/>
          <p:cNvSpPr txBox="1"/>
          <p:nvPr/>
        </p:nvSpPr>
        <p:spPr>
          <a:xfrm>
            <a:off x="457199" y="1321712"/>
            <a:ext cx="9119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LE LIGAMENT COLLATÉRAL LATÉRAL ET LE LIGAMENT ANNULAIRE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47359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L’APPAREIL LIGAMENTAIRE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smtClean="0"/>
              <a:t>LE LIGAMENT COLLATÉRAL MÉDIAL:  LA STABILITÉ DU COUDE</a:t>
            </a:r>
            <a:endParaRPr lang="fr-FR" sz="2800" dirty="0"/>
          </a:p>
        </p:txBody>
      </p:sp>
      <p:pic>
        <p:nvPicPr>
          <p:cNvPr id="4" name="Capture d’écran 2013-10-09 à 22.39.14.png" descr="/Users/admin/Desktop/Capture d’écran 2013-10-09 à 22.39.14.png"/>
          <p:cNvPicPr>
            <a:picLocks noChangeAspect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280"/>
          <a:stretch/>
        </p:blipFill>
        <p:spPr>
          <a:xfrm>
            <a:off x="1047576" y="2449054"/>
            <a:ext cx="7051627" cy="420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003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7311"/>
            <a:ext cx="8229600" cy="1143000"/>
          </a:xfrm>
        </p:spPr>
        <p:txBody>
          <a:bodyPr/>
          <a:lstStyle/>
          <a:p>
            <a:r>
              <a:rPr lang="fr-FR" dirty="0" smtClean="0"/>
              <a:t>L’ENVIRONNEMENT MUSCULAIRE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02167"/>
            <a:ext cx="8229600" cy="4525963"/>
          </a:xfrm>
        </p:spPr>
        <p:txBody>
          <a:bodyPr>
            <a:normAutofit/>
          </a:bodyPr>
          <a:lstStyle/>
          <a:p>
            <a:r>
              <a:rPr lang="fr-FR" sz="2800" dirty="0" smtClean="0"/>
              <a:t>LE TRICEPS en arrière</a:t>
            </a:r>
          </a:p>
          <a:p>
            <a:r>
              <a:rPr lang="fr-FR" sz="2800" dirty="0" smtClean="0"/>
              <a:t>Le BICEPS en avant et le brachial antérieur</a:t>
            </a:r>
          </a:p>
          <a:p>
            <a:r>
              <a:rPr lang="fr-FR" sz="2800" dirty="0" smtClean="0"/>
              <a:t>Les </a:t>
            </a:r>
            <a:r>
              <a:rPr lang="fr-FR" sz="2800" dirty="0" err="1"/>
              <a:t>é</a:t>
            </a:r>
            <a:r>
              <a:rPr lang="fr-FR" sz="2800" dirty="0" err="1" smtClean="0"/>
              <a:t>picondyliens</a:t>
            </a:r>
            <a:r>
              <a:rPr lang="fr-FR" sz="2800" dirty="0" smtClean="0"/>
              <a:t> en dehors (extenseurs)</a:t>
            </a:r>
          </a:p>
          <a:p>
            <a:r>
              <a:rPr lang="fr-FR" sz="2800" dirty="0" smtClean="0"/>
              <a:t>Les </a:t>
            </a:r>
            <a:r>
              <a:rPr lang="fr-FR" sz="2800" dirty="0" err="1"/>
              <a:t>é</a:t>
            </a:r>
            <a:r>
              <a:rPr lang="fr-FR" sz="2800" dirty="0" err="1" smtClean="0"/>
              <a:t>pitrochléens</a:t>
            </a:r>
            <a:r>
              <a:rPr lang="fr-FR" sz="2800" dirty="0" smtClean="0"/>
              <a:t> en dedans (fléchisseurs)</a:t>
            </a:r>
            <a:endParaRPr lang="fr-FR" sz="2800" dirty="0"/>
          </a:p>
        </p:txBody>
      </p:sp>
      <p:pic>
        <p:nvPicPr>
          <p:cNvPr id="4" name="Capture d’écran 2013-10-09 à 16.23.25.png" descr="/Users/admin/Desktop/Capture d’écran 2013-10-09 à 16.23.25.png"/>
          <p:cNvPicPr>
            <a:picLocks noChangeAspect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2" b="22402"/>
          <a:stretch/>
        </p:blipFill>
        <p:spPr>
          <a:xfrm>
            <a:off x="1104900" y="3427092"/>
            <a:ext cx="6921500" cy="343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43474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280</Words>
  <Application>Microsoft Macintosh PowerPoint</Application>
  <PresentationFormat>Présentation à l'écran (4:3)</PresentationFormat>
  <Paragraphs>86</Paragraphs>
  <Slides>20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Thème Office</vt:lpstr>
      <vt:lpstr>ANATOMIE ET FONCTION DU   COUDE</vt:lpstr>
      <vt:lpstr>ANATOMIE</vt:lpstr>
      <vt:lpstr>LES OS</vt:lpstr>
      <vt:lpstr>LES OS</vt:lpstr>
      <vt:lpstr>LE COMPLEXE ARTICULAIRE DU COUDE</vt:lpstr>
      <vt:lpstr>L’APPAREIL LIGAMENTAIRE</vt:lpstr>
      <vt:lpstr>L’APPAREIL LIGAMENTAIRE</vt:lpstr>
      <vt:lpstr>L’APPAREIL LIGAMENTAIRE</vt:lpstr>
      <vt:lpstr>L’ENVIRONNEMENT MUSCULAIRE</vt:lpstr>
      <vt:lpstr>LES RAPPORTS VASCULO-NERVEUX</vt:lpstr>
      <vt:lpstr>EXAMEN CLINIQUE</vt:lpstr>
      <vt:lpstr>EXAMEN CLINIQUE</vt:lpstr>
      <vt:lpstr>EXAMEN CLINIQUE</vt:lpstr>
      <vt:lpstr>FONCTION DU COUDE</vt:lpstr>
      <vt:lpstr>PRONO-SUPINATION</vt:lpstr>
      <vt:lpstr>SPORTS </vt:lpstr>
      <vt:lpstr>COUDE DU LANCEUR</vt:lpstr>
      <vt:lpstr>COUDE DU LANCEUR</vt:lpstr>
      <vt:lpstr>COUPS DE COUDE OU COUDE À COUDE ?</vt:lpstr>
      <vt:lpstr>MERCI DE VOTRE ATTENTION 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ANATOMIE ET FONCTION DU   COUDE</dc:title>
  <dc:creator>Admin</dc:creator>
  <cp:lastModifiedBy>Admin</cp:lastModifiedBy>
  <cp:revision>20</cp:revision>
  <dcterms:created xsi:type="dcterms:W3CDTF">2013-10-05T12:55:45Z</dcterms:created>
  <dcterms:modified xsi:type="dcterms:W3CDTF">2013-10-11T21:17:05Z</dcterms:modified>
</cp:coreProperties>
</file>