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7" r:id="rId3"/>
    <p:sldId id="275" r:id="rId4"/>
    <p:sldId id="276" r:id="rId5"/>
    <p:sldId id="277" r:id="rId6"/>
    <p:sldId id="278" r:id="rId7"/>
    <p:sldId id="279" r:id="rId8"/>
    <p:sldId id="280" r:id="rId9"/>
    <p:sldId id="298" r:id="rId10"/>
    <p:sldId id="291" r:id="rId11"/>
    <p:sldId id="296" r:id="rId12"/>
    <p:sldId id="293" r:id="rId13"/>
    <p:sldId id="292" r:id="rId14"/>
    <p:sldId id="295" r:id="rId15"/>
    <p:sldId id="299" r:id="rId16"/>
    <p:sldId id="301" r:id="rId17"/>
    <p:sldId id="310" r:id="rId18"/>
    <p:sldId id="265" r:id="rId19"/>
    <p:sldId id="304" r:id="rId20"/>
    <p:sldId id="266" r:id="rId21"/>
    <p:sldId id="311" r:id="rId22"/>
    <p:sldId id="307" r:id="rId23"/>
    <p:sldId id="305" r:id="rId24"/>
    <p:sldId id="267" r:id="rId25"/>
    <p:sldId id="303" r:id="rId26"/>
    <p:sldId id="268" r:id="rId27"/>
    <p:sldId id="312" r:id="rId28"/>
    <p:sldId id="309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481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1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E2CE5-8D7E-EF45-B646-1A44BA04D5F7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2D6E3-B247-0E42-B05E-D9E5A045F82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aseline="0" dirty="0" smtClean="0"/>
              <a:t>ON VA ESSAYER DE VOIR LA TOTALITÉ DES INDICATIONS D’ARTHRO DU GENOU EN DEHORS DES LÉSIONS LIGAMENTAIRES</a:t>
            </a:r>
          </a:p>
          <a:p>
            <a:r>
              <a:rPr lang="fr-FR" baseline="0" dirty="0" smtClean="0"/>
              <a:t>L’ARTHROSCOPIE A ÉTÉ UN RÉEL APPORT DANS DE NOMBREUSES PATHOLOGIE DIMINUANT L’INNOCUITÉ DU GESTE ET LA RAPIDITÉ DE RECUPERATION PAR RAPPORT À LA CHIRURGIE À CIEL OUVERT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LA MÉNISCECTOMIE EST L’ACTE ARTHROSCOPIQUE</a:t>
            </a:r>
            <a:r>
              <a:rPr lang="fr-FR" baseline="0" dirty="0" smtClean="0"/>
              <a:t> </a:t>
            </a:r>
            <a:r>
              <a:rPr lang="fr-FR" dirty="0" smtClean="0"/>
              <a:t>THÉRAPEUTIQUE LE PLUS FRÉQUENT</a:t>
            </a:r>
            <a:r>
              <a:rPr lang="fr-FR" baseline="0" dirty="0" smtClean="0"/>
              <a:t> EN FRANCE ET DANS LE MONDE!!!</a:t>
            </a:r>
          </a:p>
          <a:p>
            <a:r>
              <a:rPr lang="fr-FR" baseline="0" dirty="0" smtClean="0"/>
              <a:t>TROIS MAÎTRES SYMPTÔMES : DOULEURS / BLOCAGES VRAIES EN EXTENSION / ÉPANCHEMENTS</a:t>
            </a:r>
          </a:p>
          <a:p>
            <a:r>
              <a:rPr lang="fr-FR" baseline="0" dirty="0" smtClean="0"/>
              <a:t>SIGNES CLASSIQUES À L’EXAMEN DE LA SÉRIE MENISCALE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REEL APPORT de</a:t>
            </a:r>
            <a:r>
              <a:rPr lang="fr-FR" baseline="0" dirty="0" smtClean="0"/>
              <a:t> l’arthroscopie par rapport au ciel ouvert avec voies d’abord étendue et séquelles fréquentes enraidissement+++</a:t>
            </a:r>
          </a:p>
          <a:p>
            <a:r>
              <a:rPr lang="fr-FR" baseline="0" dirty="0" smtClean="0"/>
              <a:t>Amélioration </a:t>
            </a:r>
            <a:r>
              <a:rPr lang="fr-FR" baseline="0" dirty="0" err="1" smtClean="0"/>
              <a:t>spéctaculaire</a:t>
            </a:r>
            <a:r>
              <a:rPr lang="fr-FR" baseline="0" dirty="0" smtClean="0"/>
              <a:t> de la récupération fonctionnelle</a:t>
            </a:r>
          </a:p>
          <a:p>
            <a:r>
              <a:rPr lang="fr-FR" baseline="0" dirty="0" smtClean="0"/>
              <a:t>4voies d’abord antérieures et 2 postérieures</a:t>
            </a:r>
            <a:endParaRPr lang="fr-FR" dirty="0" smtClean="0"/>
          </a:p>
          <a:p>
            <a:r>
              <a:rPr lang="fr-FR" dirty="0" smtClean="0"/>
              <a:t>POLYARTHITE RHUMATOÏDE / ARTHROPATHIE HÉMOPHILIQUE/</a:t>
            </a:r>
            <a:r>
              <a:rPr lang="fr-FR" baseline="0" dirty="0" smtClean="0"/>
              <a:t> OSTÉOCHONDROMATOSE/ SYNOVITE VILLONODULAIRE</a:t>
            </a:r>
            <a:endParaRPr lang="fr-FR" dirty="0" smtClean="0"/>
          </a:p>
          <a:p>
            <a:r>
              <a:rPr lang="fr-FR" dirty="0" smtClean="0"/>
              <a:t>Avantages nombreux : résection synoviale plus complète /</a:t>
            </a:r>
            <a:r>
              <a:rPr lang="fr-FR" baseline="0" dirty="0" smtClean="0"/>
              <a:t> incisions minimes / morbidité faible / récupération fonctionnelle plus complète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Amplificateur de brillance/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Arhtropompe</a:t>
            </a:r>
            <a:r>
              <a:rPr lang="fr-FR" baseline="0" dirty="0" smtClean="0"/>
              <a:t> 30mmhg/ Canule évacuation/ </a:t>
            </a:r>
            <a:r>
              <a:rPr lang="fr-FR" baseline="0" dirty="0" err="1" smtClean="0"/>
              <a:t>Résecteur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synovialmotorisé</a:t>
            </a:r>
            <a:endParaRPr lang="fr-FR" baseline="0" dirty="0" smtClean="0"/>
          </a:p>
          <a:p>
            <a:r>
              <a:rPr lang="fr-FR" b="1" baseline="0" dirty="0" smtClean="0"/>
              <a:t>BILAN LESIONNEL</a:t>
            </a:r>
            <a:r>
              <a:rPr lang="fr-FR" baseline="0" dirty="0" smtClean="0"/>
              <a:t>/Lavage articulaire long/ LESIONS ASSOCIEE DANS PLUS DE 60% des </a:t>
            </a:r>
            <a:r>
              <a:rPr lang="fr-FR" baseline="0" dirty="0" err="1" smtClean="0"/>
              <a:t>cas:LCA</a:t>
            </a:r>
            <a:r>
              <a:rPr lang="fr-FR" baseline="0" dirty="0" smtClean="0"/>
              <a:t> LCP MENISQUES&gt;&gt;&gt; REPARATION MENISCALE+++ / CARTILAGE IMAGES EN MIROIR CONDYLE</a:t>
            </a:r>
          </a:p>
          <a:p>
            <a:r>
              <a:rPr lang="fr-FR" b="1" baseline="0" dirty="0" smtClean="0"/>
              <a:t>RÉDUCTION OSTÉOSYNTHÈSE : </a:t>
            </a:r>
            <a:r>
              <a:rPr lang="fr-FR" b="0" baseline="0" dirty="0" smtClean="0"/>
              <a:t>SÉPARATION SIMPLES: DAVIER À POINTES; POINTE CARRÉE/ ENFONCEMENT : RELÉVEMENT SPATULE, OU UTILISATION DE VISEUR BROCHES SOUS CONTRÔLE SCOPIQUE ET RADIO</a:t>
            </a:r>
          </a:p>
          <a:p>
            <a:r>
              <a:rPr lang="fr-FR" b="0" baseline="0" smtClean="0"/>
              <a:t>GREFFE ET COMBLEMENT : DÉBATTUE AUTOGREFFES GREFFES AUTOLOGUES CIMENT ACRYLIQUE</a:t>
            </a:r>
          </a:p>
          <a:p>
            <a:endParaRPr lang="fr-FR" b="0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Amplificateur de brillance/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Arhtropompe</a:t>
            </a:r>
            <a:r>
              <a:rPr lang="fr-FR" baseline="0" dirty="0" smtClean="0"/>
              <a:t> 30mmhg/ Canule évacuation/ </a:t>
            </a:r>
            <a:r>
              <a:rPr lang="fr-FR" baseline="0" dirty="0" err="1" smtClean="0"/>
              <a:t>Résecteur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synovialmotorisé</a:t>
            </a:r>
            <a:endParaRPr lang="fr-FR" baseline="0" dirty="0" smtClean="0"/>
          </a:p>
          <a:p>
            <a:r>
              <a:rPr lang="fr-FR" b="1" baseline="0" dirty="0" smtClean="0"/>
              <a:t>BILAN LESIONNEL</a:t>
            </a:r>
            <a:r>
              <a:rPr lang="fr-FR" baseline="0" dirty="0" smtClean="0"/>
              <a:t>/Lavage articulaire long/ LESIONS ASSOCIEE DANS PLUS DE 60% des </a:t>
            </a:r>
            <a:r>
              <a:rPr lang="fr-FR" baseline="0" dirty="0" err="1" smtClean="0"/>
              <a:t>cas:LCA</a:t>
            </a:r>
            <a:r>
              <a:rPr lang="fr-FR" baseline="0" dirty="0" smtClean="0"/>
              <a:t> LCP MENISQUES&gt;&gt;&gt; REPARATION MENISCALE+++ / CARTILAGE IMAGES EN MIROIR CONDYLE</a:t>
            </a:r>
          </a:p>
          <a:p>
            <a:r>
              <a:rPr lang="fr-FR" b="1" baseline="0" dirty="0" smtClean="0"/>
              <a:t>RÉDUCTION OSTÉOSYNTHÈSE : </a:t>
            </a:r>
            <a:r>
              <a:rPr lang="fr-FR" b="0" baseline="0" dirty="0" smtClean="0"/>
              <a:t>SÉPARATION SIMPLES: DAVIER À POINTES; POINTE CARRÉE/ ENFONCEMENT : RELÉVEMENT SPATULE, OU UTILISATION DE VISEUR BROCHES SOUS CONTRÔLE SCOPIQUE ET RADIO</a:t>
            </a:r>
          </a:p>
          <a:p>
            <a:r>
              <a:rPr lang="fr-FR" b="0" baseline="0" dirty="0" smtClean="0"/>
              <a:t>GREFFE ET COMBLEMENT : DÉBATTUE AUTOGREFFES GREFFES AUTOLOGUES CIMENT ACRYLIQUE</a:t>
            </a:r>
          </a:p>
          <a:p>
            <a:endParaRPr lang="fr-FR" b="0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PONT OSSEUX 1CM</a:t>
            </a:r>
          </a:p>
          <a:p>
            <a:r>
              <a:rPr lang="fr-FR" dirty="0" smtClean="0"/>
              <a:t>AVANTAGES</a:t>
            </a:r>
            <a:r>
              <a:rPr lang="fr-FR" baseline="0" dirty="0" smtClean="0"/>
              <a:t> PAR RAPPORT VIS ET AGRAFES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BiAntbiothérapie</a:t>
            </a:r>
            <a:r>
              <a:rPr lang="fr-FR" dirty="0" smtClean="0"/>
              <a:t> adaptée au germe par voie parentérale 15j minimum puis 45j per os si relais possible</a:t>
            </a:r>
          </a:p>
          <a:p>
            <a:r>
              <a:rPr lang="fr-FR" dirty="0" smtClean="0"/>
              <a:t>Possibilité de laisser</a:t>
            </a:r>
            <a:r>
              <a:rPr lang="fr-FR" baseline="0" dirty="0" smtClean="0"/>
              <a:t> un système de lavage; </a:t>
            </a:r>
            <a:r>
              <a:rPr lang="fr-FR" baseline="0" dirty="0" err="1" smtClean="0"/>
              <a:t>irrigation+lavage</a:t>
            </a:r>
            <a:r>
              <a:rPr lang="fr-FR" baseline="0" dirty="0" smtClean="0"/>
              <a:t>; maintien distension articulaire favorisant l’évacuation des </a:t>
            </a:r>
            <a:r>
              <a:rPr lang="fr-FR" baseline="0" dirty="0" err="1" smtClean="0"/>
              <a:t>fluideset</a:t>
            </a:r>
            <a:r>
              <a:rPr lang="fr-FR" baseline="0" dirty="0" smtClean="0"/>
              <a:t> évitant le collapsus </a:t>
            </a:r>
            <a:r>
              <a:rPr lang="fr-FR" baseline="0" dirty="0" err="1" smtClean="0"/>
              <a:t>articulaire;possibilités</a:t>
            </a:r>
            <a:r>
              <a:rPr lang="fr-FR" baseline="0" dirty="0" smtClean="0"/>
              <a:t> d’adjoindre une ATB locale</a:t>
            </a:r>
          </a:p>
          <a:p>
            <a:r>
              <a:rPr lang="fr-FR" baseline="0" dirty="0" err="1" smtClean="0"/>
              <a:t>Arthro</a:t>
            </a:r>
            <a:r>
              <a:rPr lang="fr-FR" baseline="0" dirty="0" smtClean="0"/>
              <a:t> itérative en fonction : clinique, biologie; positivité des </a:t>
            </a:r>
            <a:r>
              <a:rPr lang="fr-FR" baseline="0" dirty="0" err="1" smtClean="0"/>
              <a:t>prélévements</a:t>
            </a:r>
            <a:r>
              <a:rPr lang="fr-FR" baseline="0" dirty="0" smtClean="0"/>
              <a:t> sur </a:t>
            </a:r>
            <a:r>
              <a:rPr lang="fr-FR" baseline="0" dirty="0" err="1" smtClean="0"/>
              <a:t>redon</a:t>
            </a:r>
            <a:r>
              <a:rPr lang="fr-FR" baseline="0" dirty="0" smtClean="0"/>
              <a:t>; </a:t>
            </a:r>
            <a:r>
              <a:rPr lang="fr-FR" baseline="0" dirty="0" err="1" smtClean="0"/>
              <a:t>Staph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méti</a:t>
            </a:r>
            <a:r>
              <a:rPr lang="fr-FR" baseline="0" dirty="0" smtClean="0"/>
              <a:t> R; tare associée immunodépression/diabète</a:t>
            </a:r>
          </a:p>
          <a:p>
            <a:r>
              <a:rPr lang="fr-FR" baseline="0" dirty="0" smtClean="0"/>
              <a:t>Traitement fonctionnel; attelle amovible les premiers jours, puis </a:t>
            </a:r>
            <a:r>
              <a:rPr lang="fr-FR" baseline="0" dirty="0" err="1" smtClean="0"/>
              <a:t>Kinetec</a:t>
            </a:r>
            <a:r>
              <a:rPr lang="fr-FR" baseline="0" dirty="0" smtClean="0"/>
              <a:t> puis </a:t>
            </a:r>
            <a:r>
              <a:rPr lang="fr-FR" baseline="0" dirty="0" err="1" smtClean="0"/>
              <a:t>mappui</a:t>
            </a:r>
            <a:r>
              <a:rPr lang="fr-FR" baseline="0" dirty="0" smtClean="0"/>
              <a:t> partiel sous couvert de 2 cannes dès disparition des phénomènes inflammatoires.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Premier</a:t>
            </a:r>
            <a:r>
              <a:rPr lang="fr-FR" b="1" baseline="0" dirty="0" smtClean="0">
                <a:solidFill>
                  <a:srgbClr val="000000"/>
                </a:solidFill>
              </a:rPr>
              <a:t> épisode de luxation</a:t>
            </a:r>
            <a:r>
              <a:rPr lang="fr-FR" baseline="0" dirty="0" smtClean="0"/>
              <a:t>: évacuation de l’hémarthrose/ </a:t>
            </a:r>
            <a:r>
              <a:rPr lang="fr-FR" baseline="0" dirty="0" err="1" smtClean="0"/>
              <a:t>éxérèrese</a:t>
            </a:r>
            <a:r>
              <a:rPr lang="fr-FR" baseline="0" dirty="0" smtClean="0"/>
              <a:t> ostéosynthèse d’un fragment </a:t>
            </a:r>
            <a:r>
              <a:rPr lang="fr-FR" baseline="0" dirty="0" err="1" smtClean="0"/>
              <a:t>ostéochondral</a:t>
            </a:r>
            <a:r>
              <a:rPr lang="fr-FR" baseline="0" dirty="0" smtClean="0"/>
              <a:t> par  arrachement rotulien interne ou fracture du condyle externe// reconstruction MPFL aileron interne et section aileron externe</a:t>
            </a:r>
          </a:p>
          <a:p>
            <a:r>
              <a:rPr lang="fr-FR" b="1" baseline="0" dirty="0" err="1" smtClean="0"/>
              <a:t>Ostéochondrite</a:t>
            </a:r>
            <a:r>
              <a:rPr lang="fr-FR" b="1" baseline="0" dirty="0" smtClean="0"/>
              <a:t> </a:t>
            </a:r>
            <a:r>
              <a:rPr lang="fr-FR" b="1" baseline="0" dirty="0" err="1" smtClean="0"/>
              <a:t>disséquante</a:t>
            </a:r>
            <a:r>
              <a:rPr lang="fr-FR" b="1" baseline="0" dirty="0" smtClean="0"/>
              <a:t> de la rotule ou trochlée : </a:t>
            </a:r>
            <a:r>
              <a:rPr lang="fr-FR" b="0" baseline="0" dirty="0" smtClean="0"/>
              <a:t>symptomatique accrochages et fragment libre ou semi libre : ablation simple fragments et régularisation au </a:t>
            </a:r>
            <a:r>
              <a:rPr lang="fr-FR" b="0" baseline="0" dirty="0" err="1" smtClean="0"/>
              <a:t>shaver</a:t>
            </a:r>
            <a:r>
              <a:rPr lang="fr-FR" b="0" baseline="0" dirty="0" smtClean="0"/>
              <a:t> de la zone d’OCD, voir perforations de </a:t>
            </a:r>
            <a:r>
              <a:rPr lang="fr-FR" b="0" baseline="0" dirty="0" err="1" smtClean="0"/>
              <a:t>Pridie</a:t>
            </a:r>
            <a:endParaRPr lang="fr-FR" b="0" baseline="0" dirty="0" smtClean="0"/>
          </a:p>
          <a:p>
            <a:r>
              <a:rPr lang="fr-FR" b="1" baseline="0" dirty="0" smtClean="0"/>
              <a:t>Lésions du cartilage isolées </a:t>
            </a:r>
            <a:r>
              <a:rPr lang="fr-FR" b="0" baseline="0" dirty="0" smtClean="0"/>
              <a:t>: indication d’</a:t>
            </a:r>
            <a:r>
              <a:rPr lang="fr-FR" b="0" baseline="0" dirty="0" err="1" smtClean="0"/>
              <a:t>artho</a:t>
            </a:r>
            <a:r>
              <a:rPr lang="fr-FR" b="0" baseline="0" dirty="0" smtClean="0"/>
              <a:t> </a:t>
            </a:r>
            <a:r>
              <a:rPr lang="fr-FR" b="0" baseline="0" dirty="0" err="1" smtClean="0"/>
              <a:t>rarE</a:t>
            </a:r>
            <a:r>
              <a:rPr lang="fr-FR" b="0" baseline="0" dirty="0" smtClean="0"/>
              <a:t>, kiné, infiltration, </a:t>
            </a:r>
            <a:r>
              <a:rPr lang="fr-FR" b="0" baseline="0" dirty="0" err="1" smtClean="0"/>
              <a:t>viscosupplémentation</a:t>
            </a:r>
            <a:r>
              <a:rPr lang="fr-FR" b="0" baseline="0" dirty="0" smtClean="0"/>
              <a:t>, ce n’est </a:t>
            </a:r>
            <a:r>
              <a:rPr lang="fr-FR" b="0" baseline="0" dirty="0" err="1" smtClean="0"/>
              <a:t>q’en</a:t>
            </a:r>
            <a:r>
              <a:rPr lang="fr-FR" b="0" baseline="0" dirty="0" smtClean="0"/>
              <a:t> cas d’épanchements à répétition avec </a:t>
            </a:r>
            <a:r>
              <a:rPr lang="fr-FR" b="0" baseline="0" dirty="0" err="1" smtClean="0"/>
              <a:t>lésionn</a:t>
            </a:r>
            <a:r>
              <a:rPr lang="fr-FR" b="0" baseline="0" dirty="0" smtClean="0"/>
              <a:t> ex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2D6E3-B247-0E42-B05E-D9E5A045F82F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E281E-CCD3-CD42-AB4A-22BAE68E098A}" type="datetimeFigureOut">
              <a:rPr lang="fr-FR" smtClean="0"/>
              <a:pPr/>
              <a:t>18/09/10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DC698-333F-EA40-8B80-107D7247641F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video" Target="file://localhost/Users/admin/Desktop/ALES/okfinal.mpg" TargetMode="Externa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6314" y="407911"/>
            <a:ext cx="7555504" cy="632242"/>
          </a:xfrm>
          <a:solidFill>
            <a:srgbClr val="B9CDE5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ARTHROSCOPIE DU GENOU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1186650"/>
            <a:ext cx="6248593" cy="599815"/>
          </a:xfrm>
          <a:solidFill>
            <a:srgbClr val="B9CDE5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</a:rPr>
              <a:t>INDICATIONS ET TECHNIQUES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 descr="arthroscopie_genou_docteur_lefevre_nicolas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069" y="1982154"/>
            <a:ext cx="3690523" cy="411784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</p:pic>
      <p:pic>
        <p:nvPicPr>
          <p:cNvPr id="5" name="Image 4" descr="xin_180304060904818270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15" y="1982153"/>
            <a:ext cx="3124296" cy="41178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5145" y="6308450"/>
            <a:ext cx="5163342" cy="37683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P. </a:t>
            </a:r>
            <a:r>
              <a:rPr kumimoji="0" lang="fr-FR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Turell</a:t>
            </a:r>
            <a:r>
              <a:rPr kumimoji="0" lang="fr-FR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Hôpitaux privés de Metz, hôpital Belle-Isle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763000" cy="4525963"/>
          </a:xfrm>
          <a:solidFill>
            <a:srgbClr val="8EB4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 dirty="0">
                <a:ea typeface="ＭＳ Ｐゴシック" pitchFamily="4" charset="-128"/>
                <a:cs typeface="ＭＳ Ｐゴシック" pitchFamily="4" charset="-128"/>
              </a:rPr>
              <a:t> Par fils : </a:t>
            </a:r>
            <a:r>
              <a:rPr lang="fr-FR" u="sng" dirty="0">
                <a:ea typeface="ＭＳ Ｐゴシック" pitchFamily="4" charset="-128"/>
                <a:cs typeface="ＭＳ Ｐゴシック" pitchFamily="4" charset="-128"/>
              </a:rPr>
              <a:t>tout en dedans</a:t>
            </a:r>
          </a:p>
        </p:txBody>
      </p:sp>
      <p:pic>
        <p:nvPicPr>
          <p:cNvPr id="28676" name="Picture 6" descr="C:\Documents and Settings\turell\Bureau\Menisques images\fast fi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425" y="2438400"/>
            <a:ext cx="236537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7" name="Picture 7" descr="C:\Documents and Settings\turell\Bureau\Menisques images\fast fix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9775" y="2438400"/>
            <a:ext cx="243522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8" name="Picture 8" descr="C:\Documents and Settings\turell\Bureau\Menisques images\fast fix 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3925" y="2438400"/>
            <a:ext cx="2530475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177996"/>
            <a:ext cx="8178800" cy="636541"/>
          </a:xfrm>
          <a:solidFill>
            <a:srgbClr val="8EB4E3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RÉPARATION MÉNISCALE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turell\Bureau\Menisques images\cast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314" y="1600201"/>
            <a:ext cx="3874163" cy="350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177996"/>
            <a:ext cx="8178800" cy="636541"/>
          </a:xfrm>
          <a:solidFill>
            <a:srgbClr val="8EB4E3"/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RÉPARATION MÉNISCALE</a:t>
            </a:r>
            <a:endParaRPr lang="fr-FR" dirty="0"/>
          </a:p>
        </p:txBody>
      </p:sp>
      <p:pic>
        <p:nvPicPr>
          <p:cNvPr id="8" name="okfinal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76629" y="1600200"/>
            <a:ext cx="4677295" cy="3507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3733800"/>
          </a:xfrm>
          <a:solidFill>
            <a:srgbClr val="8EB4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IKDC</a:t>
            </a:r>
            <a:r>
              <a:rPr lang="fr-FR" dirty="0">
                <a:ea typeface="ＭＳ Ｐゴシック" pitchFamily="4" charset="-128"/>
                <a:cs typeface="ＭＳ Ｐゴシック" pitchFamily="4" charset="-128"/>
              </a:rPr>
              <a:t> 77/</a:t>
            </a:r>
            <a:r>
              <a:rPr lang="fr-FR" dirty="0" smtClean="0">
                <a:ea typeface="ＭＳ Ｐゴシック" pitchFamily="4" charset="-128"/>
                <a:cs typeface="ＭＳ Ｐゴシック" pitchFamily="4" charset="-128"/>
              </a:rPr>
              <a:t>100</a:t>
            </a:r>
            <a:endParaRPr lang="fr-FR" dirty="0" smtClean="0">
              <a:ea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b="1" dirty="0" smtClean="0">
                <a:ea typeface="ＭＳ Ｐゴシック" pitchFamily="4" charset="-128"/>
                <a:cs typeface="ＭＳ Ｐゴシック" pitchFamily="4" charset="-128"/>
              </a:rPr>
              <a:t>16</a:t>
            </a:r>
            <a:r>
              <a:rPr lang="fr-FR" sz="2800" b="1" dirty="0">
                <a:ea typeface="ＭＳ Ｐゴシック" pitchFamily="4" charset="-128"/>
                <a:cs typeface="ＭＳ Ｐゴシック" pitchFamily="4" charset="-128"/>
              </a:rPr>
              <a:t>%</a:t>
            </a: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des patients gardent des douleurs.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Evaluation subjective :</a:t>
            </a:r>
          </a:p>
          <a:p>
            <a:pPr lvl="3" eaLnBrk="1" hangingPunct="1">
              <a:buFontTx/>
              <a:buBlip>
                <a:blip r:embed="rId2"/>
              </a:buBlip>
            </a:pPr>
            <a:r>
              <a:rPr lang="fr-FR" dirty="0">
                <a:ea typeface="ＭＳ Ｐゴシック" pitchFamily="4" charset="-128"/>
              </a:rPr>
              <a:t> note de </a:t>
            </a:r>
            <a:r>
              <a:rPr lang="fr-FR" b="1" dirty="0">
                <a:ea typeface="ＭＳ Ｐゴシック" pitchFamily="4" charset="-128"/>
              </a:rPr>
              <a:t>9 </a:t>
            </a:r>
            <a:r>
              <a:rPr lang="fr-FR" dirty="0">
                <a:ea typeface="ＭＳ Ｐゴシック" pitchFamily="4" charset="-128"/>
              </a:rPr>
              <a:t>ou</a:t>
            </a:r>
            <a:r>
              <a:rPr lang="fr-FR" b="1" dirty="0">
                <a:ea typeface="ＭＳ Ｐゴシック" pitchFamily="4" charset="-128"/>
              </a:rPr>
              <a:t> 10/10</a:t>
            </a:r>
            <a:r>
              <a:rPr lang="fr-FR" dirty="0">
                <a:ea typeface="ＭＳ Ｐゴシック" pitchFamily="4" charset="-128"/>
              </a:rPr>
              <a:t>  chez </a:t>
            </a:r>
            <a:r>
              <a:rPr lang="fr-FR" b="1" dirty="0">
                <a:ea typeface="ＭＳ Ｐゴシック" pitchFamily="4" charset="-128"/>
              </a:rPr>
              <a:t>72%</a:t>
            </a:r>
            <a:r>
              <a:rPr lang="fr-FR" dirty="0">
                <a:ea typeface="ＭＳ Ｐゴシック" pitchFamily="4" charset="-128"/>
              </a:rPr>
              <a:t> des patients.</a:t>
            </a:r>
            <a:endParaRPr lang="fr-FR" dirty="0" smtClean="0">
              <a:ea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b="1" dirty="0" smtClean="0">
                <a:ea typeface="ＭＳ Ｐゴシック" pitchFamily="4" charset="-128"/>
                <a:cs typeface="ＭＳ Ｐゴシック" pitchFamily="4" charset="-128"/>
              </a:rPr>
              <a:t>42% </a:t>
            </a:r>
            <a:r>
              <a:rPr lang="fr-FR" sz="2800" dirty="0" smtClean="0">
                <a:ea typeface="ＭＳ Ｐゴシック" pitchFamily="4" charset="-128"/>
                <a:cs typeface="ＭＳ Ｐゴシック" pitchFamily="4" charset="-128"/>
              </a:rPr>
              <a:t>de cicatrisation complète à l’IRM</a:t>
            </a:r>
          </a:p>
          <a:p>
            <a:pPr>
              <a:buBlip>
                <a:blip r:embed="rId2"/>
              </a:buBlip>
            </a:pPr>
            <a:r>
              <a:rPr lang="fr-FR" sz="2800" b="1" u="sng" dirty="0" smtClean="0">
                <a:ea typeface="ＭＳ Ｐゴシック" pitchFamily="4" charset="-128"/>
                <a:cs typeface="ＭＳ Ｐゴシック" pitchFamily="4" charset="-128"/>
              </a:rPr>
              <a:t>21% de méniscectomie secondaire</a:t>
            </a:r>
            <a:r>
              <a:rPr lang="fr-FR" sz="2800" dirty="0" smtClean="0">
                <a:ea typeface="ＭＳ Ｐゴシック" pitchFamily="4" charset="-128"/>
                <a:cs typeface="ＭＳ Ｐゴシック" pitchFamily="4" charset="-128"/>
              </a:rPr>
              <a:t>.</a:t>
            </a:r>
          </a:p>
          <a:p>
            <a:pPr eaLnBrk="1" hangingPunct="1"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533400" y="152400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RÉSULTATS CLINIQUES ET FONCTIONNELS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36868" name="Picture 5" descr="C:\Documents and Settings\turell\Bureau\Menisques images\wbkim_narrowweb__200x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4800600"/>
            <a:ext cx="12985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 l="2777" t="3250" r="2777" b="2505"/>
          <a:stretch>
            <a:fillRect/>
          </a:stretch>
        </p:blipFill>
        <p:spPr bwMode="auto">
          <a:xfrm>
            <a:off x="5586004" y="4800600"/>
            <a:ext cx="214394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CONCLUSIONS RÉPARATIONS MÉNISCALES</a:t>
            </a:r>
            <a:endParaRPr lang="fr-FR" sz="3200" dirty="0">
              <a:solidFill>
                <a:srgbClr val="000000"/>
              </a:solidFill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52400" y="1600200"/>
            <a:ext cx="8839200" cy="4367213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Technique rigoureuse.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2 fondamentaux : avivement et fixation stable.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Contraintes techniques.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Contraintes </a:t>
            </a:r>
            <a:r>
              <a:rPr lang="fr-FR" sz="2800" dirty="0" err="1"/>
              <a:t>post-opératoires</a:t>
            </a:r>
            <a:r>
              <a:rPr lang="fr-FR" sz="2800" dirty="0"/>
              <a:t>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Exposition aux échecs.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Indications de plus en plus large.</a:t>
            </a:r>
          </a:p>
          <a:p>
            <a:pPr>
              <a:spcBef>
                <a:spcPct val="50000"/>
              </a:spcBef>
              <a:buFontTx/>
              <a:buBlip>
                <a:blip r:embed="rId2"/>
              </a:buBlip>
            </a:pPr>
            <a:r>
              <a:rPr lang="fr-FR" sz="2800" dirty="0"/>
              <a:t> Gestion sportif de haut niveau.</a:t>
            </a:r>
            <a:r>
              <a:rPr lang="fr-FR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ChangeArrowheads="1"/>
          </p:cNvSpPr>
          <p:nvPr/>
        </p:nvSpPr>
        <p:spPr bwMode="auto">
          <a:xfrm>
            <a:off x="76200" y="152400"/>
            <a:ext cx="8915400" cy="657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MÉNISCECTOMIE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31747" name="Picture 1032" descr="fente radiaire 1 Strobel"/>
          <p:cNvPicPr>
            <a:picLocks noChangeAspect="1" noChangeArrowheads="1"/>
          </p:cNvPicPr>
          <p:nvPr/>
        </p:nvPicPr>
        <p:blipFill>
          <a:blip r:embed="rId2">
            <a:lum bright="-14000"/>
          </a:blip>
          <a:srcRect t="2545" r="52573" b="66904"/>
          <a:stretch>
            <a:fillRect/>
          </a:stretch>
        </p:blipFill>
        <p:spPr bwMode="auto">
          <a:xfrm>
            <a:off x="1447800" y="1066800"/>
            <a:ext cx="2517775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8" name="Picture 1033" descr="fente horizontale Strobel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 l="51059" t="1489" r="842" b="50443"/>
          <a:stretch>
            <a:fillRect/>
          </a:stretch>
        </p:blipFill>
        <p:spPr bwMode="auto">
          <a:xfrm>
            <a:off x="5334000" y="1066800"/>
            <a:ext cx="2514600" cy="24939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22" name="Picture 1034" descr="001"/>
          <p:cNvPicPr>
            <a:picLocks noChangeAspect="1" noChangeArrowheads="1"/>
          </p:cNvPicPr>
          <p:nvPr/>
        </p:nvPicPr>
        <p:blipFill>
          <a:blip r:embed="rId4">
            <a:lum bright="-2000"/>
          </a:blip>
          <a:srcRect l="10182" r="10724"/>
          <a:stretch>
            <a:fillRect/>
          </a:stretch>
        </p:blipFill>
        <p:spPr bwMode="auto">
          <a:xfrm>
            <a:off x="1447800" y="3962400"/>
            <a:ext cx="25146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5" descr="ch1_image_003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962400"/>
            <a:ext cx="25146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ChangeArrowheads="1"/>
          </p:cNvSpPr>
          <p:nvPr/>
        </p:nvSpPr>
        <p:spPr bwMode="auto">
          <a:xfrm>
            <a:off x="76200" y="152400"/>
            <a:ext cx="89154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MÉNISCECTOMIE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7" name="Image 6" descr="Fig3Meniscu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47928" y="2098164"/>
            <a:ext cx="3657600" cy="3810000"/>
          </a:xfrm>
          <a:prstGeom prst="rect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" name="Image 3" descr="ch1_image_00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7" y="4003164"/>
            <a:ext cx="3236511" cy="2589209"/>
          </a:xfrm>
          <a:prstGeom prst="rect">
            <a:avLst/>
          </a:prstGeom>
        </p:spPr>
      </p:pic>
      <p:pic>
        <p:nvPicPr>
          <p:cNvPr id="5" name="Image 4" descr="ch1_image_00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7" y="1114116"/>
            <a:ext cx="3236511" cy="2589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76200" y="152400"/>
            <a:ext cx="89154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MÉNISCECTOMIE ET ARTHROSE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4" name="Picture 9" descr="C:\Documents and Settings\turell\Bureau\Menisques images\face_artrose_externe.jpg"/>
          <p:cNvPicPr>
            <a:picLocks noChangeAspect="1" noChangeArrowheads="1"/>
          </p:cNvPicPr>
          <p:nvPr/>
        </p:nvPicPr>
        <p:blipFill>
          <a:blip r:embed="rId2"/>
          <a:srcRect t="27026"/>
          <a:stretch>
            <a:fillRect/>
          </a:stretch>
        </p:blipFill>
        <p:spPr bwMode="auto">
          <a:xfrm>
            <a:off x="582184" y="1001181"/>
            <a:ext cx="3209168" cy="286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image4.gif"/>
          <p:cNvPicPr>
            <a:picLocks noChangeAspect="1"/>
          </p:cNvPicPr>
          <p:nvPr/>
        </p:nvPicPr>
        <p:blipFill>
          <a:blip r:embed="rId3"/>
          <a:srcRect l="6349" t="36140" b="18501"/>
          <a:stretch>
            <a:fillRect/>
          </a:stretch>
        </p:blipFill>
        <p:spPr>
          <a:xfrm>
            <a:off x="582184" y="4033502"/>
            <a:ext cx="3209168" cy="2490950"/>
          </a:xfrm>
          <a:prstGeom prst="rect">
            <a:avLst/>
          </a:prstGeom>
        </p:spPr>
      </p:pic>
      <p:pic>
        <p:nvPicPr>
          <p:cNvPr id="6" name="Image 5" descr="lesionmenisqueIR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873" y="1001181"/>
            <a:ext cx="3819782" cy="28648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23280" y="6339786"/>
            <a:ext cx="3138068" cy="369332"/>
          </a:xfrm>
          <a:prstGeom prst="rect">
            <a:avLst/>
          </a:prstGeom>
          <a:solidFill>
            <a:srgbClr val="B9CDE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SYMPTÔMES MÉCANIQUES !!!</a:t>
            </a:r>
          </a:p>
        </p:txBody>
      </p:sp>
      <p:pic>
        <p:nvPicPr>
          <p:cNvPr id="9" name="Image 8" descr="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079" y="4033502"/>
            <a:ext cx="2483986" cy="1987189"/>
          </a:xfrm>
          <a:prstGeom prst="rect">
            <a:avLst/>
          </a:prstGeom>
        </p:spPr>
      </p:pic>
      <p:pic>
        <p:nvPicPr>
          <p:cNvPr id="10" name="Image 9" descr="0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700" y="4033503"/>
            <a:ext cx="2485435" cy="198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>
            <a:spLocks noChangeArrowheads="1"/>
          </p:cNvSpPr>
          <p:nvPr/>
        </p:nvSpPr>
        <p:spPr bwMode="auto">
          <a:xfrm>
            <a:off x="76200" y="152400"/>
            <a:ext cx="8915400" cy="657225"/>
          </a:xfrm>
          <a:prstGeom prst="rect">
            <a:avLst/>
          </a:prstGeom>
          <a:solidFill>
            <a:srgbClr val="B9CDE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FRAGMENTS OSTÉOCHONDRAUX 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3" name="Image 2" descr="ch1_image_00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8" y="1271122"/>
            <a:ext cx="3965450" cy="31723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Image 3" descr="ch1_image_01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22" y="1271122"/>
            <a:ext cx="3965450" cy="3172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879163" y="4912777"/>
            <a:ext cx="5944821" cy="1200329"/>
          </a:xfrm>
          <a:prstGeom prst="rect">
            <a:avLst/>
          </a:prstGeom>
          <a:solidFill>
            <a:srgbClr val="B9CDE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ARRÊT IRRIGATION</a:t>
            </a:r>
          </a:p>
          <a:p>
            <a:pPr algn="ctr"/>
            <a:r>
              <a:rPr lang="fr-FR" dirty="0" smtClean="0"/>
              <a:t>FIXATION À L’AIDE D’UNE AIGUILLE</a:t>
            </a:r>
          </a:p>
          <a:p>
            <a:pPr algn="ctr"/>
            <a:r>
              <a:rPr lang="fr-FR" dirty="0" smtClean="0"/>
              <a:t>RÉDUCTION DU VOLUME À LA FRAISE</a:t>
            </a:r>
          </a:p>
          <a:p>
            <a:pPr algn="ctr"/>
            <a:r>
              <a:rPr lang="fr-FR" dirty="0" smtClean="0"/>
              <a:t>EXÉRÈSE DÈS QUE LE VOLUME EST SUFFISAMMENT RÉDUIT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enou23sv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35" y="3941764"/>
            <a:ext cx="1990725" cy="2514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 descr="deluis 3.JPG"/>
          <p:cNvPicPr>
            <a:picLocks noChangeAspect="1"/>
          </p:cNvPicPr>
          <p:nvPr/>
        </p:nvPicPr>
        <p:blipFill>
          <a:blip r:embed="rId4"/>
          <a:srcRect t="3545" b="3495"/>
          <a:stretch>
            <a:fillRect/>
          </a:stretch>
        </p:blipFill>
        <p:spPr>
          <a:xfrm>
            <a:off x="3365783" y="1250154"/>
            <a:ext cx="3158138" cy="2514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 descr="genou22synovi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735" y="1250154"/>
            <a:ext cx="1990725" cy="25241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 6" descr="imagerie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5783" y="3932238"/>
            <a:ext cx="3158138" cy="25241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 7" descr="scope_camer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217" y="2646864"/>
            <a:ext cx="2046420" cy="20533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SYNOVECTOMIE</a:t>
            </a:r>
            <a:endParaRPr lang="fr-FR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eyret-fig0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32" y="1640710"/>
            <a:ext cx="1905978" cy="20944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 descr="neyret-fig07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534" y="1640710"/>
            <a:ext cx="1792747" cy="20765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 descr="neyret-fig07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343" y="1646533"/>
            <a:ext cx="1657002" cy="208865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 6" descr="neyret-fig07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744" y="1640710"/>
            <a:ext cx="1633695" cy="20944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7355" y="193805"/>
            <a:ext cx="8229600" cy="1070106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>
                <a:solidFill>
                  <a:srgbClr val="000000"/>
                </a:solidFill>
              </a:rPr>
              <a:t>Fractures du plateau tibial : ostéosynthèse sous contrôle </a:t>
            </a:r>
            <a:r>
              <a:rPr lang="fr-FR" sz="2800" dirty="0" err="1" smtClean="0">
                <a:solidFill>
                  <a:srgbClr val="000000"/>
                </a:solidFill>
              </a:rPr>
              <a:t>arthroscopique</a:t>
            </a: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12" name="Image 11" descr="sc00526b5a.jpg"/>
          <p:cNvPicPr>
            <a:picLocks noChangeAspect="1"/>
          </p:cNvPicPr>
          <p:nvPr/>
        </p:nvPicPr>
        <p:blipFill>
          <a:blip r:embed="rId7"/>
          <a:srcRect l="8224" t="6456" r="11450" b="6806"/>
          <a:stretch>
            <a:fillRect/>
          </a:stretch>
        </p:blipFill>
        <p:spPr>
          <a:xfrm rot="16200000">
            <a:off x="3069834" y="3658460"/>
            <a:ext cx="2525196" cy="32046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806314" y="407911"/>
            <a:ext cx="7555504" cy="6322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 smtClean="0">
                <a:latin typeface="+mj-lt"/>
                <a:ea typeface="+mj-ea"/>
                <a:cs typeface="+mj-cs"/>
              </a:rPr>
              <a:t>LES MÉNISQUES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4885024ccd5b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5" y="1515600"/>
            <a:ext cx="4156364" cy="4572000"/>
          </a:xfrm>
          <a:prstGeom prst="rect">
            <a:avLst/>
          </a:prstGeom>
        </p:spPr>
      </p:pic>
      <p:pic>
        <p:nvPicPr>
          <p:cNvPr id="6" name="Picture 6" descr="C:\Documents and Settings\turell\Bureau\Menisques images\meniscectomie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228" y="1360948"/>
            <a:ext cx="3276600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9" descr="C:\Documents and Settings\turell\Bureau\Menisques images\ancre sutur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7228" y="4443676"/>
            <a:ext cx="3276600" cy="218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004758" y="6294496"/>
            <a:ext cx="3611311" cy="369332"/>
          </a:xfrm>
          <a:prstGeom prst="rect">
            <a:avLst/>
          </a:prstGeom>
          <a:solidFill>
            <a:srgbClr val="B9CDE5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ÉCONOMIE MÉNISCALE!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figure 17 c Neyr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71" y="1520817"/>
            <a:ext cx="2194247" cy="29256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Image 10" descr="tibial_plateau_fracture_surgery_xr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96043" y="1524000"/>
            <a:ext cx="2090918" cy="29224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Image 11" descr="lcaviseetibd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321" y="1524000"/>
            <a:ext cx="1905434" cy="248976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7355" y="193805"/>
            <a:ext cx="8229600" cy="1070106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>
                <a:solidFill>
                  <a:srgbClr val="000000"/>
                </a:solidFill>
              </a:rPr>
              <a:t>Fractures du plateau tibial : ostéosynthèse sous contrôle </a:t>
            </a:r>
            <a:r>
              <a:rPr lang="fr-FR" sz="2800" dirty="0" err="1" smtClean="0">
                <a:solidFill>
                  <a:srgbClr val="000000"/>
                </a:solidFill>
              </a:rPr>
              <a:t>arthroscopique</a:t>
            </a: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6" name="Image 5" descr="sc004f0ee2.jpg"/>
          <p:cNvPicPr>
            <a:picLocks noChangeAspect="1"/>
          </p:cNvPicPr>
          <p:nvPr/>
        </p:nvPicPr>
        <p:blipFill>
          <a:blip r:embed="rId6"/>
          <a:srcRect t="7747" r="8191"/>
          <a:stretch>
            <a:fillRect/>
          </a:stretch>
        </p:blipFill>
        <p:spPr>
          <a:xfrm rot="10800000">
            <a:off x="6261321" y="4206645"/>
            <a:ext cx="1899430" cy="21995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 7" descr="fig6chiron.jpg"/>
          <p:cNvPicPr>
            <a:picLocks noChangeAspect="1"/>
          </p:cNvPicPr>
          <p:nvPr/>
        </p:nvPicPr>
        <p:blipFill>
          <a:blip r:embed="rId7"/>
          <a:srcRect t="50749" r="50794"/>
          <a:stretch>
            <a:fillRect/>
          </a:stretch>
        </p:blipFill>
        <p:spPr>
          <a:xfrm>
            <a:off x="1704383" y="4638371"/>
            <a:ext cx="2798607" cy="2054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>
                <a:solidFill>
                  <a:srgbClr val="000000"/>
                </a:solidFill>
              </a:rPr>
              <a:t>FRACTURE DU MASSIF DES ÉPINES TIBIALES</a:t>
            </a:r>
            <a:endParaRPr lang="fr-FR" sz="2800" dirty="0">
              <a:solidFill>
                <a:srgbClr val="000000"/>
              </a:solidFill>
            </a:endParaRPr>
          </a:p>
        </p:txBody>
      </p:sp>
      <p:pic>
        <p:nvPicPr>
          <p:cNvPr id="8" name="Picture 7" descr="st"/>
          <p:cNvPicPr>
            <a:picLocks noChangeAspect="1" noChangeArrowheads="1"/>
          </p:cNvPicPr>
          <p:nvPr/>
        </p:nvPicPr>
        <p:blipFill>
          <a:blip r:embed="rId2"/>
          <a:srcRect l="16156" t="3024" r="3131"/>
          <a:stretch>
            <a:fillRect/>
          </a:stretch>
        </p:blipFill>
        <p:spPr bwMode="auto">
          <a:xfrm>
            <a:off x="533400" y="1657945"/>
            <a:ext cx="3416473" cy="4315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1" descr="scan_1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24417" t="19194" r="15240" b="12296"/>
          <a:stretch>
            <a:fillRect/>
          </a:stretch>
        </p:blipFill>
        <p:spPr bwMode="auto">
          <a:xfrm>
            <a:off x="4447102" y="1657945"/>
            <a:ext cx="4444619" cy="4315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88552" y="3962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2969300" y="3962400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h1_image_00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138" y="1233490"/>
            <a:ext cx="3194013" cy="2555210"/>
          </a:xfrm>
          <a:prstGeom prst="rect">
            <a:avLst/>
          </a:prstGeom>
        </p:spPr>
      </p:pic>
      <p:pic>
        <p:nvPicPr>
          <p:cNvPr id="5" name="Image 4" descr="ch1_image_00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402" y="1217439"/>
            <a:ext cx="3196630" cy="2557304"/>
          </a:xfrm>
          <a:prstGeom prst="rect">
            <a:avLst/>
          </a:prstGeom>
        </p:spPr>
      </p:pic>
      <p:pic>
        <p:nvPicPr>
          <p:cNvPr id="6" name="Image 5" descr="ch1_image_006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138" y="4007701"/>
            <a:ext cx="3194013" cy="2555209"/>
          </a:xfrm>
          <a:prstGeom prst="rect">
            <a:avLst/>
          </a:prstGeom>
        </p:spPr>
      </p:pic>
      <p:pic>
        <p:nvPicPr>
          <p:cNvPr id="7" name="Image 6" descr="ch1_image_007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402" y="4019563"/>
            <a:ext cx="3196630" cy="2557304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>
                <a:solidFill>
                  <a:srgbClr val="000000"/>
                </a:solidFill>
              </a:rPr>
              <a:t>FRACTURE DU MASSIF DES ÉPINES TIBIALES</a:t>
            </a:r>
            <a:endParaRPr lang="fr-FR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h1_image_01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99" y="1610784"/>
            <a:ext cx="3034770" cy="2427816"/>
          </a:xfrm>
          <a:prstGeom prst="rect">
            <a:avLst/>
          </a:prstGeom>
        </p:spPr>
      </p:pic>
      <p:pic>
        <p:nvPicPr>
          <p:cNvPr id="9" name="Image 8" descr="ch1_image_01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55" y="1610784"/>
            <a:ext cx="3034770" cy="2427816"/>
          </a:xfrm>
          <a:prstGeom prst="rect">
            <a:avLst/>
          </a:prstGeom>
        </p:spPr>
      </p:pic>
      <p:pic>
        <p:nvPicPr>
          <p:cNvPr id="11" name="Image 10" descr="ch1_image_014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655" y="4247952"/>
            <a:ext cx="3034770" cy="2427816"/>
          </a:xfrm>
          <a:prstGeom prst="rect">
            <a:avLst/>
          </a:prstGeom>
        </p:spPr>
      </p:pic>
      <p:pic>
        <p:nvPicPr>
          <p:cNvPr id="13" name="Image 12" descr="ch1_image_017.bm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799" y="4247952"/>
            <a:ext cx="3034770" cy="2427816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B9CDE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2800" dirty="0" smtClean="0">
                <a:solidFill>
                  <a:srgbClr val="000000"/>
                </a:solidFill>
              </a:rPr>
              <a:t>FRACTURE DU MASSIF DES ÉPINES TIBIALES</a:t>
            </a:r>
            <a:endParaRPr lang="fr-FR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672" cy="70805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ARTHITES SEPTIQUES DU GENOU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7357588" cy="3884804"/>
          </a:xfrm>
          <a:solidFill>
            <a:srgbClr val="B9CDE5"/>
          </a:solidFill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Pathologie grave (vital/fonctionnel)</a:t>
            </a:r>
          </a:p>
          <a:p>
            <a:r>
              <a:rPr lang="fr-FR" dirty="0" smtClean="0"/>
              <a:t>Mortalité 9%/ 29% &gt; 60ans </a:t>
            </a:r>
          </a:p>
          <a:p>
            <a:r>
              <a:rPr lang="fr-FR" dirty="0" smtClean="0"/>
              <a:t>But </a:t>
            </a:r>
            <a:r>
              <a:rPr lang="fr-FR" dirty="0" err="1" smtClean="0"/>
              <a:t>arthoscopie</a:t>
            </a:r>
            <a:r>
              <a:rPr lang="fr-FR" dirty="0" smtClean="0"/>
              <a:t>: améliorer le résultat fonctionnel/ tout en conservant résultat infectieux</a:t>
            </a:r>
          </a:p>
          <a:p>
            <a:r>
              <a:rPr lang="fr-FR" dirty="0" err="1" smtClean="0"/>
              <a:t>Prélévements</a:t>
            </a:r>
            <a:r>
              <a:rPr lang="fr-FR" dirty="0" smtClean="0"/>
              <a:t> in situ nombreux/ biopsie synoviale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9620"/>
            <a:ext cx="8229600" cy="3954588"/>
          </a:xfrm>
          <a:solidFill>
            <a:srgbClr val="B9CDE5"/>
          </a:solidFill>
        </p:spPr>
        <p:txBody>
          <a:bodyPr/>
          <a:lstStyle/>
          <a:p>
            <a:r>
              <a:rPr lang="fr-FR" dirty="0" smtClean="0"/>
              <a:t>synovectomie partielle/lavage: baisse charge bactérienne</a:t>
            </a:r>
          </a:p>
          <a:p>
            <a:r>
              <a:rPr lang="fr-FR" dirty="0" smtClean="0"/>
              <a:t>Possibilité de drainage</a:t>
            </a:r>
          </a:p>
          <a:p>
            <a:r>
              <a:rPr lang="fr-FR" dirty="0" smtClean="0"/>
              <a:t>Cartographie des lésions cartilage/ménisques</a:t>
            </a:r>
          </a:p>
          <a:p>
            <a:r>
              <a:rPr lang="fr-FR" dirty="0" smtClean="0"/>
              <a:t>Possibilités d’arthroscopie itératives</a:t>
            </a:r>
          </a:p>
          <a:p>
            <a:r>
              <a:rPr lang="fr-FR" dirty="0" smtClean="0"/>
              <a:t>Traitement fonctionnel: mobilisation passive 8</a:t>
            </a:r>
            <a:r>
              <a:rPr lang="fr-FR" baseline="30000" dirty="0" smtClean="0"/>
              <a:t>e</a:t>
            </a:r>
            <a:r>
              <a:rPr lang="fr-FR" dirty="0" smtClean="0"/>
              <a:t> 10</a:t>
            </a:r>
            <a:r>
              <a:rPr lang="fr-FR" baseline="30000" dirty="0" smtClean="0"/>
              <a:t>e</a:t>
            </a:r>
            <a:r>
              <a:rPr lang="fr-FR" dirty="0" smtClean="0"/>
              <a:t> J</a:t>
            </a:r>
          </a:p>
          <a:p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672" cy="708056"/>
          </a:xfr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ARTHITES SEPTIQUES DU GENOU </a:t>
            </a:r>
            <a:endParaRPr lang="fr-FR" dirty="0"/>
          </a:p>
        </p:txBody>
      </p:sp>
      <p:pic>
        <p:nvPicPr>
          <p:cNvPr id="5" name="Image 4" descr="ch2_image_00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979" y="5161909"/>
            <a:ext cx="2120114" cy="1696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B9CDE5"/>
          </a:solidFill>
        </p:spPr>
        <p:txBody>
          <a:bodyPr>
            <a:normAutofit fontScale="90000"/>
          </a:bodyPr>
          <a:lstStyle/>
          <a:p>
            <a:r>
              <a:rPr lang="fr-FR" dirty="0" smtClean="0"/>
              <a:t>ARTHROLYSE ARTHROSCOPIQUE POUR RAIDEUR DU GENOU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B9CDE5"/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fr-FR" dirty="0" smtClean="0"/>
              <a:t>RAIDEUR INTRAARTICULAIRE</a:t>
            </a:r>
          </a:p>
          <a:p>
            <a:r>
              <a:rPr lang="fr-FR" dirty="0" smtClean="0"/>
              <a:t>LIMITATION EXTENSION UNIQUEMENT=CYCLOPE SYNDROME</a:t>
            </a:r>
          </a:p>
          <a:p>
            <a:r>
              <a:rPr lang="fr-FR" dirty="0" smtClean="0"/>
              <a:t>LIMITATION FLEXION =GESTES ANTÉRIEURS :Libération cul de sac/gouttières </a:t>
            </a:r>
            <a:r>
              <a:rPr lang="fr-FR" dirty="0" err="1" smtClean="0"/>
              <a:t>latérocondyliennes</a:t>
            </a:r>
            <a:r>
              <a:rPr lang="fr-FR" dirty="0" smtClean="0"/>
              <a:t>/ligament adipeux/section ailerons rotuliens</a:t>
            </a:r>
          </a:p>
          <a:p>
            <a:r>
              <a:rPr lang="fr-FR" dirty="0" smtClean="0"/>
              <a:t>LIMITATIONS MIXTES : GESTES ANTÉRIEURS/POSTÉRIEURS.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62982"/>
            <a:ext cx="8229600" cy="1143000"/>
          </a:xfrm>
          <a:solidFill>
            <a:srgbClr val="B9CDE5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3600" dirty="0" smtClean="0"/>
              <a:t>PATHOLOGIE FÉMOROPATELLAIRE ET ARTHROSCOPIE</a:t>
            </a:r>
            <a:endParaRPr lang="fr-FR" sz="3600" dirty="0"/>
          </a:p>
        </p:txBody>
      </p:sp>
      <p:pic>
        <p:nvPicPr>
          <p:cNvPr id="4" name="Image 3" descr="luxationrotu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10" y="1652286"/>
            <a:ext cx="3362400" cy="2521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Image 4" descr="sc04f124a3.jpg"/>
          <p:cNvPicPr>
            <a:picLocks noChangeAspect="1"/>
          </p:cNvPicPr>
          <p:nvPr/>
        </p:nvPicPr>
        <p:blipFill>
          <a:blip r:embed="rId4"/>
          <a:srcRect l="5677" r="5963" b="6041"/>
          <a:stretch>
            <a:fillRect/>
          </a:stretch>
        </p:blipFill>
        <p:spPr>
          <a:xfrm rot="16200000">
            <a:off x="5061485" y="1623215"/>
            <a:ext cx="2529239" cy="25873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Image 5" descr="P 15 FIG 36 ULCERATION FISSURATION.JPG"/>
          <p:cNvPicPr>
            <a:picLocks noChangeAspect="1"/>
          </p:cNvPicPr>
          <p:nvPr/>
        </p:nvPicPr>
        <p:blipFill>
          <a:blip r:embed="rId5"/>
          <a:srcRect t="50109"/>
          <a:stretch>
            <a:fillRect/>
          </a:stretch>
        </p:blipFill>
        <p:spPr>
          <a:xfrm>
            <a:off x="936310" y="4504204"/>
            <a:ext cx="3362400" cy="17026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 6" descr="mpfl_reconstructed.jpg"/>
          <p:cNvPicPr>
            <a:picLocks noChangeAspect="1"/>
          </p:cNvPicPr>
          <p:nvPr/>
        </p:nvPicPr>
        <p:blipFill>
          <a:blip r:embed="rId6"/>
          <a:srcRect b="22893"/>
          <a:stretch>
            <a:fillRect/>
          </a:stretch>
        </p:blipFill>
        <p:spPr>
          <a:xfrm>
            <a:off x="5574830" y="4382207"/>
            <a:ext cx="1458479" cy="228729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4563" y="2763437"/>
            <a:ext cx="5180611" cy="1707550"/>
          </a:xfrm>
          <a:solidFill>
            <a:srgbClr val="B9CDE5"/>
          </a:solidFill>
          <a:ln>
            <a:solidFill>
              <a:srgbClr val="000000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sz="7200" dirty="0" smtClean="0"/>
              <a:t>MERCI</a:t>
            </a:r>
            <a:endParaRPr lang="fr-FR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074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038600" cy="5257800"/>
          </a:xfrm>
          <a:solidFill>
            <a:srgbClr val="8EB4E3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fr-FR" sz="2800">
                <a:ea typeface="ＭＳ Ｐゴシック" pitchFamily="4" charset="-128"/>
                <a:cs typeface="ＭＳ Ｐゴシック" pitchFamily="4" charset="-128"/>
              </a:rPr>
              <a:t>Amélioration </a:t>
            </a:r>
          </a:p>
          <a:p>
            <a:pPr eaLnBrk="1" hangingPunct="1">
              <a:buFontTx/>
              <a:buNone/>
            </a:pPr>
            <a:r>
              <a:rPr lang="fr-FR" sz="2800">
                <a:ea typeface="ＭＳ Ｐゴシック" pitchFamily="4" charset="-128"/>
                <a:cs typeface="ＭＳ Ｐゴシック" pitchFamily="4" charset="-128"/>
              </a:rPr>
              <a:t>    de la congruence.</a:t>
            </a:r>
          </a:p>
          <a:p>
            <a:pPr eaLnBrk="1" hangingPunct="1">
              <a:buFontTx/>
              <a:buNone/>
            </a:pPr>
            <a:endParaRPr lang="fr-FR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None/>
            </a:pPr>
            <a:endParaRPr lang="fr-FR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None/>
            </a:pPr>
            <a:endParaRPr lang="fr-FR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5363" name="Picture 30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19200"/>
            <a:ext cx="1870075" cy="2362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5" name="Text Box 3093"/>
          <p:cNvSpPr txBox="1">
            <a:spLocks noChangeArrowheads="1"/>
          </p:cNvSpPr>
          <p:nvPr/>
        </p:nvSpPr>
        <p:spPr bwMode="auto">
          <a:xfrm>
            <a:off x="4876800" y="4204806"/>
            <a:ext cx="3886200" cy="2439988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i="1" u="sng" dirty="0"/>
              <a:t>Méniscectomie partielle</a:t>
            </a:r>
            <a:r>
              <a:rPr lang="fr-FR" dirty="0"/>
              <a:t> :</a:t>
            </a:r>
          </a:p>
          <a:p>
            <a:pPr>
              <a:spcBef>
                <a:spcPct val="50000"/>
              </a:spcBef>
            </a:pPr>
            <a:r>
              <a:rPr lang="fr-FR" dirty="0"/>
              <a:t>	perte de contact </a:t>
            </a:r>
            <a:r>
              <a:rPr lang="fr-FR" b="1" dirty="0"/>
              <a:t>10%</a:t>
            </a:r>
          </a:p>
          <a:p>
            <a:pPr>
              <a:spcBef>
                <a:spcPct val="50000"/>
              </a:spcBef>
            </a:pPr>
            <a:r>
              <a:rPr lang="fr-FR" b="1" dirty="0"/>
              <a:t>	</a:t>
            </a:r>
            <a:r>
              <a:rPr lang="fr-FR" dirty="0"/>
              <a:t>pic de contrainte</a:t>
            </a:r>
            <a:r>
              <a:rPr lang="fr-FR" b="1" dirty="0"/>
              <a:t> 65%</a:t>
            </a:r>
          </a:p>
          <a:p>
            <a:pPr>
              <a:spcBef>
                <a:spcPct val="50000"/>
              </a:spcBef>
            </a:pPr>
            <a:r>
              <a:rPr lang="fr-FR" i="1" u="sng" dirty="0"/>
              <a:t>Méniscectomie totale</a:t>
            </a:r>
            <a:r>
              <a:rPr lang="fr-FR" i="1" dirty="0"/>
              <a:t> </a:t>
            </a:r>
          </a:p>
          <a:p>
            <a:pPr>
              <a:spcBef>
                <a:spcPct val="50000"/>
              </a:spcBef>
            </a:pPr>
            <a:r>
              <a:rPr lang="fr-FR" dirty="0"/>
              <a:t>	Perte de contact </a:t>
            </a:r>
            <a:r>
              <a:rPr lang="fr-FR" b="1" dirty="0"/>
              <a:t>75%</a:t>
            </a:r>
          </a:p>
          <a:p>
            <a:pPr>
              <a:spcBef>
                <a:spcPct val="50000"/>
              </a:spcBef>
            </a:pPr>
            <a:r>
              <a:rPr lang="fr-FR" b="1" dirty="0"/>
              <a:t>	</a:t>
            </a:r>
            <a:r>
              <a:rPr lang="fr-FR" dirty="0"/>
              <a:t>pic de contrainte</a:t>
            </a:r>
            <a:r>
              <a:rPr lang="fr-FR" b="1" dirty="0"/>
              <a:t>  235%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FONCTIONS MÉNISCALES</a:t>
            </a:r>
            <a:endParaRPr lang="fr-FR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572000" cy="5257800"/>
          </a:xfrm>
          <a:solidFill>
            <a:srgbClr val="8EB4E3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Amélioration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de la congruence.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Répartition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 des contraintes.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 Fibres circulaires.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 Forces axiales    </a:t>
            </a:r>
            <a:r>
              <a:rPr lang="fr-FR" sz="2000" dirty="0" smtClean="0">
                <a:ea typeface="ＭＳ Ｐゴシック" pitchFamily="4" charset="-128"/>
                <a:cs typeface="ＭＳ Ｐゴシック" pitchFamily="4" charset="-128"/>
              </a:rPr>
              <a:t>    traction </a:t>
            </a: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circulaire.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 60% contraintes absorbées en flexion.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 85% contraintes absorbées en extension.</a:t>
            </a:r>
          </a:p>
          <a:p>
            <a:pPr eaLnBrk="1" hangingPunct="1">
              <a:buFontTx/>
              <a:buNone/>
            </a:pPr>
            <a:endParaRPr lang="fr-FR" dirty="0">
              <a:ea typeface="ＭＳ Ｐゴシック" pitchFamily="4" charset="-128"/>
              <a:cs typeface="ＭＳ Ｐゴシック" pitchFamily="4" charset="-128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953000" y="3810000"/>
            <a:ext cx="4038600" cy="2790825"/>
            <a:chOff x="2928" y="2256"/>
            <a:chExt cx="2688" cy="185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928" y="2256"/>
              <a:ext cx="2688" cy="1854"/>
              <a:chOff x="1104" y="1632"/>
              <a:chExt cx="2688" cy="1854"/>
            </a:xfrm>
          </p:grpSpPr>
          <p:pic>
            <p:nvPicPr>
              <p:cNvPr id="16398" name="Picture 9" descr="C:\Documents and Settings\turell\Bureau\Menisques images\Menisque simple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4" y="1632"/>
                <a:ext cx="2688" cy="185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9" name="AutoShape 10"/>
              <p:cNvSpPr>
                <a:spLocks noChangeArrowheads="1"/>
              </p:cNvSpPr>
              <p:nvPr/>
            </p:nvSpPr>
            <p:spPr bwMode="auto">
              <a:xfrm>
                <a:off x="1296" y="1824"/>
                <a:ext cx="864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 w 21600"/>
                  <a:gd name="T5" fmla="*/ 0 h 21600"/>
                  <a:gd name="T6" fmla="*/ 2 w 21600"/>
                  <a:gd name="T7" fmla="*/ 0 h 21600"/>
                  <a:gd name="T8" fmla="*/ 1 w 21600"/>
                  <a:gd name="T9" fmla="*/ 0 h 21600"/>
                  <a:gd name="T10" fmla="*/ 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5 w 21600"/>
                  <a:gd name="T19" fmla="*/ 3150 h 21600"/>
                  <a:gd name="T20" fmla="*/ 18425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220" y="8719"/>
                    </a:moveTo>
                    <a:cubicBezTo>
                      <a:pt x="18263" y="4846"/>
                      <a:pt x="14788" y="2126"/>
                      <a:pt x="10800" y="2126"/>
                    </a:cubicBezTo>
                    <a:cubicBezTo>
                      <a:pt x="6009" y="2126"/>
                      <a:pt x="2126" y="6009"/>
                      <a:pt x="2126" y="10800"/>
                    </a:cubicBezTo>
                    <a:cubicBezTo>
                      <a:pt x="2125" y="11890"/>
                      <a:pt x="2331" y="12970"/>
                      <a:pt x="2731" y="13985"/>
                    </a:cubicBezTo>
                    <a:lnTo>
                      <a:pt x="754" y="14765"/>
                    </a:lnTo>
                    <a:cubicBezTo>
                      <a:pt x="255" y="13503"/>
                      <a:pt x="0" y="1215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66" y="-1"/>
                      <a:pt x="20093" y="3387"/>
                      <a:pt x="21284" y="8209"/>
                    </a:cubicBezTo>
                    <a:lnTo>
                      <a:pt x="23905" y="7561"/>
                    </a:lnTo>
                    <a:lnTo>
                      <a:pt x="21154" y="12117"/>
                    </a:lnTo>
                    <a:lnTo>
                      <a:pt x="16599" y="9366"/>
                    </a:lnTo>
                    <a:lnTo>
                      <a:pt x="19220" y="8719"/>
                    </a:lnTo>
                    <a:close/>
                  </a:path>
                </a:pathLst>
              </a:cu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00" name="AutoShape 11"/>
              <p:cNvSpPr>
                <a:spLocks noChangeArrowheads="1"/>
              </p:cNvSpPr>
              <p:nvPr/>
            </p:nvSpPr>
            <p:spPr bwMode="auto">
              <a:xfrm flipV="1">
                <a:off x="1296" y="2400"/>
                <a:ext cx="86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 w 21600"/>
                  <a:gd name="T5" fmla="*/ 0 h 21600"/>
                  <a:gd name="T6" fmla="*/ 2 w 21600"/>
                  <a:gd name="T7" fmla="*/ 0 h 21600"/>
                  <a:gd name="T8" fmla="*/ 1 w 21600"/>
                  <a:gd name="T9" fmla="*/ 0 h 21600"/>
                  <a:gd name="T10" fmla="*/ 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5 w 21600"/>
                  <a:gd name="T19" fmla="*/ 3150 h 21600"/>
                  <a:gd name="T20" fmla="*/ 18425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220" y="8719"/>
                    </a:moveTo>
                    <a:cubicBezTo>
                      <a:pt x="18263" y="4846"/>
                      <a:pt x="14788" y="2126"/>
                      <a:pt x="10800" y="2126"/>
                    </a:cubicBezTo>
                    <a:cubicBezTo>
                      <a:pt x="6009" y="2126"/>
                      <a:pt x="2126" y="6009"/>
                      <a:pt x="2126" y="10800"/>
                    </a:cubicBezTo>
                    <a:cubicBezTo>
                      <a:pt x="2125" y="11921"/>
                      <a:pt x="2343" y="13031"/>
                      <a:pt x="2765" y="14069"/>
                    </a:cubicBezTo>
                    <a:lnTo>
                      <a:pt x="796" y="14871"/>
                    </a:lnTo>
                    <a:cubicBezTo>
                      <a:pt x="270" y="13578"/>
                      <a:pt x="0" y="1219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66" y="-1"/>
                      <a:pt x="20093" y="3387"/>
                      <a:pt x="21284" y="8209"/>
                    </a:cubicBezTo>
                    <a:lnTo>
                      <a:pt x="23905" y="7561"/>
                    </a:lnTo>
                    <a:lnTo>
                      <a:pt x="21154" y="12117"/>
                    </a:lnTo>
                    <a:lnTo>
                      <a:pt x="16599" y="9366"/>
                    </a:lnTo>
                    <a:lnTo>
                      <a:pt x="19220" y="8719"/>
                    </a:lnTo>
                    <a:close/>
                  </a:path>
                </a:pathLst>
              </a:cu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01" name="AutoShape 12"/>
              <p:cNvSpPr>
                <a:spLocks noChangeArrowheads="1"/>
              </p:cNvSpPr>
              <p:nvPr/>
            </p:nvSpPr>
            <p:spPr bwMode="auto">
              <a:xfrm flipH="1">
                <a:off x="2544" y="1824"/>
                <a:ext cx="960" cy="576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1 w 21600"/>
                  <a:gd name="T5" fmla="*/ 0 h 21600"/>
                  <a:gd name="T6" fmla="*/ 2 w 21600"/>
                  <a:gd name="T7" fmla="*/ 0 h 21600"/>
                  <a:gd name="T8" fmla="*/ 2 w 21600"/>
                  <a:gd name="T9" fmla="*/ 0 h 21600"/>
                  <a:gd name="T10" fmla="*/ 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50 h 21600"/>
                  <a:gd name="T20" fmla="*/ 18428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220" y="8719"/>
                    </a:moveTo>
                    <a:cubicBezTo>
                      <a:pt x="18263" y="4846"/>
                      <a:pt x="14788" y="2126"/>
                      <a:pt x="10800" y="2126"/>
                    </a:cubicBezTo>
                    <a:cubicBezTo>
                      <a:pt x="6009" y="2126"/>
                      <a:pt x="2126" y="6009"/>
                      <a:pt x="2126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66" y="0"/>
                      <a:pt x="20093" y="3387"/>
                      <a:pt x="21284" y="8209"/>
                    </a:cubicBezTo>
                    <a:lnTo>
                      <a:pt x="23905" y="7561"/>
                    </a:lnTo>
                    <a:lnTo>
                      <a:pt x="21154" y="12117"/>
                    </a:lnTo>
                    <a:lnTo>
                      <a:pt x="16599" y="9366"/>
                    </a:lnTo>
                    <a:lnTo>
                      <a:pt x="19220" y="8719"/>
                    </a:lnTo>
                    <a:close/>
                  </a:path>
                </a:pathLst>
              </a:cu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02" name="AutoShape 13"/>
              <p:cNvSpPr>
                <a:spLocks noChangeArrowheads="1"/>
              </p:cNvSpPr>
              <p:nvPr/>
            </p:nvSpPr>
            <p:spPr bwMode="auto">
              <a:xfrm flipH="1" flipV="1">
                <a:off x="2592" y="2256"/>
                <a:ext cx="960" cy="768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1 w 21600"/>
                  <a:gd name="T5" fmla="*/ 0 h 21600"/>
                  <a:gd name="T6" fmla="*/ 2 w 21600"/>
                  <a:gd name="T7" fmla="*/ 0 h 21600"/>
                  <a:gd name="T8" fmla="*/ 2 w 21600"/>
                  <a:gd name="T9" fmla="*/ 1 h 21600"/>
                  <a:gd name="T10" fmla="*/ 1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73 w 21600"/>
                  <a:gd name="T19" fmla="*/ 3150 h 21600"/>
                  <a:gd name="T20" fmla="*/ 18428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9220" y="8719"/>
                    </a:moveTo>
                    <a:cubicBezTo>
                      <a:pt x="18263" y="4846"/>
                      <a:pt x="14788" y="2126"/>
                      <a:pt x="10800" y="2126"/>
                    </a:cubicBezTo>
                    <a:cubicBezTo>
                      <a:pt x="6009" y="2126"/>
                      <a:pt x="2126" y="6009"/>
                      <a:pt x="2126" y="10800"/>
                    </a:cubicBez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cubicBezTo>
                      <a:pt x="15766" y="0"/>
                      <a:pt x="20093" y="3387"/>
                      <a:pt x="21284" y="8209"/>
                    </a:cubicBezTo>
                    <a:lnTo>
                      <a:pt x="23905" y="7561"/>
                    </a:lnTo>
                    <a:lnTo>
                      <a:pt x="21154" y="12117"/>
                    </a:lnTo>
                    <a:lnTo>
                      <a:pt x="16599" y="9366"/>
                    </a:lnTo>
                    <a:lnTo>
                      <a:pt x="19220" y="8719"/>
                    </a:lnTo>
                    <a:close/>
                  </a:path>
                </a:pathLst>
              </a:custGeom>
              <a:solidFill>
                <a:srgbClr val="FF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6392" name="AutoShape 14"/>
            <p:cNvSpPr>
              <a:spLocks noChangeArrowheads="1"/>
            </p:cNvSpPr>
            <p:nvPr/>
          </p:nvSpPr>
          <p:spPr bwMode="auto">
            <a:xfrm>
              <a:off x="3456" y="2544"/>
              <a:ext cx="192" cy="336"/>
            </a:xfrm>
            <a:prstGeom prst="upArrow">
              <a:avLst>
                <a:gd name="adj1" fmla="val 23954"/>
                <a:gd name="adj2" fmla="val 4375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93" name="AutoShape 15"/>
            <p:cNvSpPr>
              <a:spLocks noChangeArrowheads="1"/>
            </p:cNvSpPr>
            <p:nvPr/>
          </p:nvSpPr>
          <p:spPr bwMode="auto">
            <a:xfrm flipV="1">
              <a:off x="3456" y="3216"/>
              <a:ext cx="192" cy="336"/>
            </a:xfrm>
            <a:prstGeom prst="upArrow">
              <a:avLst>
                <a:gd name="adj1" fmla="val 23954"/>
                <a:gd name="adj2" fmla="val 4375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94" name="AutoShape 16"/>
            <p:cNvSpPr>
              <a:spLocks noChangeArrowheads="1"/>
            </p:cNvSpPr>
            <p:nvPr/>
          </p:nvSpPr>
          <p:spPr bwMode="auto">
            <a:xfrm>
              <a:off x="4800" y="2544"/>
              <a:ext cx="192" cy="336"/>
            </a:xfrm>
            <a:prstGeom prst="upArrow">
              <a:avLst>
                <a:gd name="adj1" fmla="val 23954"/>
                <a:gd name="adj2" fmla="val 4375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95" name="AutoShape 17"/>
            <p:cNvSpPr>
              <a:spLocks noChangeArrowheads="1"/>
            </p:cNvSpPr>
            <p:nvPr/>
          </p:nvSpPr>
          <p:spPr bwMode="auto">
            <a:xfrm flipV="1">
              <a:off x="4800" y="3216"/>
              <a:ext cx="192" cy="336"/>
            </a:xfrm>
            <a:prstGeom prst="upArrow">
              <a:avLst>
                <a:gd name="adj1" fmla="val 23954"/>
                <a:gd name="adj2" fmla="val 4375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96" name="AutoShape 18"/>
            <p:cNvSpPr>
              <a:spLocks noChangeArrowheads="1"/>
            </p:cNvSpPr>
            <p:nvPr/>
          </p:nvSpPr>
          <p:spPr bwMode="auto">
            <a:xfrm>
              <a:off x="3120" y="2976"/>
              <a:ext cx="432" cy="96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397" name="AutoShape 19"/>
            <p:cNvSpPr>
              <a:spLocks noChangeArrowheads="1"/>
            </p:cNvSpPr>
            <p:nvPr/>
          </p:nvSpPr>
          <p:spPr bwMode="auto">
            <a:xfrm flipH="1">
              <a:off x="4896" y="2976"/>
              <a:ext cx="480" cy="96"/>
            </a:xfrm>
            <a:prstGeom prst="leftArrow">
              <a:avLst>
                <a:gd name="adj1" fmla="val 50000"/>
                <a:gd name="adj2" fmla="val 125000"/>
              </a:avLst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4"/>
          <a:srcRect l="3831" r="4230" b="41499"/>
          <a:stretch>
            <a:fillRect/>
          </a:stretch>
        </p:blipFill>
        <p:spPr bwMode="auto">
          <a:xfrm>
            <a:off x="5715000" y="1295400"/>
            <a:ext cx="1828800" cy="2362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0" name="AutoShape 21"/>
          <p:cNvSpPr>
            <a:spLocks noChangeArrowheads="1"/>
          </p:cNvSpPr>
          <p:nvPr/>
        </p:nvSpPr>
        <p:spPr bwMode="auto">
          <a:xfrm>
            <a:off x="1954135" y="4343400"/>
            <a:ext cx="152400" cy="152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FONCTIONS MÉNISCALES</a:t>
            </a:r>
            <a:endParaRPr lang="fr-FR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038600" cy="5257800"/>
          </a:xfrm>
          <a:solidFill>
            <a:srgbClr val="8EB4E3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Amélioration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de la congruence.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Répartition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 des contraintes.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Stabilisation.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Ménisque médial : 5,1mm</a:t>
            </a:r>
          </a:p>
          <a:p>
            <a:pPr eaLnBrk="1" hangingPunct="1">
              <a:buFontTx/>
              <a:buNone/>
            </a:pPr>
            <a:r>
              <a:rPr lang="fr-FR" sz="2000" dirty="0">
                <a:ea typeface="ＭＳ Ｐゴシック" pitchFamily="4" charset="-128"/>
                <a:cs typeface="ＭＳ Ｐゴシック" pitchFamily="4" charset="-128"/>
              </a:rPr>
              <a:t>Ménisque latéral : 11,2 mm</a:t>
            </a:r>
            <a:endParaRPr lang="fr-FR" sz="2000" dirty="0" smtClean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None/>
            </a:pPr>
            <a:r>
              <a:rPr lang="fr-FR" sz="2000" dirty="0" smtClean="0">
                <a:ea typeface="ＭＳ Ｐゴシック" pitchFamily="4" charset="-128"/>
                <a:cs typeface="ＭＳ Ｐゴシック" pitchFamily="4" charset="-128"/>
              </a:rPr>
              <a:t>Rupture LCAE+ MM : +30% laxité</a:t>
            </a:r>
          </a:p>
          <a:p>
            <a:pPr eaLnBrk="1" hangingPunct="1">
              <a:buFontTx/>
              <a:buNone/>
            </a:pPr>
            <a:endParaRPr lang="fr-FR" sz="2000" dirty="0" smtClean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None/>
            </a:pPr>
            <a:endParaRPr lang="fr-FR" dirty="0" smtClean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None/>
            </a:pPr>
            <a:endParaRPr lang="fr-FR" dirty="0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/>
          <a:srcRect l="2127" t="4170" r="2127" b="4083"/>
          <a:stretch>
            <a:fillRect/>
          </a:stretch>
        </p:blipFill>
        <p:spPr bwMode="auto">
          <a:xfrm>
            <a:off x="4953000" y="1447800"/>
            <a:ext cx="3429000" cy="1676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3" name="Picture 21"/>
          <p:cNvPicPr>
            <a:picLocks noChangeAspect="1" noChangeArrowheads="1"/>
          </p:cNvPicPr>
          <p:nvPr/>
        </p:nvPicPr>
        <p:blipFill>
          <a:blip r:embed="rId4"/>
          <a:srcRect l="2267" t="2229" r="1764" b="1067"/>
          <a:stretch>
            <a:fillRect/>
          </a:stretch>
        </p:blipFill>
        <p:spPr bwMode="auto">
          <a:xfrm>
            <a:off x="5486400" y="3581400"/>
            <a:ext cx="2530475" cy="2651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FONCTIONS MÉNISCALES</a:t>
            </a:r>
            <a:endParaRPr lang="fr-FR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4038600" cy="5257800"/>
          </a:xfrm>
          <a:solidFill>
            <a:srgbClr val="8EB4E3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Amélioration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de la congruence.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Répartition </a:t>
            </a:r>
          </a:p>
          <a:p>
            <a:pPr eaLnBrk="1" hangingPunct="1">
              <a:buFontTx/>
              <a:buNone/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    des contraintes.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Stabilisation.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 </a:t>
            </a:r>
            <a:r>
              <a:rPr lang="fr-FR" sz="2800" dirty="0" err="1">
                <a:ea typeface="ＭＳ Ｐゴシック" pitchFamily="4" charset="-128"/>
                <a:cs typeface="ＭＳ Ｐゴシック" pitchFamily="4" charset="-128"/>
              </a:rPr>
              <a:t>Nutrition-lubrification</a:t>
            </a:r>
            <a:r>
              <a:rPr lang="fr-FR" sz="2800" dirty="0">
                <a:ea typeface="ＭＳ Ｐゴシック" pitchFamily="4" charset="-128"/>
                <a:cs typeface="ＭＳ Ｐゴシック" pitchFamily="4" charset="-128"/>
              </a:rPr>
              <a:t>.</a:t>
            </a:r>
          </a:p>
          <a:p>
            <a:pPr eaLnBrk="1" hangingPunct="1">
              <a:buFontTx/>
              <a:buNone/>
            </a:pPr>
            <a:endParaRPr lang="fr-FR" sz="2800" dirty="0">
              <a:ea typeface="ＭＳ Ｐゴシック" pitchFamily="4" charset="-128"/>
              <a:cs typeface="ＭＳ Ｐゴシック" pitchFamily="4" charset="-128"/>
            </a:endParaRPr>
          </a:p>
          <a:p>
            <a:pPr eaLnBrk="1" hangingPunct="1">
              <a:buFontTx/>
              <a:buBlip>
                <a:blip r:embed="rId2"/>
              </a:buBlip>
            </a:pPr>
            <a:endParaRPr lang="fr-FR" dirty="0">
              <a:ea typeface="ＭＳ Ｐゴシック" pitchFamily="4" charset="-128"/>
              <a:cs typeface="ＭＳ Ｐゴシック" pitchFamily="4" charset="-128"/>
            </a:endParaRPr>
          </a:p>
        </p:txBody>
      </p:sp>
      <p:pic>
        <p:nvPicPr>
          <p:cNvPr id="18436" name="Picture 6" descr="C:\Documents and Settings\turell\Bureau\Menisques images\slide0078_image224.png"/>
          <p:cNvPicPr>
            <a:picLocks noChangeAspect="1" noChangeArrowheads="1"/>
          </p:cNvPicPr>
          <p:nvPr/>
        </p:nvPicPr>
        <p:blipFill>
          <a:blip r:embed="rId3"/>
          <a:srcRect t="2914"/>
          <a:stretch>
            <a:fillRect/>
          </a:stretch>
        </p:blipFill>
        <p:spPr bwMode="auto">
          <a:xfrm>
            <a:off x="4724400" y="3786188"/>
            <a:ext cx="3962400" cy="2538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FONCTIONS MÉNISCALES</a:t>
            </a:r>
            <a:endParaRPr lang="fr-FR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1963" y="5791200"/>
            <a:ext cx="4186237" cy="533400"/>
          </a:xfrm>
          <a:solidFill>
            <a:srgbClr val="8EB4E3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fr-FR" sz="2800" b="1">
                <a:ea typeface="ＭＳ Ｐゴシック" pitchFamily="4" charset="-128"/>
                <a:cs typeface="ＭＳ Ｐゴシック" pitchFamily="4" charset="-128"/>
              </a:rPr>
              <a:t>Arnoczky &amp; Warren</a:t>
            </a:r>
            <a:r>
              <a:rPr lang="fr-FR" sz="2800">
                <a:ea typeface="ＭＳ Ｐゴシック" pitchFamily="4" charset="-128"/>
                <a:cs typeface="ＭＳ Ｐゴシック" pitchFamily="4" charset="-128"/>
              </a:rPr>
              <a:t> 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000" dirty="0" smtClean="0">
                <a:solidFill>
                  <a:srgbClr val="000000"/>
                </a:solidFill>
              </a:rPr>
              <a:t>CAPACITÉS DE CICATRISATION</a:t>
            </a:r>
            <a:endParaRPr lang="fr-FR" sz="4000" dirty="0">
              <a:solidFill>
                <a:srgbClr val="000000"/>
              </a:solidFill>
            </a:endParaRPr>
          </a:p>
        </p:txBody>
      </p:sp>
      <p:pic>
        <p:nvPicPr>
          <p:cNvPr id="19460" name="Picture 7" descr="C:\Documents and Settings\turell\Bureau\Menisques images\histolog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447800"/>
            <a:ext cx="2971800" cy="196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1" name="Picture 8" descr="C:\Documents and Settings\turell\Bureau\Menisques images\avivem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657600"/>
            <a:ext cx="2692400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62" name="Picture 4" descr="C:\Documents and Settings\turell\Bureau\Seif_meniscus%20blood%20supply.jpg"/>
          <p:cNvPicPr>
            <a:picLocks noChangeAspect="1" noChangeArrowheads="1"/>
          </p:cNvPicPr>
          <p:nvPr/>
        </p:nvPicPr>
        <p:blipFill>
          <a:blip r:embed="rId4"/>
          <a:srcRect t="14546"/>
          <a:stretch>
            <a:fillRect/>
          </a:stretch>
        </p:blipFill>
        <p:spPr bwMode="auto">
          <a:xfrm>
            <a:off x="381000" y="1828800"/>
            <a:ext cx="414655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3" name="Line 9"/>
          <p:cNvSpPr>
            <a:spLocks noChangeShapeType="1"/>
          </p:cNvSpPr>
          <p:nvPr/>
        </p:nvSpPr>
        <p:spPr bwMode="auto">
          <a:xfrm>
            <a:off x="1143000" y="3581400"/>
            <a:ext cx="0" cy="1600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464" name="Line 10"/>
          <p:cNvSpPr>
            <a:spLocks noChangeShapeType="1"/>
          </p:cNvSpPr>
          <p:nvPr/>
        </p:nvSpPr>
        <p:spPr bwMode="auto">
          <a:xfrm>
            <a:off x="1676400" y="3657600"/>
            <a:ext cx="0" cy="152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465" name="Line 16"/>
          <p:cNvSpPr>
            <a:spLocks noChangeShapeType="1"/>
          </p:cNvSpPr>
          <p:nvPr/>
        </p:nvSpPr>
        <p:spPr bwMode="auto">
          <a:xfrm>
            <a:off x="2286000" y="3657600"/>
            <a:ext cx="0" cy="1524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18601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600" dirty="0" smtClean="0"/>
              <a:t>CONSÉQUENCES DE LA MENISCECTOMIE</a:t>
            </a:r>
            <a:endParaRPr lang="fr-FR" sz="3600" dirty="0"/>
          </a:p>
        </p:txBody>
      </p:sp>
      <p:pic>
        <p:nvPicPr>
          <p:cNvPr id="20483" name="Picture 6" descr="C:\Documents and Settings\turell\Bureau\Menisques images\meniscectomie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813050"/>
            <a:ext cx="3276600" cy="259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7" descr="C:\Documents and Settings\turell\Bureau\Menisques images\rxpincement2.jpg"/>
          <p:cNvPicPr>
            <a:picLocks noChangeAspect="1" noChangeArrowheads="1"/>
          </p:cNvPicPr>
          <p:nvPr/>
        </p:nvPicPr>
        <p:blipFill>
          <a:blip r:embed="rId3"/>
          <a:srcRect r="30614"/>
          <a:stretch>
            <a:fillRect/>
          </a:stretch>
        </p:blipFill>
        <p:spPr bwMode="auto">
          <a:xfrm>
            <a:off x="3429000" y="2362200"/>
            <a:ext cx="21336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5638800" y="2667000"/>
            <a:ext cx="3429000" cy="2109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/>
              <a:t>Pincements à 10 ans</a:t>
            </a:r>
          </a:p>
          <a:p>
            <a:pPr>
              <a:spcBef>
                <a:spcPct val="50000"/>
              </a:spcBef>
            </a:pPr>
            <a:r>
              <a:rPr lang="fr-FR" sz="2400"/>
              <a:t>35%  Genoux stables</a:t>
            </a:r>
          </a:p>
          <a:p>
            <a:pPr>
              <a:spcBef>
                <a:spcPct val="50000"/>
              </a:spcBef>
            </a:pPr>
            <a:r>
              <a:rPr lang="fr-FR" sz="2400"/>
              <a:t>55%  Genoux stabilisés</a:t>
            </a:r>
          </a:p>
          <a:p>
            <a:pPr>
              <a:spcBef>
                <a:spcPct val="50000"/>
              </a:spcBef>
            </a:pPr>
            <a:r>
              <a:rPr lang="fr-FR" sz="2400"/>
              <a:t>85%  Genoux instables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3400" y="333375"/>
            <a:ext cx="8229600" cy="657225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200" dirty="0" smtClean="0">
                <a:solidFill>
                  <a:srgbClr val="000000"/>
                </a:solidFill>
              </a:rPr>
              <a:t>INDICATIONS DES RÉPARATIONS MÉNISCALES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30723" name="Picture 4" descr="C:\Documents and Settings\turell\Bureau\SUTURE MENISCALE4.24\BRENNEL H\bren1.bmp"/>
          <p:cNvPicPr>
            <a:picLocks noChangeAspect="1" noChangeArrowheads="1"/>
          </p:cNvPicPr>
          <p:nvPr/>
        </p:nvPicPr>
        <p:blipFill>
          <a:blip r:embed="rId2"/>
          <a:srcRect l="9259"/>
          <a:stretch>
            <a:fillRect/>
          </a:stretch>
        </p:blipFill>
        <p:spPr bwMode="auto">
          <a:xfrm>
            <a:off x="228600" y="1828800"/>
            <a:ext cx="42672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C:\Documents and Settings\turell\Bureau\SUTURE MENISCALE4.24\BRENNEL H\bren2.bmp"/>
          <p:cNvPicPr>
            <a:picLocks noChangeAspect="1" noChangeArrowheads="1"/>
          </p:cNvPicPr>
          <p:nvPr/>
        </p:nvPicPr>
        <p:blipFill>
          <a:blip r:embed="rId3"/>
          <a:srcRect l="11111"/>
          <a:stretch>
            <a:fillRect/>
          </a:stretch>
        </p:blipFill>
        <p:spPr bwMode="auto">
          <a:xfrm>
            <a:off x="4648200" y="1828800"/>
            <a:ext cx="41910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685800" y="5486400"/>
            <a:ext cx="3276600" cy="376238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Ménisque instable et préservé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648200" y="5500688"/>
            <a:ext cx="4343400" cy="376237"/>
          </a:xfrm>
          <a:prstGeom prst="rect">
            <a:avLst/>
          </a:prstGeom>
          <a:solidFill>
            <a:srgbClr val="8EB4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Lésion zone </a:t>
            </a:r>
            <a:r>
              <a:rPr lang="fr-FR" dirty="0" err="1"/>
              <a:t>rouge-rouge</a:t>
            </a:r>
            <a:r>
              <a:rPr lang="fr-FR" dirty="0"/>
              <a:t> ou rouge blanc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324100" y="6252626"/>
            <a:ext cx="4343400" cy="400110"/>
          </a:xfrm>
          <a:prstGeom prst="rect">
            <a:avLst/>
          </a:prstGeom>
          <a:solidFill>
            <a:srgbClr val="8EB4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/>
              <a:t>ABSENCE DE LÉSION DU LCAE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19084</TotalTime>
  <Words>1008</Words>
  <Application>Microsoft Macintosh PowerPoint</Application>
  <PresentationFormat>Présentation à l'écran (4:3)</PresentationFormat>
  <Paragraphs>144</Paragraphs>
  <Slides>28</Slides>
  <Notes>8</Notes>
  <HiddenSlides>0</HiddenSlides>
  <MMClips>1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ARTHROSCOPIE DU GENOU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RÉPARATION MÉNISCALE</vt:lpstr>
      <vt:lpstr>RÉPARATION MÉNISCALE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ARTHITES SEPTIQUES DU GENOU </vt:lpstr>
      <vt:lpstr>ARTHITES SEPTIQUES DU GENOU </vt:lpstr>
      <vt:lpstr>ARTHROLYSE ARTHROSCOPIQUE POUR RAIDEUR DU GENOU</vt:lpstr>
      <vt:lpstr>PATHOLOGIE FÉMOROPATELLAIRE ET ARTHROSCOPIE</vt:lpstr>
      <vt:lpstr>Diapositive 28</vt:lpstr>
    </vt:vector>
  </TitlesOfParts>
  <Company>TURELL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ARTHROSCOPIE DU GENOU</dc:title>
  <dc:creator>Utilisateur de la version d'évaluation de Office 2004</dc:creator>
  <cp:lastModifiedBy>Admin</cp:lastModifiedBy>
  <cp:revision>23</cp:revision>
  <dcterms:created xsi:type="dcterms:W3CDTF">2010-09-18T06:30:17Z</dcterms:created>
  <dcterms:modified xsi:type="dcterms:W3CDTF">2010-09-18T06:31:54Z</dcterms:modified>
</cp:coreProperties>
</file>