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5" r:id="rId1"/>
  </p:sldMasterIdLst>
  <p:notesMasterIdLst>
    <p:notesMasterId r:id="rId47"/>
  </p:notesMasterIdLst>
  <p:handoutMasterIdLst>
    <p:handoutMasterId r:id="rId48"/>
  </p:handoutMasterIdLst>
  <p:sldIdLst>
    <p:sldId id="274" r:id="rId2"/>
    <p:sldId id="258" r:id="rId3"/>
    <p:sldId id="259" r:id="rId4"/>
    <p:sldId id="292" r:id="rId5"/>
    <p:sldId id="268" r:id="rId6"/>
    <p:sldId id="293" r:id="rId7"/>
    <p:sldId id="273" r:id="rId8"/>
    <p:sldId id="277" r:id="rId9"/>
    <p:sldId id="279" r:id="rId10"/>
    <p:sldId id="280" r:id="rId11"/>
    <p:sldId id="294" r:id="rId12"/>
    <p:sldId id="295" r:id="rId13"/>
    <p:sldId id="265" r:id="rId14"/>
    <p:sldId id="297" r:id="rId15"/>
    <p:sldId id="296" r:id="rId16"/>
    <p:sldId id="289" r:id="rId17"/>
    <p:sldId id="290" r:id="rId18"/>
    <p:sldId id="291" r:id="rId19"/>
    <p:sldId id="298" r:id="rId20"/>
    <p:sldId id="266" r:id="rId21"/>
    <p:sldId id="287" r:id="rId22"/>
    <p:sldId id="315" r:id="rId23"/>
    <p:sldId id="299" r:id="rId24"/>
    <p:sldId id="300" r:id="rId25"/>
    <p:sldId id="301" r:id="rId26"/>
    <p:sldId id="302" r:id="rId27"/>
    <p:sldId id="304" r:id="rId28"/>
    <p:sldId id="305" r:id="rId29"/>
    <p:sldId id="303" r:id="rId30"/>
    <p:sldId id="306" r:id="rId31"/>
    <p:sldId id="307" r:id="rId32"/>
    <p:sldId id="281" r:id="rId33"/>
    <p:sldId id="282" r:id="rId34"/>
    <p:sldId id="285" r:id="rId35"/>
    <p:sldId id="310" r:id="rId36"/>
    <p:sldId id="311" r:id="rId37"/>
    <p:sldId id="308" r:id="rId38"/>
    <p:sldId id="309" r:id="rId39"/>
    <p:sldId id="316" r:id="rId40"/>
    <p:sldId id="313" r:id="rId41"/>
    <p:sldId id="314" r:id="rId42"/>
    <p:sldId id="271" r:id="rId43"/>
    <p:sldId id="284" r:id="rId44"/>
    <p:sldId id="286" r:id="rId45"/>
    <p:sldId id="312" r:id="rId46"/>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Osaka" pitchFamily="28" charset="-128"/>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Osaka" pitchFamily="28" charset="-128"/>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Osaka" pitchFamily="28" charset="-128"/>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Osaka" pitchFamily="28" charset="-128"/>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Osaka" pitchFamily="28" charset="-128"/>
        <a:cs typeface="+mn-cs"/>
      </a:defRPr>
    </a:lvl5pPr>
    <a:lvl6pPr marL="2286000" algn="l" defTabSz="914400" rtl="0" eaLnBrk="1" latinLnBrk="0" hangingPunct="1">
      <a:defRPr sz="2400" i="1" kern="1200">
        <a:solidFill>
          <a:schemeClr val="tx1"/>
        </a:solidFill>
        <a:latin typeface="Times New Roman" pitchFamily="18" charset="0"/>
        <a:ea typeface="Osaka" pitchFamily="28" charset="-128"/>
        <a:cs typeface="+mn-cs"/>
      </a:defRPr>
    </a:lvl6pPr>
    <a:lvl7pPr marL="2743200" algn="l" defTabSz="914400" rtl="0" eaLnBrk="1" latinLnBrk="0" hangingPunct="1">
      <a:defRPr sz="2400" i="1" kern="1200">
        <a:solidFill>
          <a:schemeClr val="tx1"/>
        </a:solidFill>
        <a:latin typeface="Times New Roman" pitchFamily="18" charset="0"/>
        <a:ea typeface="Osaka" pitchFamily="28" charset="-128"/>
        <a:cs typeface="+mn-cs"/>
      </a:defRPr>
    </a:lvl7pPr>
    <a:lvl8pPr marL="3200400" algn="l" defTabSz="914400" rtl="0" eaLnBrk="1" latinLnBrk="0" hangingPunct="1">
      <a:defRPr sz="2400" i="1" kern="1200">
        <a:solidFill>
          <a:schemeClr val="tx1"/>
        </a:solidFill>
        <a:latin typeface="Times New Roman" pitchFamily="18" charset="0"/>
        <a:ea typeface="Osaka" pitchFamily="28" charset="-128"/>
        <a:cs typeface="+mn-cs"/>
      </a:defRPr>
    </a:lvl8pPr>
    <a:lvl9pPr marL="3657600" algn="l" defTabSz="914400" rtl="0" eaLnBrk="1" latinLnBrk="0" hangingPunct="1">
      <a:defRPr sz="2400" i="1" kern="1200">
        <a:solidFill>
          <a:schemeClr val="tx1"/>
        </a:solidFill>
        <a:latin typeface="Times New Roman" pitchFamily="18" charset="0"/>
        <a:ea typeface="Osaka" pitchFamily="2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00"/>
    <a:srgbClr val="FF3300"/>
    <a:srgbClr val="FF0066"/>
    <a:srgbClr val="FF66CC"/>
    <a:srgbClr val="FF00FF"/>
    <a:srgbClr val="99FF33"/>
    <a:srgbClr val="FFF8B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0" d="100"/>
          <a:sy n="80" d="100"/>
        </p:scale>
        <p:origin x="-1378"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86"/>
    </p:cViewPr>
  </p:sorterViewPr>
  <p:notesViewPr>
    <p:cSldViewPr>
      <p:cViewPr varScale="1">
        <p:scale>
          <a:sx n="28" d="100"/>
          <a:sy n="28" d="100"/>
        </p:scale>
        <p:origin x="-1266"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imes New Roman" pitchFamily="28" charset="0"/>
                <a:ea typeface="+mn-ea"/>
              </a:defRPr>
            </a:lvl1pPr>
          </a:lstStyle>
          <a:p>
            <a:pPr>
              <a:defRPr/>
            </a:pPr>
            <a:endParaRPr lang="fr-FR"/>
          </a:p>
        </p:txBody>
      </p:sp>
      <p:sp>
        <p:nvSpPr>
          <p:cNvPr id="134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imes New Roman" pitchFamily="28" charset="0"/>
                <a:ea typeface="+mn-ea"/>
              </a:defRPr>
            </a:lvl1pPr>
          </a:lstStyle>
          <a:p>
            <a:pPr>
              <a:defRPr/>
            </a:pPr>
            <a:endParaRPr lang="fr-FR"/>
          </a:p>
        </p:txBody>
      </p:sp>
      <p:sp>
        <p:nvSpPr>
          <p:cNvPr id="1341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imes New Roman" pitchFamily="28" charset="0"/>
                <a:ea typeface="+mn-ea"/>
              </a:defRPr>
            </a:lvl1pPr>
          </a:lstStyle>
          <a:p>
            <a:pPr>
              <a:defRPr/>
            </a:pPr>
            <a:endParaRPr lang="fr-FR"/>
          </a:p>
        </p:txBody>
      </p:sp>
      <p:sp>
        <p:nvSpPr>
          <p:cNvPr id="1341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atin typeface="Times New Roman" pitchFamily="28" charset="0"/>
                <a:ea typeface="+mn-ea"/>
              </a:defRPr>
            </a:lvl1pPr>
          </a:lstStyle>
          <a:p>
            <a:pPr>
              <a:defRPr/>
            </a:pPr>
            <a:fld id="{B9CF6097-6715-47E0-8A8E-2FB499DA8971}"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imes New Roman" pitchFamily="28" charset="0"/>
                <a:ea typeface="+mn-ea"/>
              </a:defRPr>
            </a:lvl1pPr>
          </a:lstStyle>
          <a:p>
            <a:pPr>
              <a:defRPr/>
            </a:pPr>
            <a:endParaRPr lang="fr-FR"/>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imes New Roman" pitchFamily="28" charset="0"/>
                <a:ea typeface="+mn-ea"/>
              </a:defRPr>
            </a:lvl1pPr>
          </a:lstStyle>
          <a:p>
            <a:pPr>
              <a:defRPr/>
            </a:pPr>
            <a:endParaRPr lang="fr-FR"/>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imes New Roman" pitchFamily="28" charset="0"/>
                <a:ea typeface="+mn-ea"/>
              </a:defRPr>
            </a:lvl1pPr>
          </a:lstStyle>
          <a:p>
            <a:pPr>
              <a:defRPr/>
            </a:pPr>
            <a:endParaRPr lang="fr-F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atin typeface="Times New Roman" pitchFamily="28" charset="0"/>
                <a:ea typeface="+mn-ea"/>
              </a:defRPr>
            </a:lvl1pPr>
          </a:lstStyle>
          <a:p>
            <a:pPr>
              <a:defRPr/>
            </a:pPr>
            <a:fld id="{FB35F97D-6CB6-41B8-B556-6FBE03388E1B}"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2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2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2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2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ln/>
        </p:spPr>
      </p:sp>
      <p:sp>
        <p:nvSpPr>
          <p:cNvPr id="61443" name="Espace réservé des commentaires 2"/>
          <p:cNvSpPr>
            <a:spLocks noGrp="1"/>
          </p:cNvSpPr>
          <p:nvPr>
            <p:ph type="body" idx="1"/>
          </p:nvPr>
        </p:nvSpPr>
        <p:spPr>
          <a:noFill/>
          <a:ln/>
        </p:spPr>
        <p:txBody>
          <a:bodyPr/>
          <a:lstStyle/>
          <a:p>
            <a:endParaRPr lang="fr-FR" smtClean="0">
              <a:latin typeface="Times New Roman" pitchFamily="18" charset="0"/>
            </a:endParaRPr>
          </a:p>
        </p:txBody>
      </p:sp>
      <p:sp>
        <p:nvSpPr>
          <p:cNvPr id="61444" name="Espace réservé du numéro de diapositive 3"/>
          <p:cNvSpPr>
            <a:spLocks noGrp="1"/>
          </p:cNvSpPr>
          <p:nvPr>
            <p:ph type="sldNum" sz="quarter" idx="5"/>
          </p:nvPr>
        </p:nvSpPr>
        <p:spPr>
          <a:noFill/>
        </p:spPr>
        <p:txBody>
          <a:bodyPr/>
          <a:lstStyle/>
          <a:p>
            <a:fld id="{54C1ABBD-C772-4E10-9FE8-E3757759CF33}" type="slidenum">
              <a:rPr lang="fr-FR" smtClean="0">
                <a:latin typeface="Times New Roman" pitchFamily="18" charset="0"/>
                <a:ea typeface="Osaka" pitchFamily="28" charset="-128"/>
              </a:rPr>
              <a:pPr/>
              <a:t>16</a:t>
            </a:fld>
            <a:endParaRPr lang="fr-FR" smtClean="0">
              <a:latin typeface="Times New Roman" pitchFamily="18" charset="0"/>
              <a:ea typeface="Osaka" pitchFamily="2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a:ln/>
        </p:spPr>
      </p:sp>
      <p:sp>
        <p:nvSpPr>
          <p:cNvPr id="62467" name="Espace réservé des commentaires 2"/>
          <p:cNvSpPr>
            <a:spLocks noGrp="1"/>
          </p:cNvSpPr>
          <p:nvPr>
            <p:ph type="body" idx="1"/>
          </p:nvPr>
        </p:nvSpPr>
        <p:spPr>
          <a:noFill/>
          <a:ln/>
        </p:spPr>
        <p:txBody>
          <a:bodyPr/>
          <a:lstStyle/>
          <a:p>
            <a:endParaRPr lang="fr-FR" smtClean="0">
              <a:latin typeface="Times New Roman" pitchFamily="18" charset="0"/>
            </a:endParaRPr>
          </a:p>
        </p:txBody>
      </p:sp>
      <p:sp>
        <p:nvSpPr>
          <p:cNvPr id="62468" name="Espace réservé du numéro de diapositive 3"/>
          <p:cNvSpPr>
            <a:spLocks noGrp="1"/>
          </p:cNvSpPr>
          <p:nvPr>
            <p:ph type="sldNum" sz="quarter" idx="5"/>
          </p:nvPr>
        </p:nvSpPr>
        <p:spPr>
          <a:noFill/>
        </p:spPr>
        <p:txBody>
          <a:bodyPr/>
          <a:lstStyle/>
          <a:p>
            <a:fld id="{E67762AD-3704-4BBA-AEEE-EC77DB5FC3F0}" type="slidenum">
              <a:rPr lang="fr-FR" smtClean="0">
                <a:latin typeface="Times New Roman" pitchFamily="18" charset="0"/>
                <a:ea typeface="Osaka" pitchFamily="28" charset="-128"/>
              </a:rPr>
              <a:pPr/>
              <a:t>17</a:t>
            </a:fld>
            <a:endParaRPr lang="fr-FR" smtClean="0">
              <a:latin typeface="Times New Roman" pitchFamily="18" charset="0"/>
              <a:ea typeface="Osaka" pitchFamily="2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a:ln/>
        </p:spPr>
      </p:sp>
      <p:sp>
        <p:nvSpPr>
          <p:cNvPr id="63491" name="Espace réservé des commentaires 2"/>
          <p:cNvSpPr>
            <a:spLocks noGrp="1"/>
          </p:cNvSpPr>
          <p:nvPr>
            <p:ph type="body" idx="1"/>
          </p:nvPr>
        </p:nvSpPr>
        <p:spPr>
          <a:noFill/>
          <a:ln/>
        </p:spPr>
        <p:txBody>
          <a:bodyPr/>
          <a:lstStyle/>
          <a:p>
            <a:endParaRPr lang="fr-FR" smtClean="0">
              <a:latin typeface="Times New Roman" pitchFamily="18" charset="0"/>
            </a:endParaRPr>
          </a:p>
        </p:txBody>
      </p:sp>
      <p:sp>
        <p:nvSpPr>
          <p:cNvPr id="63492" name="Espace réservé du numéro de diapositive 3"/>
          <p:cNvSpPr>
            <a:spLocks noGrp="1"/>
          </p:cNvSpPr>
          <p:nvPr>
            <p:ph type="sldNum" sz="quarter" idx="5"/>
          </p:nvPr>
        </p:nvSpPr>
        <p:spPr>
          <a:noFill/>
        </p:spPr>
        <p:txBody>
          <a:bodyPr/>
          <a:lstStyle/>
          <a:p>
            <a:fld id="{257688A3-4EB8-405E-BC4C-68CE4AA52303}" type="slidenum">
              <a:rPr lang="fr-FR" smtClean="0">
                <a:latin typeface="Times New Roman" pitchFamily="18" charset="0"/>
                <a:ea typeface="Osaka" pitchFamily="28" charset="-128"/>
              </a:rPr>
              <a:pPr/>
              <a:t>18</a:t>
            </a:fld>
            <a:endParaRPr lang="fr-FR" smtClean="0">
              <a:latin typeface="Times New Roman" pitchFamily="18" charset="0"/>
              <a:ea typeface="Osaka" pitchFamily="2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fr-FR"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8" name="Espace réservé de la date 27"/>
          <p:cNvSpPr>
            <a:spLocks noGrp="1"/>
          </p:cNvSpPr>
          <p:nvPr>
            <p:ph type="dt" sz="half" idx="10"/>
          </p:nvPr>
        </p:nvSpPr>
        <p:spPr/>
        <p:txBody>
          <a:bodyPr/>
          <a:lstStyle>
            <a:extLst/>
          </a:lstStyle>
          <a:p>
            <a:pPr>
              <a:defRPr/>
            </a:pPr>
            <a:endParaRPr lang="de-DE"/>
          </a:p>
        </p:txBody>
      </p:sp>
      <p:sp>
        <p:nvSpPr>
          <p:cNvPr id="17" name="Espace réservé du pied de page 16"/>
          <p:cNvSpPr>
            <a:spLocks noGrp="1"/>
          </p:cNvSpPr>
          <p:nvPr>
            <p:ph type="ftr" sz="quarter" idx="11"/>
          </p:nvPr>
        </p:nvSpPr>
        <p:spPr/>
        <p:txBody>
          <a:bodyPr/>
          <a:lstStyle>
            <a:extLst/>
          </a:lstStyle>
          <a:p>
            <a:pPr>
              <a:defRPr/>
            </a:pPr>
            <a:endParaRPr lang="de-DE"/>
          </a:p>
        </p:txBody>
      </p:sp>
      <p:sp>
        <p:nvSpPr>
          <p:cNvPr id="29" name="Espace réservé du numéro de diapositive 28"/>
          <p:cNvSpPr>
            <a:spLocks noGrp="1"/>
          </p:cNvSpPr>
          <p:nvPr>
            <p:ph type="sldNum" sz="quarter" idx="12"/>
          </p:nvPr>
        </p:nvSpPr>
        <p:spPr/>
        <p:txBody>
          <a:bodyPr/>
          <a:lstStyle>
            <a:extLst/>
          </a:lstStyle>
          <a:p>
            <a:pPr>
              <a:defRPr/>
            </a:pPr>
            <a:fld id="{BE99B9C6-4C55-442E-849E-A01380782079}" type="slidenum">
              <a:rPr lang="de-DE" smtClean="0"/>
              <a:pPr>
                <a:defRPr/>
              </a:pPr>
              <a:t>‹N°›</a:t>
            </a:fld>
            <a:endParaRPr lang="de-DE"/>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fr-FR" smtClean="0"/>
              <a:t>Cliquez pour modifier le style du titre</a:t>
            </a:r>
            <a:endParaRPr kumimoji="0" lang="en-US"/>
          </a:p>
        </p:txBody>
      </p:sp>
      <p:sp>
        <p:nvSpPr>
          <p:cNvPr id="9" name="Sous-titr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pPr>
              <a:defRPr/>
            </a:pPr>
            <a:endParaRPr lang="fr-FR"/>
          </a:p>
        </p:txBody>
      </p:sp>
      <p:sp>
        <p:nvSpPr>
          <p:cNvPr id="5" name="Espace réservé du pied de page 4"/>
          <p:cNvSpPr>
            <a:spLocks noGrp="1"/>
          </p:cNvSpPr>
          <p:nvPr>
            <p:ph type="ftr" sz="quarter" idx="11"/>
          </p:nvPr>
        </p:nvSpPr>
        <p:spPr/>
        <p:txBody>
          <a:bodyPr/>
          <a:lstStyle>
            <a:extLst/>
          </a:lstStyle>
          <a:p>
            <a:pPr>
              <a:defRPr/>
            </a:pPr>
            <a:endParaRPr lang="fr-FR"/>
          </a:p>
        </p:txBody>
      </p:sp>
      <p:sp>
        <p:nvSpPr>
          <p:cNvPr id="6" name="Espace réservé du numéro de diapositive 5"/>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pPr>
              <a:defRPr/>
            </a:pPr>
            <a:endParaRPr lang="fr-FR"/>
          </a:p>
        </p:txBody>
      </p:sp>
      <p:sp>
        <p:nvSpPr>
          <p:cNvPr id="5" name="Espace réservé du pied de page 4"/>
          <p:cNvSpPr>
            <a:spLocks noGrp="1"/>
          </p:cNvSpPr>
          <p:nvPr>
            <p:ph type="ftr" sz="quarter" idx="11"/>
          </p:nvPr>
        </p:nvSpPr>
        <p:spPr/>
        <p:txBody>
          <a:bodyPr/>
          <a:lstStyle>
            <a:extLst/>
          </a:lstStyle>
          <a:p>
            <a:pPr>
              <a:defRPr/>
            </a:pPr>
            <a:endParaRPr lang="fr-FR"/>
          </a:p>
        </p:txBody>
      </p:sp>
      <p:sp>
        <p:nvSpPr>
          <p:cNvPr id="6" name="Espace réservé du numéro de diapositive 5"/>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pPr>
              <a:defRPr/>
            </a:pPr>
            <a:endParaRPr lang="fr-FR"/>
          </a:p>
        </p:txBody>
      </p:sp>
      <p:sp>
        <p:nvSpPr>
          <p:cNvPr id="5" name="Espace réservé du pied de page 4"/>
          <p:cNvSpPr>
            <a:spLocks noGrp="1"/>
          </p:cNvSpPr>
          <p:nvPr>
            <p:ph type="ftr" sz="quarter" idx="11"/>
          </p:nvPr>
        </p:nvSpPr>
        <p:spPr/>
        <p:txBody>
          <a:bodyPr/>
          <a:lstStyle>
            <a:extLst/>
          </a:lstStyle>
          <a:p>
            <a:pPr>
              <a:defRPr/>
            </a:pPr>
            <a:endParaRPr lang="fr-FR"/>
          </a:p>
        </p:txBody>
      </p:sp>
      <p:sp>
        <p:nvSpPr>
          <p:cNvPr id="6" name="Espace réservé du numéro de diapositive 5"/>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4" name="Forme lib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orme libre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orme lib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orme lib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orme lib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orme lib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orme libre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orme lib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orme lib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orme lib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orme lib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orme lib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orme lib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orme lib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orme lib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Espace réservé du texte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pPr>
              <a:defRPr/>
            </a:pPr>
            <a:endParaRPr lang="fr-FR"/>
          </a:p>
        </p:txBody>
      </p:sp>
      <p:sp>
        <p:nvSpPr>
          <p:cNvPr id="5" name="Espace réservé du pied de page 4"/>
          <p:cNvSpPr>
            <a:spLocks noGrp="1"/>
          </p:cNvSpPr>
          <p:nvPr>
            <p:ph type="ftr" sz="quarter" idx="11"/>
          </p:nvPr>
        </p:nvSpPr>
        <p:spPr/>
        <p:txBody>
          <a:bodyPr/>
          <a:lstStyle>
            <a:extLst/>
          </a:lstStyle>
          <a:p>
            <a:pPr>
              <a:defRPr/>
            </a:pPr>
            <a:endParaRPr lang="fr-FR"/>
          </a:p>
        </p:txBody>
      </p:sp>
      <p:sp>
        <p:nvSpPr>
          <p:cNvPr id="6" name="Espace réservé du numéro de diapositive 5"/>
          <p:cNvSpPr>
            <a:spLocks noGrp="1"/>
          </p:cNvSpPr>
          <p:nvPr>
            <p:ph type="sldNum" sz="quarter" idx="12"/>
          </p:nvPr>
        </p:nvSpPr>
        <p:spPr/>
        <p:txBody>
          <a:bodyPr/>
          <a:lstStyle>
            <a:extLst/>
          </a:lstStyle>
          <a:p>
            <a:pPr>
              <a:defRPr/>
            </a:pPr>
            <a:endParaRPr lang="fr-F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fr-FR" smtClean="0"/>
              <a:t>Cliquez pour modifier le style du titre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pPr>
              <a:defRPr/>
            </a:pPr>
            <a:endParaRPr lang="fr-FR"/>
          </a:p>
        </p:txBody>
      </p:sp>
      <p:sp>
        <p:nvSpPr>
          <p:cNvPr id="6" name="Espace réservé du pied de page 5"/>
          <p:cNvSpPr>
            <a:spLocks noGrp="1"/>
          </p:cNvSpPr>
          <p:nvPr>
            <p:ph type="ftr" sz="quarter" idx="11"/>
          </p:nvPr>
        </p:nvSpPr>
        <p:spPr/>
        <p:txBody>
          <a:bodyPr/>
          <a:lstStyle>
            <a:extLst/>
          </a:lstStyle>
          <a:p>
            <a:pPr>
              <a:defRPr/>
            </a:pPr>
            <a:endParaRPr lang="fr-FR"/>
          </a:p>
        </p:txBody>
      </p:sp>
      <p:sp>
        <p:nvSpPr>
          <p:cNvPr id="7" name="Espace réservé du numéro de diapositive 6"/>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504824" y="512064"/>
            <a:ext cx="7772400" cy="914400"/>
          </a:xfrm>
        </p:spPr>
        <p:txBody>
          <a:bodyPr anchor="t"/>
          <a:lstStyle>
            <a:lvl1pPr>
              <a:defRPr sz="400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pPr>
              <a:defRPr/>
            </a:pPr>
            <a:endParaRPr lang="fr-FR"/>
          </a:p>
        </p:txBody>
      </p:sp>
      <p:sp>
        <p:nvSpPr>
          <p:cNvPr id="8" name="Espace réservé du pied de page 7"/>
          <p:cNvSpPr>
            <a:spLocks noGrp="1"/>
          </p:cNvSpPr>
          <p:nvPr>
            <p:ph type="ftr" sz="quarter" idx="11"/>
          </p:nvPr>
        </p:nvSpPr>
        <p:spPr/>
        <p:txBody>
          <a:bodyPr/>
          <a:lstStyle>
            <a:extLst/>
          </a:lstStyle>
          <a:p>
            <a:pPr>
              <a:defRPr/>
            </a:pPr>
            <a:endParaRPr lang="fr-FR"/>
          </a:p>
        </p:txBody>
      </p:sp>
      <p:sp>
        <p:nvSpPr>
          <p:cNvPr id="9" name="Espace réservé du numéro de diapositive 8"/>
          <p:cNvSpPr>
            <a:spLocks noGrp="1"/>
          </p:cNvSpPr>
          <p:nvPr>
            <p:ph type="sldNum" sz="quarter" idx="12"/>
          </p:nvPr>
        </p:nvSpPr>
        <p:spPr/>
        <p:txBody>
          <a:bodyPr/>
          <a:lstStyle>
            <a:extLst/>
          </a:lstStyle>
          <a:p>
            <a:pPr>
              <a:defRPr/>
            </a:pPr>
            <a:endParaRPr lang="fr-F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pPr>
              <a:defRPr/>
            </a:pPr>
            <a:endParaRPr lang="fr-FR"/>
          </a:p>
        </p:txBody>
      </p:sp>
      <p:sp>
        <p:nvSpPr>
          <p:cNvPr id="4" name="Espace réservé du pied de page 3"/>
          <p:cNvSpPr>
            <a:spLocks noGrp="1"/>
          </p:cNvSpPr>
          <p:nvPr>
            <p:ph type="ftr" sz="quarter" idx="11"/>
          </p:nvPr>
        </p:nvSpPr>
        <p:spPr/>
        <p:txBody>
          <a:bodyPr/>
          <a:lstStyle>
            <a:extLst/>
          </a:lstStyle>
          <a:p>
            <a:pPr>
              <a:defRPr/>
            </a:pPr>
            <a:endParaRPr lang="fr-FR"/>
          </a:p>
        </p:txBody>
      </p:sp>
      <p:sp>
        <p:nvSpPr>
          <p:cNvPr id="5" name="Espace réservé du numéro de diapositive 4"/>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pPr>
              <a:defRPr/>
            </a:pPr>
            <a:endParaRPr lang="fr-FR"/>
          </a:p>
        </p:txBody>
      </p:sp>
      <p:sp>
        <p:nvSpPr>
          <p:cNvPr id="3" name="Espace réservé du pied de page 2"/>
          <p:cNvSpPr>
            <a:spLocks noGrp="1"/>
          </p:cNvSpPr>
          <p:nvPr>
            <p:ph type="ftr" sz="quarter" idx="11"/>
          </p:nvPr>
        </p:nvSpPr>
        <p:spPr/>
        <p:txBody>
          <a:bodyPr/>
          <a:lstStyle>
            <a:extLst/>
          </a:lstStyle>
          <a:p>
            <a:pPr>
              <a:defRPr/>
            </a:pPr>
            <a:endParaRPr lang="fr-FR"/>
          </a:p>
        </p:txBody>
      </p:sp>
      <p:sp>
        <p:nvSpPr>
          <p:cNvPr id="4" name="Espace réservé du numéro de diapositive 3"/>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pPr>
              <a:defRPr/>
            </a:pPr>
            <a:endParaRPr lang="fr-FR"/>
          </a:p>
        </p:txBody>
      </p:sp>
      <p:sp>
        <p:nvSpPr>
          <p:cNvPr id="6" name="Espace réservé du pied de page 5"/>
          <p:cNvSpPr>
            <a:spLocks noGrp="1"/>
          </p:cNvSpPr>
          <p:nvPr>
            <p:ph type="ftr" sz="quarter" idx="11"/>
          </p:nvPr>
        </p:nvSpPr>
        <p:spPr/>
        <p:txBody>
          <a:bodyPr/>
          <a:lstStyle>
            <a:extLst/>
          </a:lstStyle>
          <a:p>
            <a:pPr>
              <a:defRPr/>
            </a:pPr>
            <a:endParaRPr lang="fr-FR"/>
          </a:p>
        </p:txBody>
      </p:sp>
      <p:sp>
        <p:nvSpPr>
          <p:cNvPr id="7" name="Espace réservé du numéro de diapositive 6"/>
          <p:cNvSpPr>
            <a:spLocks noGrp="1"/>
          </p:cNvSpPr>
          <p:nvPr>
            <p:ph type="sldNum" sz="quarter" idx="12"/>
          </p:nvPr>
        </p:nvSpPr>
        <p:spPr/>
        <p:txBody>
          <a:bodyPr/>
          <a:lstStyle>
            <a:extLst/>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Connecteur droit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e 9"/>
          <p:cNvGrpSpPr/>
          <p:nvPr/>
        </p:nvGrpSpPr>
        <p:grpSpPr>
          <a:xfrm rot="5400000">
            <a:off x="8514581" y="1219200"/>
            <a:ext cx="132763" cy="128466"/>
            <a:chOff x="6668087" y="1297746"/>
            <a:chExt cx="161840" cy="156602"/>
          </a:xfrm>
        </p:grpSpPr>
        <p:cxnSp>
          <p:nvCxnSpPr>
            <p:cNvPr id="15" name="Connecteur droit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fr-FR" smtClean="0"/>
              <a:t>Cliquez sur l'icône pour ajouter une image</a:t>
            </a:r>
            <a:endParaRPr kumimoji="0" lang="en-US"/>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grpSp>
        <p:nvGrpSpPr>
          <p:cNvPr id="14" name="Groupe 13"/>
          <p:cNvGrpSpPr/>
          <p:nvPr/>
        </p:nvGrpSpPr>
        <p:grpSpPr>
          <a:xfrm rot="5400000">
            <a:off x="8666981" y="1371600"/>
            <a:ext cx="132763" cy="128466"/>
            <a:chOff x="6668087" y="1297746"/>
            <a:chExt cx="161840" cy="156602"/>
          </a:xfrm>
        </p:grpSpPr>
        <p:cxnSp>
          <p:nvCxnSpPr>
            <p:cNvPr id="11" name="Connecteur droit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e 17"/>
          <p:cNvGrpSpPr/>
          <p:nvPr/>
        </p:nvGrpSpPr>
        <p:grpSpPr>
          <a:xfrm rot="5400000">
            <a:off x="8320088" y="1474763"/>
            <a:ext cx="132763" cy="128466"/>
            <a:chOff x="6668087" y="1297746"/>
            <a:chExt cx="161840" cy="156602"/>
          </a:xfrm>
        </p:grpSpPr>
        <p:cxnSp>
          <p:nvCxnSpPr>
            <p:cNvPr id="19" name="Connecteur droit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ce réservé de la date 4"/>
          <p:cNvSpPr>
            <a:spLocks noGrp="1"/>
          </p:cNvSpPr>
          <p:nvPr>
            <p:ph type="dt" sz="half" idx="10"/>
          </p:nvPr>
        </p:nvSpPr>
        <p:spPr>
          <a:xfrm>
            <a:off x="6477000" y="55499"/>
            <a:ext cx="2133600" cy="365125"/>
          </a:xfrm>
        </p:spPr>
        <p:txBody>
          <a:bodyPr/>
          <a:lstStyle>
            <a:extLst/>
          </a:lstStyle>
          <a:p>
            <a:pPr>
              <a:defRPr/>
            </a:pPr>
            <a:endParaRPr lang="fr-FR"/>
          </a:p>
        </p:txBody>
      </p:sp>
      <p:sp>
        <p:nvSpPr>
          <p:cNvPr id="6" name="Espace réservé du pied de page 5"/>
          <p:cNvSpPr>
            <a:spLocks noGrp="1"/>
          </p:cNvSpPr>
          <p:nvPr>
            <p:ph type="ftr" sz="quarter" idx="11"/>
          </p:nvPr>
        </p:nvSpPr>
        <p:spPr>
          <a:xfrm>
            <a:off x="914400" y="55499"/>
            <a:ext cx="5562600" cy="365125"/>
          </a:xfrm>
        </p:spPr>
        <p:txBody>
          <a:bodyPr/>
          <a:lstStyle>
            <a:extLst/>
          </a:lstStyle>
          <a:p>
            <a:pPr>
              <a:defRPr/>
            </a:pPr>
            <a:endParaRPr lang="fr-FR"/>
          </a:p>
        </p:txBody>
      </p:sp>
      <p:sp>
        <p:nvSpPr>
          <p:cNvPr id="7" name="Espace réservé du numéro de diapositive 6"/>
          <p:cNvSpPr>
            <a:spLocks noGrp="1"/>
          </p:cNvSpPr>
          <p:nvPr>
            <p:ph type="sldNum" sz="quarter" idx="12"/>
          </p:nvPr>
        </p:nvSpPr>
        <p:spPr>
          <a:xfrm>
            <a:off x="8610600" y="55499"/>
            <a:ext cx="457200" cy="365125"/>
          </a:xfrm>
        </p:spPr>
        <p:txBody>
          <a:bodyPr/>
          <a:lstStyle>
            <a:extLst/>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Espace réservé du titre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fr-FR"/>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fr-FR"/>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endParaRPr lang="fr-FR"/>
          </a:p>
        </p:txBody>
      </p:sp>
      <p:sp>
        <p:nvSpPr>
          <p:cNvPr id="18" name="Rectangle 7"/>
          <p:cNvSpPr>
            <a:spLocks noChangeArrowheads="1"/>
          </p:cNvSpPr>
          <p:nvPr userDrawn="1"/>
        </p:nvSpPr>
        <p:spPr bwMode="auto">
          <a:xfrm>
            <a:off x="8382000" y="304800"/>
            <a:ext cx="184150" cy="457200"/>
          </a:xfrm>
          <a:prstGeom prst="rect">
            <a:avLst/>
          </a:prstGeom>
          <a:noFill/>
          <a:ln w="9525">
            <a:noFill/>
            <a:miter lim="800000"/>
            <a:headEnd/>
            <a:tailEnd/>
          </a:ln>
          <a:effectLst/>
        </p:spPr>
        <p:txBody>
          <a:bodyPr wrap="none">
            <a:spAutoFit/>
          </a:bodyPr>
          <a:lstStyle/>
          <a:p>
            <a:pPr>
              <a:defRPr/>
            </a:pPr>
            <a:endParaRPr lang="fr-FR" i="0">
              <a:latin typeface="Times New Roman" pitchFamily="28" charset="0"/>
              <a:ea typeface="+mn-ea"/>
            </a:endParaRPr>
          </a:p>
        </p:txBody>
      </p:sp>
      <p:pic>
        <p:nvPicPr>
          <p:cNvPr id="19" name="Picture 8"/>
          <p:cNvPicPr>
            <a:picLocks noChangeAspect="1" noChangeArrowheads="1"/>
          </p:cNvPicPr>
          <p:nvPr userDrawn="1"/>
        </p:nvPicPr>
        <p:blipFill>
          <a:blip r:embed="rId13" cstate="print"/>
          <a:srcRect/>
          <a:stretch>
            <a:fillRect/>
          </a:stretch>
        </p:blipFill>
        <p:spPr bwMode="auto">
          <a:xfrm>
            <a:off x="8124825" y="152400"/>
            <a:ext cx="866775" cy="914400"/>
          </a:xfrm>
          <a:prstGeom prst="rect">
            <a:avLst/>
          </a:prstGeom>
          <a:noFill/>
          <a:ln w="12700">
            <a:solidFill>
              <a:srgbClr val="000099"/>
            </a:solidFill>
            <a:miter lim="800000"/>
            <a:headEnd type="none" w="sm" len="sm"/>
            <a:tailEnd type="none" w="sm" len="sm"/>
          </a:ln>
        </p:spPr>
      </p:pic>
    </p:spTree>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jpe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609600"/>
            <a:ext cx="7239000" cy="2667000"/>
          </a:xfrm>
        </p:spPr>
        <p:txBody>
          <a:bodyPr/>
          <a:lstStyle/>
          <a:p>
            <a:pPr eaLnBrk="1" hangingPunct="1">
              <a:defRPr/>
            </a:pPr>
            <a:r>
              <a:rPr lang="fr-FR" sz="5400" u="sng" dirty="0" smtClean="0">
                <a:effectLst>
                  <a:outerShdw blurRad="38100" dist="38100" dir="2700000" algn="tl">
                    <a:srgbClr val="000000">
                      <a:alpha val="43137"/>
                    </a:srgbClr>
                  </a:outerShdw>
                </a:effectLst>
              </a:rPr>
              <a:t>La Maladie de </a:t>
            </a:r>
            <a:r>
              <a:rPr lang="fr-FR" sz="5400" u="sng" dirty="0" err="1" smtClean="0">
                <a:effectLst>
                  <a:outerShdw blurRad="38100" dist="38100" dir="2700000" algn="tl">
                    <a:srgbClr val="000000">
                      <a:alpha val="43137"/>
                    </a:srgbClr>
                  </a:outerShdw>
                </a:effectLst>
              </a:rPr>
              <a:t>Dupuytren</a:t>
            </a:r>
            <a:r>
              <a:rPr lang="fr-FR" sz="5400" u="sng" dirty="0" smtClean="0">
                <a:effectLst>
                  <a:outerShdw blurRad="38100" dist="38100" dir="2700000" algn="tl">
                    <a:srgbClr val="000000">
                      <a:alpha val="43137"/>
                    </a:srgbClr>
                  </a:outerShdw>
                </a:effectLst>
              </a:rPr>
              <a:t> </a:t>
            </a:r>
            <a:r>
              <a:rPr lang="fr-FR" sz="5400" u="sng" dirty="0" smtClean="0"/>
              <a:t/>
            </a:r>
            <a:br>
              <a:rPr lang="fr-FR" sz="5400" u="sng" dirty="0" smtClean="0"/>
            </a:br>
            <a:endParaRPr lang="fr-FR" dirty="0" smtClean="0"/>
          </a:p>
        </p:txBody>
      </p:sp>
      <p:sp>
        <p:nvSpPr>
          <p:cNvPr id="3075" name="Rectangle 4"/>
          <p:cNvSpPr>
            <a:spLocks noChangeArrowheads="1"/>
          </p:cNvSpPr>
          <p:nvPr/>
        </p:nvSpPr>
        <p:spPr bwMode="auto">
          <a:xfrm>
            <a:off x="762000" y="4114800"/>
            <a:ext cx="7772400" cy="1752600"/>
          </a:xfrm>
          <a:prstGeom prst="rect">
            <a:avLst/>
          </a:prstGeom>
          <a:noFill/>
          <a:ln w="9525">
            <a:noFill/>
            <a:miter lim="800000"/>
            <a:headEnd/>
            <a:tailEnd/>
          </a:ln>
        </p:spPr>
        <p:txBody>
          <a:bodyPr/>
          <a:lstStyle/>
          <a:p>
            <a:r>
              <a:rPr lang="fr-FR" sz="2800" i="0" dirty="0" smtClean="0"/>
              <a:t>Renaud DUCHE, Adil TRABELSI</a:t>
            </a:r>
            <a:endParaRPr lang="fr-FR" sz="2000" i="0" dirty="0"/>
          </a:p>
          <a:p>
            <a:endParaRPr lang="fr-FR" sz="2000" i="0" dirty="0"/>
          </a:p>
          <a:p>
            <a:r>
              <a:rPr lang="fr-FR" sz="1600" i="0" dirty="0" smtClean="0"/>
              <a:t>Clinique </a:t>
            </a:r>
            <a:r>
              <a:rPr lang="fr-FR" sz="1600" i="0" dirty="0" err="1" smtClean="0"/>
              <a:t>Capio</a:t>
            </a:r>
            <a:r>
              <a:rPr lang="fr-FR" sz="1600" i="0" dirty="0" smtClean="0"/>
              <a:t>-FONTVERT</a:t>
            </a:r>
            <a:r>
              <a:rPr lang="fr-FR" sz="1600" i="0" dirty="0"/>
              <a:t>, SOS main AVIGNON</a:t>
            </a:r>
          </a:p>
          <a:p>
            <a:endParaRPr lang="fr-FR" sz="1600" i="0" dirty="0"/>
          </a:p>
        </p:txBody>
      </p:sp>
      <p:sp>
        <p:nvSpPr>
          <p:cNvPr id="3076" name="Rectangle 5"/>
          <p:cNvSpPr>
            <a:spLocks noChangeArrowheads="1"/>
          </p:cNvSpPr>
          <p:nvPr/>
        </p:nvSpPr>
        <p:spPr bwMode="auto">
          <a:xfrm>
            <a:off x="8162925" y="274638"/>
            <a:ext cx="184150" cy="457200"/>
          </a:xfrm>
          <a:prstGeom prst="rect">
            <a:avLst/>
          </a:prstGeom>
          <a:noFill/>
          <a:ln w="9525">
            <a:noFill/>
            <a:miter lim="800000"/>
            <a:headEnd/>
            <a:tailEnd/>
          </a:ln>
        </p:spPr>
        <p:txBody>
          <a:bodyPr wrap="none">
            <a:spAutoFit/>
          </a:bodyPr>
          <a:lstStyle/>
          <a:p>
            <a:endParaRPr lang="fr-FR" i="0"/>
          </a:p>
        </p:txBody>
      </p:sp>
      <p:pic>
        <p:nvPicPr>
          <p:cNvPr id="3077" name="Picture 6"/>
          <p:cNvPicPr>
            <a:picLocks noChangeAspect="1" noChangeArrowheads="1"/>
          </p:cNvPicPr>
          <p:nvPr/>
        </p:nvPicPr>
        <p:blipFill>
          <a:blip r:embed="rId3" cstate="print"/>
          <a:srcRect/>
          <a:stretch>
            <a:fillRect/>
          </a:stretch>
        </p:blipFill>
        <p:spPr bwMode="auto">
          <a:xfrm>
            <a:off x="8124825" y="152400"/>
            <a:ext cx="866775" cy="914400"/>
          </a:xfrm>
          <a:prstGeom prst="rect">
            <a:avLst/>
          </a:prstGeom>
          <a:noFill/>
          <a:ln w="12700">
            <a:solidFill>
              <a:srgbClr val="000099"/>
            </a:solidFill>
            <a:miter lim="800000"/>
            <a:headEnd type="none" w="sm" len="sm"/>
            <a:tailEnd type="none" w="sm" len="sm"/>
          </a:ln>
        </p:spPr>
      </p:pic>
      <p:pic>
        <p:nvPicPr>
          <p:cNvPr id="6" name="Image 5" descr="CLINIQUE FONTVERT.jpg"/>
          <p:cNvPicPr>
            <a:picLocks noChangeAspect="1"/>
          </p:cNvPicPr>
          <p:nvPr/>
        </p:nvPicPr>
        <p:blipFill>
          <a:blip r:embed="rId4" cstate="print"/>
          <a:srcRect r="27950" b="35300"/>
          <a:stretch>
            <a:fillRect/>
          </a:stretch>
        </p:blipFill>
        <p:spPr>
          <a:xfrm>
            <a:off x="6300192" y="4897094"/>
            <a:ext cx="2718048" cy="1830582"/>
          </a:xfrm>
          <a:prstGeom prst="rect">
            <a:avLst/>
          </a:prstGeom>
          <a:ln w="38100">
            <a:solidFill>
              <a:schemeClr val="bg1"/>
            </a:solidFill>
          </a:ln>
        </p:spPr>
      </p:pic>
      <p:pic>
        <p:nvPicPr>
          <p:cNvPr id="3079" name="Picture 7" descr="http://f.badois-dupuytren.pagesperso-orange.fr/img/portdup.gif"/>
          <p:cNvPicPr>
            <a:picLocks noChangeAspect="1" noChangeArrowheads="1"/>
          </p:cNvPicPr>
          <p:nvPr/>
        </p:nvPicPr>
        <p:blipFill>
          <a:blip r:embed="rId5" cstate="print"/>
          <a:srcRect/>
          <a:stretch>
            <a:fillRect/>
          </a:stretch>
        </p:blipFill>
        <p:spPr bwMode="auto">
          <a:xfrm>
            <a:off x="6588224" y="1556792"/>
            <a:ext cx="2232248" cy="267340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33400" y="304800"/>
            <a:ext cx="3224213" cy="457200"/>
          </a:xfrm>
          <a:prstGeom prst="rect">
            <a:avLst/>
          </a:prstGeom>
          <a:noFill/>
          <a:ln w="9525">
            <a:noFill/>
            <a:miter lim="800000"/>
            <a:headEnd/>
            <a:tailEnd/>
          </a:ln>
        </p:spPr>
        <p:txBody>
          <a:bodyPr wrap="none">
            <a:spAutoFit/>
          </a:bodyPr>
          <a:lstStyle/>
          <a:p>
            <a:r>
              <a:rPr lang="fr-FR"/>
              <a:t>Stades 4 plusieurs doigts</a:t>
            </a:r>
          </a:p>
        </p:txBody>
      </p:sp>
      <p:pic>
        <p:nvPicPr>
          <p:cNvPr id="14339" name="Picture 5" descr="st 4 Barnouin"/>
          <p:cNvPicPr>
            <a:picLocks noChangeAspect="1" noChangeArrowheads="1"/>
          </p:cNvPicPr>
          <p:nvPr/>
        </p:nvPicPr>
        <p:blipFill>
          <a:blip r:embed="rId3" cstate="print"/>
          <a:srcRect/>
          <a:stretch>
            <a:fillRect/>
          </a:stretch>
        </p:blipFill>
        <p:spPr bwMode="auto">
          <a:xfrm>
            <a:off x="685800" y="990600"/>
            <a:ext cx="3448050" cy="2586038"/>
          </a:xfrm>
          <a:prstGeom prst="rect">
            <a:avLst/>
          </a:prstGeom>
          <a:noFill/>
          <a:ln w="19050">
            <a:solidFill>
              <a:srgbClr val="FF6600"/>
            </a:solidFill>
            <a:miter lim="800000"/>
            <a:headEnd/>
            <a:tailEnd/>
          </a:ln>
        </p:spPr>
      </p:pic>
      <p:pic>
        <p:nvPicPr>
          <p:cNvPr id="14340" name="Picture 6" descr="Schmitz st 4 D4 D5"/>
          <p:cNvPicPr>
            <a:picLocks noChangeAspect="1" noChangeArrowheads="1"/>
          </p:cNvPicPr>
          <p:nvPr/>
        </p:nvPicPr>
        <p:blipFill>
          <a:blip r:embed="rId4" cstate="print"/>
          <a:srcRect r="4200"/>
          <a:stretch>
            <a:fillRect/>
          </a:stretch>
        </p:blipFill>
        <p:spPr bwMode="auto">
          <a:xfrm>
            <a:off x="4572000" y="980728"/>
            <a:ext cx="3312368" cy="2592388"/>
          </a:xfrm>
          <a:prstGeom prst="rect">
            <a:avLst/>
          </a:prstGeom>
          <a:noFill/>
          <a:ln w="19050">
            <a:solidFill>
              <a:srgbClr val="FF6600"/>
            </a:solidFill>
            <a:miter lim="800000"/>
            <a:headEnd/>
            <a:tailEnd/>
          </a:ln>
        </p:spPr>
      </p:pic>
      <p:pic>
        <p:nvPicPr>
          <p:cNvPr id="14341" name="Picture 7" descr="Mr Crouzet "/>
          <p:cNvPicPr>
            <a:picLocks noChangeAspect="1" noChangeArrowheads="1"/>
          </p:cNvPicPr>
          <p:nvPr/>
        </p:nvPicPr>
        <p:blipFill>
          <a:blip r:embed="rId5" cstate="print"/>
          <a:srcRect b="1630"/>
          <a:stretch>
            <a:fillRect/>
          </a:stretch>
        </p:blipFill>
        <p:spPr bwMode="auto">
          <a:xfrm>
            <a:off x="4572000" y="3886200"/>
            <a:ext cx="3352800" cy="2639144"/>
          </a:xfrm>
          <a:prstGeom prst="rect">
            <a:avLst/>
          </a:prstGeom>
          <a:noFill/>
          <a:ln w="19050">
            <a:solidFill>
              <a:srgbClr val="FF6600"/>
            </a:solidFill>
            <a:miter lim="800000"/>
            <a:headEnd/>
            <a:tailEnd/>
          </a:ln>
        </p:spPr>
      </p:pic>
      <p:pic>
        <p:nvPicPr>
          <p:cNvPr id="14342" name="Picture 8" descr="st3 D4 D5 Lequere"/>
          <p:cNvPicPr>
            <a:picLocks noChangeAspect="1" noChangeArrowheads="1"/>
          </p:cNvPicPr>
          <p:nvPr/>
        </p:nvPicPr>
        <p:blipFill>
          <a:blip r:embed="rId6" cstate="print"/>
          <a:srcRect/>
          <a:stretch>
            <a:fillRect/>
          </a:stretch>
        </p:blipFill>
        <p:spPr bwMode="auto">
          <a:xfrm>
            <a:off x="685800" y="3886200"/>
            <a:ext cx="3505200" cy="2628900"/>
          </a:xfrm>
          <a:prstGeom prst="rect">
            <a:avLst/>
          </a:prstGeom>
          <a:noFill/>
          <a:ln w="19050">
            <a:solidFill>
              <a:srgbClr val="FF660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476672"/>
            <a:ext cx="6840760" cy="828704"/>
          </a:xfrm>
          <a:ln w="76200" cmpd="tri">
            <a:solidFill>
              <a:schemeClr val="tx2"/>
            </a:solidFill>
          </a:ln>
        </p:spPr>
        <p:txBody>
          <a:bodyPr/>
          <a:lstStyle/>
          <a:p>
            <a:r>
              <a:rPr lang="fr-FR" dirty="0" smtClean="0"/>
              <a:t>TRAITEMENT</a:t>
            </a:r>
            <a:endParaRPr lang="fr-FR" dirty="0"/>
          </a:p>
        </p:txBody>
      </p:sp>
      <p:sp>
        <p:nvSpPr>
          <p:cNvPr id="3" name="Rectangle 2"/>
          <p:cNvSpPr/>
          <p:nvPr/>
        </p:nvSpPr>
        <p:spPr>
          <a:xfrm>
            <a:off x="539552" y="1484784"/>
            <a:ext cx="4572000" cy="2834622"/>
          </a:xfrm>
          <a:prstGeom prst="rect">
            <a:avLst/>
          </a:prstGeom>
          <a:ln>
            <a:solidFill>
              <a:schemeClr val="tx2"/>
            </a:solidFill>
          </a:ln>
        </p:spPr>
        <p:txBody>
          <a:bodyPr>
            <a:spAutoFit/>
          </a:bodyPr>
          <a:lstStyle/>
          <a:p>
            <a:pPr>
              <a:lnSpc>
                <a:spcPct val="90000"/>
              </a:lnSpc>
            </a:pPr>
            <a:r>
              <a:rPr lang="fr-FR" sz="1800" u="sng" dirty="0" smtClean="0">
                <a:solidFill>
                  <a:schemeClr val="accent5">
                    <a:lumMod val="60000"/>
                    <a:lumOff val="40000"/>
                  </a:schemeClr>
                </a:solidFill>
              </a:rPr>
              <a:t>Aucun traitement médical n’a prouvé son efficacité</a:t>
            </a:r>
          </a:p>
          <a:p>
            <a:pPr lvl="1">
              <a:lnSpc>
                <a:spcPct val="90000"/>
              </a:lnSpc>
            </a:pPr>
            <a:r>
              <a:rPr lang="fr-FR" sz="1800" dirty="0" smtClean="0"/>
              <a:t>Vitamine E crème</a:t>
            </a:r>
          </a:p>
          <a:p>
            <a:pPr lvl="1">
              <a:lnSpc>
                <a:spcPct val="90000"/>
              </a:lnSpc>
            </a:pPr>
            <a:r>
              <a:rPr lang="fr-FR" sz="1800" dirty="0" err="1" smtClean="0"/>
              <a:t>Diméthyl</a:t>
            </a:r>
            <a:r>
              <a:rPr lang="fr-FR" sz="1800" dirty="0" smtClean="0"/>
              <a:t> </a:t>
            </a:r>
            <a:r>
              <a:rPr lang="fr-FR" sz="1800" dirty="0" err="1" smtClean="0"/>
              <a:t>sulfoxyde</a:t>
            </a:r>
            <a:endParaRPr lang="fr-FR" sz="1800" dirty="0" smtClean="0"/>
          </a:p>
          <a:p>
            <a:pPr lvl="1">
              <a:lnSpc>
                <a:spcPct val="90000"/>
              </a:lnSpc>
            </a:pPr>
            <a:r>
              <a:rPr lang="fr-FR" sz="1800" dirty="0" smtClean="0"/>
              <a:t>Allopurinol</a:t>
            </a:r>
          </a:p>
          <a:p>
            <a:pPr lvl="1">
              <a:lnSpc>
                <a:spcPct val="90000"/>
              </a:lnSpc>
            </a:pPr>
            <a:r>
              <a:rPr lang="fr-FR" sz="1800" dirty="0" smtClean="0"/>
              <a:t>Ultrasons</a:t>
            </a:r>
          </a:p>
          <a:p>
            <a:pPr lvl="1">
              <a:lnSpc>
                <a:spcPct val="90000"/>
              </a:lnSpc>
            </a:pPr>
            <a:r>
              <a:rPr lang="fr-FR" sz="1800" dirty="0" smtClean="0"/>
              <a:t>5 </a:t>
            </a:r>
            <a:r>
              <a:rPr lang="fr-FR" sz="1800" dirty="0" err="1" smtClean="0"/>
              <a:t>Fluoro</a:t>
            </a:r>
            <a:r>
              <a:rPr lang="fr-FR" sz="1800" dirty="0" smtClean="0"/>
              <a:t>-uracile per-opératoire</a:t>
            </a:r>
          </a:p>
          <a:p>
            <a:pPr lvl="1">
              <a:lnSpc>
                <a:spcPct val="90000"/>
              </a:lnSpc>
            </a:pPr>
            <a:r>
              <a:rPr lang="fr-FR" sz="1800" dirty="0" smtClean="0"/>
              <a:t>Radiothérapie !!!</a:t>
            </a:r>
          </a:p>
          <a:p>
            <a:pPr>
              <a:lnSpc>
                <a:spcPct val="90000"/>
              </a:lnSpc>
            </a:pPr>
            <a:r>
              <a:rPr lang="fr-FR" sz="1800" dirty="0" smtClean="0"/>
              <a:t>In Vitro</a:t>
            </a:r>
          </a:p>
          <a:p>
            <a:pPr lvl="1">
              <a:lnSpc>
                <a:spcPct val="90000"/>
              </a:lnSpc>
            </a:pPr>
            <a:r>
              <a:rPr lang="fr-FR" sz="1800" dirty="0" smtClean="0"/>
              <a:t>Effet + des corticoïdes / interféron Gamma</a:t>
            </a:r>
            <a:endParaRPr lang="fr-FR" sz="1800" dirty="0"/>
          </a:p>
        </p:txBody>
      </p:sp>
      <p:sp>
        <p:nvSpPr>
          <p:cNvPr id="4" name="Rectangle 3"/>
          <p:cNvSpPr/>
          <p:nvPr/>
        </p:nvSpPr>
        <p:spPr>
          <a:xfrm>
            <a:off x="4355976" y="4797152"/>
            <a:ext cx="4572000" cy="1877437"/>
          </a:xfrm>
          <a:prstGeom prst="rect">
            <a:avLst/>
          </a:prstGeom>
          <a:ln>
            <a:solidFill>
              <a:schemeClr val="tx2"/>
            </a:solidFill>
          </a:ln>
        </p:spPr>
        <p:txBody>
          <a:bodyPr>
            <a:spAutoFit/>
          </a:bodyPr>
          <a:lstStyle/>
          <a:p>
            <a:pPr>
              <a:lnSpc>
                <a:spcPct val="80000"/>
              </a:lnSpc>
              <a:spcBef>
                <a:spcPct val="50000"/>
              </a:spcBef>
            </a:pPr>
            <a:r>
              <a:rPr lang="fr-FR" sz="2000" b="1" u="sng" dirty="0" smtClean="0">
                <a:solidFill>
                  <a:schemeClr val="tx2"/>
                </a:solidFill>
              </a:rPr>
              <a:t>Réinjection de graisse: ADIPOCYTE :</a:t>
            </a:r>
          </a:p>
          <a:p>
            <a:pPr>
              <a:lnSpc>
                <a:spcPct val="80000"/>
              </a:lnSpc>
              <a:spcBef>
                <a:spcPct val="50000"/>
              </a:spcBef>
              <a:buFontTx/>
              <a:buChar char="-"/>
            </a:pPr>
            <a:r>
              <a:rPr lang="fr-FR" sz="2000" dirty="0" smtClean="0"/>
              <a:t>Effets autocrine / </a:t>
            </a:r>
            <a:r>
              <a:rPr lang="fr-FR" sz="2000" dirty="0" err="1" smtClean="0"/>
              <a:t>paracrine</a:t>
            </a:r>
            <a:r>
              <a:rPr lang="fr-FR" sz="2000" dirty="0" smtClean="0"/>
              <a:t> , Régulation locale du flux sanguin, </a:t>
            </a:r>
            <a:r>
              <a:rPr lang="fr-FR" sz="2000" dirty="0" err="1" smtClean="0"/>
              <a:t>Angiogénèse</a:t>
            </a:r>
            <a:r>
              <a:rPr lang="fr-FR" sz="2000" dirty="0" smtClean="0"/>
              <a:t>, Modification des matrices </a:t>
            </a:r>
            <a:r>
              <a:rPr lang="fr-FR" sz="2000" dirty="0" err="1" smtClean="0"/>
              <a:t>extra-cellulaires</a:t>
            </a:r>
            <a:r>
              <a:rPr lang="fr-FR" sz="2000" dirty="0" smtClean="0"/>
              <a:t>, TNF alpha</a:t>
            </a:r>
          </a:p>
          <a:p>
            <a:pPr>
              <a:lnSpc>
                <a:spcPct val="80000"/>
              </a:lnSpc>
              <a:spcBef>
                <a:spcPct val="50000"/>
              </a:spcBef>
              <a:buFontTx/>
              <a:buChar char="-"/>
            </a:pPr>
            <a:r>
              <a:rPr lang="fr-FR" sz="2000" dirty="0" smtClean="0"/>
              <a:t> Effet hormonal: </a:t>
            </a:r>
            <a:r>
              <a:rPr lang="fr-FR" sz="2000" dirty="0" err="1" smtClean="0"/>
              <a:t>oestrogènes</a:t>
            </a:r>
            <a:endParaRPr lang="fr-FR" sz="2000" dirty="0"/>
          </a:p>
        </p:txBody>
      </p:sp>
      <p:sp>
        <p:nvSpPr>
          <p:cNvPr id="5" name="ZoneTexte 4"/>
          <p:cNvSpPr txBox="1"/>
          <p:nvPr/>
        </p:nvSpPr>
        <p:spPr>
          <a:xfrm>
            <a:off x="539552" y="4581128"/>
            <a:ext cx="2736304" cy="1200329"/>
          </a:xfrm>
          <a:prstGeom prst="rect">
            <a:avLst/>
          </a:prstGeom>
          <a:noFill/>
          <a:ln>
            <a:solidFill>
              <a:schemeClr val="tx2"/>
            </a:solidFill>
          </a:ln>
        </p:spPr>
        <p:txBody>
          <a:bodyPr wrap="square" rtlCol="0">
            <a:spAutoFit/>
          </a:bodyPr>
          <a:lstStyle/>
          <a:p>
            <a:r>
              <a:rPr lang="fr-FR" dirty="0" smtClean="0"/>
              <a:t>COLLAGENASE</a:t>
            </a:r>
          </a:p>
          <a:p>
            <a:r>
              <a:rPr lang="fr-FR" dirty="0" err="1" smtClean="0"/>
              <a:t>Xiaflex</a:t>
            </a:r>
            <a:r>
              <a:rPr lang="fr-FR" dirty="0" smtClean="0"/>
              <a:t>®</a:t>
            </a:r>
          </a:p>
          <a:p>
            <a:r>
              <a:rPr lang="fr-FR" dirty="0" smtClean="0"/>
              <a:t>Agrément FDA 2010</a:t>
            </a:r>
            <a:endParaRPr lang="fr-FR" dirty="0"/>
          </a:p>
        </p:txBody>
      </p:sp>
      <p:sp>
        <p:nvSpPr>
          <p:cNvPr id="6" name="ZoneTexte 5"/>
          <p:cNvSpPr txBox="1"/>
          <p:nvPr/>
        </p:nvSpPr>
        <p:spPr>
          <a:xfrm>
            <a:off x="5508104" y="1484784"/>
            <a:ext cx="2808312" cy="1569660"/>
          </a:xfrm>
          <a:prstGeom prst="rect">
            <a:avLst/>
          </a:prstGeom>
          <a:noFill/>
          <a:ln>
            <a:solidFill>
              <a:schemeClr val="tx2"/>
            </a:solidFill>
          </a:ln>
        </p:spPr>
        <p:txBody>
          <a:bodyPr wrap="square" rtlCol="0">
            <a:spAutoFit/>
          </a:bodyPr>
          <a:lstStyle/>
          <a:p>
            <a:r>
              <a:rPr lang="fr-FR" dirty="0" err="1" smtClean="0"/>
              <a:t>Aponévrotomie</a:t>
            </a:r>
            <a:r>
              <a:rPr lang="fr-FR" dirty="0" smtClean="0"/>
              <a:t> Aiguilles </a:t>
            </a:r>
          </a:p>
          <a:p>
            <a:r>
              <a:rPr lang="fr-FR" dirty="0" smtClean="0"/>
              <a:t>LERMUSIAUX 1980</a:t>
            </a:r>
          </a:p>
          <a:p>
            <a:endParaRPr lang="fr-FR" dirty="0"/>
          </a:p>
        </p:txBody>
      </p:sp>
      <p:sp>
        <p:nvSpPr>
          <p:cNvPr id="7" name="ZoneTexte 6"/>
          <p:cNvSpPr txBox="1"/>
          <p:nvPr/>
        </p:nvSpPr>
        <p:spPr>
          <a:xfrm>
            <a:off x="5508104" y="3501008"/>
            <a:ext cx="3240360" cy="830997"/>
          </a:xfrm>
          <a:prstGeom prst="rect">
            <a:avLst/>
          </a:prstGeom>
          <a:noFill/>
          <a:ln>
            <a:solidFill>
              <a:schemeClr val="tx2"/>
            </a:solidFill>
          </a:ln>
        </p:spPr>
        <p:txBody>
          <a:bodyPr wrap="square" rtlCol="0">
            <a:spAutoFit/>
          </a:bodyPr>
          <a:lstStyle/>
          <a:p>
            <a:r>
              <a:rPr lang="fr-FR" dirty="0" smtClean="0"/>
              <a:t>APONEVRECTOMIE</a:t>
            </a:r>
          </a:p>
          <a:p>
            <a:r>
              <a:rPr lang="fr-FR" dirty="0" smtClean="0"/>
              <a:t>CHIRURGIE</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Aponévrotomie</a:t>
            </a:r>
            <a:r>
              <a:rPr lang="fr-FR" dirty="0" smtClean="0"/>
              <a:t>/aiguilles</a:t>
            </a:r>
            <a:endParaRPr lang="fr-FR" dirty="0"/>
          </a:p>
        </p:txBody>
      </p:sp>
      <p:sp>
        <p:nvSpPr>
          <p:cNvPr id="3" name="Espace réservé du contenu 2"/>
          <p:cNvSpPr>
            <a:spLocks noGrp="1"/>
          </p:cNvSpPr>
          <p:nvPr>
            <p:ph idx="1"/>
          </p:nvPr>
        </p:nvSpPr>
        <p:spPr>
          <a:ln>
            <a:solidFill>
              <a:schemeClr val="tx2"/>
            </a:solidFill>
          </a:ln>
        </p:spPr>
        <p:txBody>
          <a:bodyPr/>
          <a:lstStyle/>
          <a:p>
            <a:pPr algn="ctr">
              <a:buNone/>
              <a:defRPr/>
            </a:pPr>
            <a:r>
              <a:rPr lang="fr-FR" sz="2400" dirty="0" smtClean="0"/>
              <a:t>Section simple des brides en percutané</a:t>
            </a:r>
          </a:p>
          <a:p>
            <a:pPr>
              <a:buFont typeface="Wingdings" pitchFamily="28" charset="2"/>
              <a:buChar char="§"/>
              <a:defRPr/>
            </a:pPr>
            <a:r>
              <a:rPr lang="fr-FR" sz="2000" dirty="0" smtClean="0"/>
              <a:t>1er traitement utilisé par </a:t>
            </a:r>
            <a:r>
              <a:rPr lang="fr-FR" sz="2000" dirty="0" err="1" smtClean="0"/>
              <a:t>Dupuytren</a:t>
            </a:r>
            <a:r>
              <a:rPr lang="fr-FR" sz="2000" dirty="0" smtClean="0"/>
              <a:t> lui m</a:t>
            </a:r>
            <a:r>
              <a:rPr lang="fr-FR" altLang="ja-JP" sz="2000" dirty="0" smtClean="0"/>
              <a:t>ême</a:t>
            </a:r>
          </a:p>
          <a:p>
            <a:pPr>
              <a:buFont typeface="Wingdings" pitchFamily="28" charset="2"/>
              <a:buChar char="§"/>
              <a:defRPr/>
            </a:pPr>
            <a:r>
              <a:rPr lang="fr-FR" altLang="ja-JP" sz="2000" u="sng" dirty="0" smtClean="0"/>
              <a:t>Avantages</a:t>
            </a:r>
            <a:r>
              <a:rPr lang="fr-FR" altLang="ja-JP" sz="2000" dirty="0" smtClean="0"/>
              <a:t>: simple, rapide, itérative, sous AL</a:t>
            </a:r>
          </a:p>
          <a:p>
            <a:pPr>
              <a:buFont typeface="Wingdings" pitchFamily="28" charset="2"/>
              <a:buChar char="§"/>
              <a:defRPr/>
            </a:pPr>
            <a:r>
              <a:rPr lang="fr-FR" altLang="ja-JP" sz="2000" u="sng" dirty="0" smtClean="0"/>
              <a:t>Inconvénients</a:t>
            </a:r>
            <a:r>
              <a:rPr lang="fr-FR" altLang="ja-JP" sz="2000" dirty="0" smtClean="0"/>
              <a:t>: </a:t>
            </a:r>
          </a:p>
          <a:p>
            <a:pPr lvl="1">
              <a:buFont typeface="Wingdings" pitchFamily="28" charset="2"/>
              <a:buChar char="§"/>
              <a:defRPr/>
            </a:pPr>
            <a:r>
              <a:rPr lang="fr-FR" altLang="ja-JP" sz="1600" dirty="0" smtClean="0"/>
              <a:t>comporte des risques vasculaires, neurologiques et tendineux</a:t>
            </a:r>
          </a:p>
          <a:p>
            <a:pPr lvl="1">
              <a:buFont typeface="Wingdings" pitchFamily="28" charset="2"/>
              <a:buChar char="§"/>
              <a:defRPr/>
            </a:pPr>
            <a:r>
              <a:rPr lang="fr-FR" altLang="ja-JP" sz="1600" dirty="0" smtClean="0"/>
              <a:t>ne s’applique pas à toutes les formes cliniques (stade 1 et 2)</a:t>
            </a:r>
          </a:p>
          <a:p>
            <a:pPr lvl="1">
              <a:buFont typeface="Wingdings" pitchFamily="28" charset="2"/>
              <a:buChar char="§"/>
              <a:defRPr/>
            </a:pPr>
            <a:r>
              <a:rPr lang="fr-FR" altLang="ja-JP" sz="1600" dirty="0" smtClean="0"/>
              <a:t>Technique aveugle</a:t>
            </a:r>
          </a:p>
          <a:p>
            <a:pPr>
              <a:buFont typeface="Wingdings" pitchFamily="28" charset="2"/>
              <a:buChar char="§"/>
              <a:defRPr/>
            </a:pPr>
            <a:r>
              <a:rPr lang="fr-FR" altLang="ja-JP" sz="2000" dirty="0" smtClean="0"/>
              <a:t>Résultats: </a:t>
            </a:r>
          </a:p>
          <a:p>
            <a:pPr lvl="1">
              <a:buFont typeface="Wingdings" pitchFamily="28" charset="2"/>
              <a:buChar char="§"/>
              <a:defRPr/>
            </a:pPr>
            <a:r>
              <a:rPr lang="fr-FR" altLang="ja-JP" sz="1600" dirty="0" smtClean="0"/>
              <a:t>200 </a:t>
            </a:r>
            <a:r>
              <a:rPr lang="fr-FR" altLang="ja-JP" sz="1600" dirty="0" err="1" smtClean="0"/>
              <a:t>aponévrotomies</a:t>
            </a:r>
            <a:r>
              <a:rPr lang="fr-FR" altLang="ja-JP" sz="1600" dirty="0" smtClean="0"/>
              <a:t> 1997 (</a:t>
            </a:r>
            <a:r>
              <a:rPr lang="fr-FR" altLang="ja-JP" sz="1600" dirty="0" err="1" smtClean="0"/>
              <a:t>Lermusiaux</a:t>
            </a:r>
            <a:r>
              <a:rPr lang="fr-FR" altLang="ja-JP" sz="1600" dirty="0" smtClean="0"/>
              <a:t>)</a:t>
            </a:r>
          </a:p>
          <a:p>
            <a:pPr lvl="1">
              <a:buFont typeface="Wingdings" pitchFamily="28" charset="2"/>
              <a:buChar char="§"/>
              <a:defRPr/>
            </a:pPr>
            <a:r>
              <a:rPr lang="fr-FR" altLang="ja-JP" sz="1600" dirty="0" smtClean="0"/>
              <a:t>35% perdus de vue</a:t>
            </a:r>
          </a:p>
          <a:p>
            <a:pPr lvl="1">
              <a:buFont typeface="Wingdings" pitchFamily="28" charset="2"/>
              <a:buChar char="§"/>
              <a:defRPr/>
            </a:pPr>
            <a:r>
              <a:rPr lang="fr-FR" altLang="ja-JP" sz="1600" dirty="0" smtClean="0"/>
              <a:t>50% de récidives à 5 ans</a:t>
            </a:r>
          </a:p>
          <a:p>
            <a:pPr lvl="1">
              <a:buFont typeface="Wingdings" pitchFamily="28" charset="2"/>
              <a:buChar char="§"/>
              <a:defRPr/>
            </a:pPr>
            <a:r>
              <a:rPr lang="fr-FR" altLang="ja-JP" sz="1600" dirty="0" smtClean="0"/>
              <a:t>5% section nerveuse, infection, section tendineuse</a:t>
            </a:r>
          </a:p>
          <a:p>
            <a:pPr lvl="1">
              <a:buFont typeface="Wingdings" pitchFamily="28" charset="2"/>
              <a:buChar char="§"/>
              <a:defRPr/>
            </a:pPr>
            <a:r>
              <a:rPr lang="fr-FR" altLang="ja-JP" sz="1600" dirty="0" smtClean="0"/>
              <a:t>CHIRURGIE + DIFFICILE en secondaire</a:t>
            </a:r>
          </a:p>
          <a:p>
            <a:pPr lvl="1">
              <a:buNone/>
              <a:defRPr/>
            </a:pPr>
            <a:endParaRPr lang="fr-FR" altLang="ja-JP" sz="1600" dirty="0" smtClean="0"/>
          </a:p>
          <a:p>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Image 2" descr="Exp1.jpg"/>
          <p:cNvPicPr>
            <a:picLocks noChangeAspect="1"/>
          </p:cNvPicPr>
          <p:nvPr/>
        </p:nvPicPr>
        <p:blipFill>
          <a:blip r:embed="rId3" cstate="print"/>
          <a:srcRect/>
          <a:stretch>
            <a:fillRect/>
          </a:stretch>
        </p:blipFill>
        <p:spPr bwMode="auto">
          <a:xfrm>
            <a:off x="500063" y="1571625"/>
            <a:ext cx="3381375" cy="2535238"/>
          </a:xfrm>
          <a:prstGeom prst="rect">
            <a:avLst/>
          </a:prstGeom>
          <a:noFill/>
          <a:ln w="28575">
            <a:solidFill>
              <a:schemeClr val="tx1"/>
            </a:solidFill>
            <a:miter lim="800000"/>
            <a:headEnd/>
            <a:tailEnd/>
          </a:ln>
        </p:spPr>
      </p:pic>
      <p:pic>
        <p:nvPicPr>
          <p:cNvPr id="19460" name="Image 3" descr="Exp2.jpg"/>
          <p:cNvPicPr>
            <a:picLocks noChangeAspect="1"/>
          </p:cNvPicPr>
          <p:nvPr/>
        </p:nvPicPr>
        <p:blipFill>
          <a:blip r:embed="rId4" cstate="print"/>
          <a:srcRect/>
          <a:stretch>
            <a:fillRect/>
          </a:stretch>
        </p:blipFill>
        <p:spPr bwMode="auto">
          <a:xfrm>
            <a:off x="4357688" y="1571625"/>
            <a:ext cx="3381375" cy="2535238"/>
          </a:xfrm>
          <a:prstGeom prst="rect">
            <a:avLst/>
          </a:prstGeom>
          <a:noFill/>
          <a:ln w="28575">
            <a:solidFill>
              <a:schemeClr val="tx1"/>
            </a:solidFill>
            <a:miter lim="800000"/>
            <a:headEnd/>
            <a:tailEnd/>
          </a:ln>
        </p:spPr>
      </p:pic>
      <p:pic>
        <p:nvPicPr>
          <p:cNvPr id="19461" name="Image 4" descr="Exp4.jpg"/>
          <p:cNvPicPr>
            <a:picLocks noChangeAspect="1"/>
          </p:cNvPicPr>
          <p:nvPr/>
        </p:nvPicPr>
        <p:blipFill>
          <a:blip r:embed="rId5" cstate="print"/>
          <a:srcRect l="7324" t="17090" r="6615"/>
          <a:stretch>
            <a:fillRect/>
          </a:stretch>
        </p:blipFill>
        <p:spPr bwMode="auto">
          <a:xfrm>
            <a:off x="500063" y="4143374"/>
            <a:ext cx="3396702" cy="2453977"/>
          </a:xfrm>
          <a:prstGeom prst="rect">
            <a:avLst/>
          </a:prstGeom>
          <a:noFill/>
          <a:ln w="28575">
            <a:solidFill>
              <a:schemeClr val="tx1"/>
            </a:solidFill>
            <a:miter lim="800000"/>
            <a:headEnd/>
            <a:tailEnd/>
          </a:ln>
        </p:spPr>
      </p:pic>
      <p:pic>
        <p:nvPicPr>
          <p:cNvPr id="19462" name="Image 5" descr="Exp5.jpg"/>
          <p:cNvPicPr>
            <a:picLocks noChangeAspect="1"/>
          </p:cNvPicPr>
          <p:nvPr/>
        </p:nvPicPr>
        <p:blipFill>
          <a:blip r:embed="rId6" cstate="print"/>
          <a:srcRect b="3205"/>
          <a:stretch>
            <a:fillRect/>
          </a:stretch>
        </p:blipFill>
        <p:spPr bwMode="auto">
          <a:xfrm>
            <a:off x="4357688" y="4143375"/>
            <a:ext cx="3381375" cy="2453977"/>
          </a:xfrm>
          <a:prstGeom prst="rect">
            <a:avLst/>
          </a:prstGeom>
          <a:noFill/>
          <a:ln w="28575">
            <a:solidFill>
              <a:schemeClr val="tx1"/>
            </a:solidFill>
            <a:miter lim="800000"/>
            <a:headEnd/>
            <a:tailEnd/>
          </a:ln>
        </p:spPr>
      </p:pic>
      <p:sp>
        <p:nvSpPr>
          <p:cNvPr id="7" name="ZoneTexte 6"/>
          <p:cNvSpPr txBox="1"/>
          <p:nvPr/>
        </p:nvSpPr>
        <p:spPr>
          <a:xfrm>
            <a:off x="467544" y="476672"/>
            <a:ext cx="8208912" cy="707886"/>
          </a:xfrm>
          <a:prstGeom prst="rect">
            <a:avLst/>
          </a:prstGeom>
          <a:noFill/>
          <a:ln>
            <a:solidFill>
              <a:schemeClr val="tx2"/>
            </a:solidFill>
          </a:ln>
        </p:spPr>
        <p:txBody>
          <a:bodyPr wrap="square" rtlCol="0">
            <a:spAutoFit/>
          </a:bodyPr>
          <a:lstStyle/>
          <a:p>
            <a:r>
              <a:rPr lang="fr-FR" sz="2000" dirty="0" smtClean="0"/>
              <a:t>Homme de 68 ans, insuffisant cardiaque, artéritique, DID, tabagique. Stade 3 fort PD</a:t>
            </a:r>
            <a:endParaRPr lang="fr-FR" sz="2000" dirty="0"/>
          </a:p>
        </p:txBody>
      </p:sp>
      <p:sp>
        <p:nvSpPr>
          <p:cNvPr id="8" name="ZoneTexte 7"/>
          <p:cNvSpPr txBox="1"/>
          <p:nvPr/>
        </p:nvSpPr>
        <p:spPr>
          <a:xfrm>
            <a:off x="7740352" y="4797152"/>
            <a:ext cx="1403648" cy="1200329"/>
          </a:xfrm>
          <a:prstGeom prst="rect">
            <a:avLst/>
          </a:prstGeom>
          <a:noFill/>
          <a:ln>
            <a:solidFill>
              <a:schemeClr val="tx2"/>
            </a:solidFill>
          </a:ln>
        </p:spPr>
        <p:txBody>
          <a:bodyPr wrap="square" rtlCol="0">
            <a:spAutoFit/>
          </a:bodyPr>
          <a:lstStyle/>
          <a:p>
            <a:r>
              <a:rPr lang="fr-FR" dirty="0" smtClean="0"/>
              <a:t>GAIN</a:t>
            </a:r>
          </a:p>
          <a:p>
            <a:r>
              <a:rPr lang="fr-FR" dirty="0" smtClean="0"/>
              <a:t>45° MCP</a:t>
            </a:r>
          </a:p>
          <a:p>
            <a:r>
              <a:rPr lang="fr-FR" dirty="0" smtClean="0"/>
              <a:t>40° IPP</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INDICATIONS/AIGUILLES</a:t>
            </a:r>
            <a:endParaRPr lang="fr-FR" dirty="0"/>
          </a:p>
        </p:txBody>
      </p:sp>
      <p:sp>
        <p:nvSpPr>
          <p:cNvPr id="3" name="Espace réservé du contenu 2"/>
          <p:cNvSpPr>
            <a:spLocks noGrp="1"/>
          </p:cNvSpPr>
          <p:nvPr>
            <p:ph idx="1"/>
          </p:nvPr>
        </p:nvSpPr>
        <p:spPr>
          <a:ln>
            <a:solidFill>
              <a:schemeClr val="tx2">
                <a:lumMod val="75000"/>
              </a:schemeClr>
            </a:solidFill>
          </a:ln>
        </p:spPr>
        <p:txBody>
          <a:bodyPr>
            <a:normAutofit fontScale="92500"/>
          </a:bodyPr>
          <a:lstStyle/>
          <a:p>
            <a:r>
              <a:rPr lang="fr-FR" dirty="0" err="1" smtClean="0"/>
              <a:t>Dupuytren</a:t>
            </a:r>
            <a:r>
              <a:rPr lang="fr-FR" dirty="0" smtClean="0"/>
              <a:t> stade 1 ou 2 </a:t>
            </a:r>
          </a:p>
          <a:p>
            <a:r>
              <a:rPr lang="fr-FR" dirty="0" smtClean="0"/>
              <a:t>Forme palmaire essentiellement</a:t>
            </a:r>
          </a:p>
          <a:p>
            <a:r>
              <a:rPr lang="fr-FR" dirty="0" smtClean="0"/>
              <a:t>Patient fragile à risque chirurgical</a:t>
            </a:r>
          </a:p>
          <a:p>
            <a:r>
              <a:rPr lang="fr-FR" dirty="0" smtClean="0"/>
              <a:t>Patient souhaitant une amélioration rapide </a:t>
            </a:r>
          </a:p>
          <a:p>
            <a:r>
              <a:rPr lang="fr-FR" dirty="0" smtClean="0"/>
              <a:t>Pansement 7/15 jours; Orthèse 1 mois</a:t>
            </a:r>
          </a:p>
          <a:p>
            <a:endParaRPr lang="fr-FR" dirty="0" smtClean="0"/>
          </a:p>
          <a:p>
            <a:r>
              <a:rPr lang="fr-FR" dirty="0" smtClean="0"/>
              <a:t>Eventuellement stade 4 en temps préparatoire pour une chirurgie secondaire</a:t>
            </a:r>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Documents and Settings\Administrateur\Mes documents\Communications scientifiques\DUPUYTREN + GRAISSE GEM 2005\BOUROHI\11420011.JPG"/>
          <p:cNvPicPr>
            <a:picLocks noChangeAspect="1" noChangeArrowheads="1"/>
          </p:cNvPicPr>
          <p:nvPr/>
        </p:nvPicPr>
        <p:blipFill>
          <a:blip r:embed="rId2" cstate="print"/>
          <a:srcRect t="23177" r="4846"/>
          <a:stretch>
            <a:fillRect/>
          </a:stretch>
        </p:blipFill>
        <p:spPr bwMode="auto">
          <a:xfrm>
            <a:off x="2590800" y="304800"/>
            <a:ext cx="5527544" cy="2908176"/>
          </a:xfrm>
          <a:prstGeom prst="rect">
            <a:avLst/>
          </a:prstGeom>
          <a:noFill/>
          <a:ln w="19050">
            <a:solidFill>
              <a:srgbClr val="000000"/>
            </a:solidFill>
            <a:miter lim="800000"/>
            <a:headEnd/>
            <a:tailEnd/>
          </a:ln>
        </p:spPr>
      </p:pic>
      <p:pic>
        <p:nvPicPr>
          <p:cNvPr id="17412" name="Picture 4" descr="C:\Documents and Settings\Administrateur\Mes documents\Communications scientifiques\DUPUYTREN + GRAISSE GEM 2005\BOUROHI\11420014.JPG"/>
          <p:cNvPicPr>
            <a:picLocks noChangeAspect="1" noChangeArrowheads="1"/>
          </p:cNvPicPr>
          <p:nvPr/>
        </p:nvPicPr>
        <p:blipFill>
          <a:blip r:embed="rId3" cstate="print"/>
          <a:srcRect t="18916" r="7550"/>
          <a:stretch>
            <a:fillRect/>
          </a:stretch>
        </p:blipFill>
        <p:spPr bwMode="auto">
          <a:xfrm>
            <a:off x="2590800" y="3276600"/>
            <a:ext cx="5556174" cy="3176736"/>
          </a:xfrm>
          <a:prstGeom prst="rect">
            <a:avLst/>
          </a:prstGeom>
          <a:noFill/>
          <a:ln w="19050">
            <a:solidFill>
              <a:srgbClr val="000000"/>
            </a:solidFill>
            <a:miter lim="800000"/>
            <a:headEnd/>
            <a:tailEnd/>
          </a:ln>
        </p:spPr>
      </p:pic>
      <p:sp>
        <p:nvSpPr>
          <p:cNvPr id="17413" name="Text Box 5"/>
          <p:cNvSpPr txBox="1">
            <a:spLocks noChangeArrowheads="1"/>
          </p:cNvSpPr>
          <p:nvPr/>
        </p:nvSpPr>
        <p:spPr bwMode="auto">
          <a:xfrm>
            <a:off x="611560" y="404664"/>
            <a:ext cx="1752600" cy="1323439"/>
          </a:xfrm>
          <a:prstGeom prst="rect">
            <a:avLst/>
          </a:prstGeom>
          <a:noFill/>
          <a:ln w="19050">
            <a:solidFill>
              <a:schemeClr val="tx1"/>
            </a:solidFill>
            <a:miter lim="800000"/>
            <a:headEnd/>
            <a:tailEnd/>
          </a:ln>
          <a:effectLst/>
        </p:spPr>
        <p:txBody>
          <a:bodyPr>
            <a:spAutoFit/>
          </a:bodyPr>
          <a:lstStyle/>
          <a:p>
            <a:pPr>
              <a:spcBef>
                <a:spcPct val="50000"/>
              </a:spcBef>
            </a:pPr>
            <a:r>
              <a:rPr lang="fr-FR" sz="1600" dirty="0"/>
              <a:t>Peau sèche, craquelée, fixée par des adhérences fibreuses</a:t>
            </a:r>
          </a:p>
        </p:txBody>
      </p:sp>
      <p:sp>
        <p:nvSpPr>
          <p:cNvPr id="17414" name="Text Box 6"/>
          <p:cNvSpPr txBox="1">
            <a:spLocks noChangeArrowheads="1"/>
          </p:cNvSpPr>
          <p:nvPr/>
        </p:nvSpPr>
        <p:spPr bwMode="auto">
          <a:xfrm>
            <a:off x="683568" y="4869160"/>
            <a:ext cx="1752600" cy="830997"/>
          </a:xfrm>
          <a:prstGeom prst="rect">
            <a:avLst/>
          </a:prstGeom>
          <a:noFill/>
          <a:ln w="19050">
            <a:solidFill>
              <a:schemeClr val="tx1"/>
            </a:solidFill>
            <a:miter lim="800000"/>
            <a:headEnd/>
            <a:tailEnd/>
          </a:ln>
          <a:effectLst/>
        </p:spPr>
        <p:txBody>
          <a:bodyPr>
            <a:spAutoFit/>
          </a:bodyPr>
          <a:lstStyle/>
          <a:p>
            <a:pPr>
              <a:spcBef>
                <a:spcPct val="50000"/>
              </a:spcBef>
            </a:pPr>
            <a:r>
              <a:rPr lang="fr-FR" sz="1600" dirty="0"/>
              <a:t>J + 2 ans réinjection 37 cc sur le dos du pied</a:t>
            </a:r>
          </a:p>
        </p:txBody>
      </p:sp>
      <p:sp>
        <p:nvSpPr>
          <p:cNvPr id="6" name="ZoneTexte 5"/>
          <p:cNvSpPr txBox="1"/>
          <p:nvPr/>
        </p:nvSpPr>
        <p:spPr>
          <a:xfrm>
            <a:off x="611560" y="2852936"/>
            <a:ext cx="1872208" cy="1200329"/>
          </a:xfrm>
          <a:prstGeom prst="rect">
            <a:avLst/>
          </a:prstGeom>
          <a:noFill/>
          <a:ln>
            <a:solidFill>
              <a:schemeClr val="tx2"/>
            </a:solidFill>
          </a:ln>
        </p:spPr>
        <p:txBody>
          <a:bodyPr wrap="square" rtlCol="0">
            <a:spAutoFit/>
          </a:bodyPr>
          <a:lstStyle/>
          <a:p>
            <a:r>
              <a:rPr lang="fr-FR" dirty="0" smtClean="0"/>
              <a:t>Femme de 20 ans Séquelles de brûlures</a:t>
            </a:r>
            <a:endParaRPr lang="fr-FR" dirty="0"/>
          </a:p>
        </p:txBody>
      </p:sp>
      <p:sp>
        <p:nvSpPr>
          <p:cNvPr id="7" name="ZoneTexte 6"/>
          <p:cNvSpPr txBox="1"/>
          <p:nvPr/>
        </p:nvSpPr>
        <p:spPr>
          <a:xfrm>
            <a:off x="5940152" y="3284984"/>
            <a:ext cx="2160240" cy="830997"/>
          </a:xfrm>
          <a:prstGeom prst="rect">
            <a:avLst/>
          </a:prstGeom>
          <a:noFill/>
          <a:ln>
            <a:solidFill>
              <a:schemeClr val="tx2">
                <a:lumMod val="75000"/>
              </a:schemeClr>
            </a:solidFill>
          </a:ln>
        </p:spPr>
        <p:txBody>
          <a:bodyPr wrap="square" rtlCol="0">
            <a:spAutoFit/>
          </a:bodyPr>
          <a:lstStyle/>
          <a:p>
            <a:r>
              <a:rPr lang="fr-FR" dirty="0" smtClean="0"/>
              <a:t>REINJECTION de GRAISSE</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smtClean="0"/>
              <a:t>REINJECTION GRAISSE </a:t>
            </a:r>
          </a:p>
        </p:txBody>
      </p:sp>
      <p:pic>
        <p:nvPicPr>
          <p:cNvPr id="25603" name="Picture 5" descr="C:\Documents and Settings\Administrateur\Mes documents\Communications scientifiques\DUPUYTREN + GRAISSE GEM 2005\DSC00576.JPG"/>
          <p:cNvPicPr>
            <a:picLocks noChangeAspect="1" noChangeArrowheads="1"/>
          </p:cNvPicPr>
          <p:nvPr/>
        </p:nvPicPr>
        <p:blipFill>
          <a:blip r:embed="rId3" cstate="print"/>
          <a:srcRect l="15517" t="9412" b="2194"/>
          <a:stretch>
            <a:fillRect/>
          </a:stretch>
        </p:blipFill>
        <p:spPr bwMode="auto">
          <a:xfrm>
            <a:off x="785813" y="1571625"/>
            <a:ext cx="2857500" cy="2241550"/>
          </a:xfrm>
          <a:prstGeom prst="rect">
            <a:avLst/>
          </a:prstGeom>
          <a:noFill/>
          <a:ln w="19050">
            <a:solidFill>
              <a:srgbClr val="000000"/>
            </a:solidFill>
            <a:miter lim="800000"/>
            <a:headEnd/>
            <a:tailEnd/>
          </a:ln>
        </p:spPr>
      </p:pic>
      <p:pic>
        <p:nvPicPr>
          <p:cNvPr id="25604" name="Picture 4" descr="C:\Documents and Settings\Administrateur\Mes documents\Communications scientifiques\DUPUYTREN + GRAISSE GEM 2005\DSC00575.JPG"/>
          <p:cNvPicPr>
            <a:picLocks noChangeAspect="1" noChangeArrowheads="1"/>
          </p:cNvPicPr>
          <p:nvPr/>
        </p:nvPicPr>
        <p:blipFill>
          <a:blip r:embed="rId4" cstate="print"/>
          <a:srcRect l="8121" t="4326" r="15625"/>
          <a:stretch>
            <a:fillRect/>
          </a:stretch>
        </p:blipFill>
        <p:spPr bwMode="auto">
          <a:xfrm>
            <a:off x="3786188" y="1571625"/>
            <a:ext cx="2643187" cy="2486025"/>
          </a:xfrm>
          <a:prstGeom prst="rect">
            <a:avLst/>
          </a:prstGeom>
          <a:noFill/>
          <a:ln w="19050">
            <a:solidFill>
              <a:srgbClr val="000000"/>
            </a:solidFill>
            <a:miter lim="800000"/>
            <a:headEnd/>
            <a:tailEnd/>
          </a:ln>
        </p:spPr>
      </p:pic>
      <p:sp>
        <p:nvSpPr>
          <p:cNvPr id="25605" name="ZoneTexte 4"/>
          <p:cNvSpPr txBox="1">
            <a:spLocks noChangeArrowheads="1"/>
          </p:cNvSpPr>
          <p:nvPr/>
        </p:nvSpPr>
        <p:spPr bwMode="auto">
          <a:xfrm>
            <a:off x="6715125" y="2357438"/>
            <a:ext cx="2000250" cy="830262"/>
          </a:xfrm>
          <a:prstGeom prst="rect">
            <a:avLst/>
          </a:prstGeom>
          <a:noFill/>
          <a:ln w="12700">
            <a:solidFill>
              <a:srgbClr val="FF6600"/>
            </a:solidFill>
            <a:miter lim="800000"/>
            <a:headEnd/>
            <a:tailEnd/>
          </a:ln>
        </p:spPr>
        <p:txBody>
          <a:bodyPr>
            <a:spAutoFit/>
          </a:bodyPr>
          <a:lstStyle/>
          <a:p>
            <a:r>
              <a:rPr lang="fr-FR"/>
              <a:t>Canules + centrifugeuse</a:t>
            </a:r>
          </a:p>
        </p:txBody>
      </p:sp>
      <p:pic>
        <p:nvPicPr>
          <p:cNvPr id="25606" name="Picture 3" descr="C:\Documents and Settings\Administrateur\Mes documents\Communications scientifiques\DUPUYTREN + GRAISSE GEM 2005\MAGGIONI\MAGGIONI 007.jpg"/>
          <p:cNvPicPr>
            <a:picLocks noChangeAspect="1" noChangeArrowheads="1"/>
          </p:cNvPicPr>
          <p:nvPr/>
        </p:nvPicPr>
        <p:blipFill>
          <a:blip r:embed="rId5" cstate="print"/>
          <a:srcRect l="14476" t="16588" r="34859" b="15552"/>
          <a:stretch>
            <a:fillRect/>
          </a:stretch>
        </p:blipFill>
        <p:spPr bwMode="auto">
          <a:xfrm>
            <a:off x="1071563" y="4143375"/>
            <a:ext cx="2357437" cy="2525713"/>
          </a:xfrm>
          <a:prstGeom prst="rect">
            <a:avLst/>
          </a:prstGeom>
          <a:noFill/>
          <a:ln w="19050">
            <a:solidFill>
              <a:srgbClr val="000000"/>
            </a:solidFill>
            <a:miter lim="800000"/>
            <a:headEnd/>
            <a:tailEnd/>
          </a:ln>
        </p:spPr>
      </p:pic>
      <p:pic>
        <p:nvPicPr>
          <p:cNvPr id="25607" name="Picture 4" descr="C:\Documents and Settings\Administrateur\Mes documents\Communications scientifiques\DUPUYTREN + GRAISSE GEM 2005\MAGGIONI\MAGGIONI 008.jpg"/>
          <p:cNvPicPr>
            <a:picLocks noChangeAspect="1" noChangeArrowheads="1"/>
          </p:cNvPicPr>
          <p:nvPr/>
        </p:nvPicPr>
        <p:blipFill>
          <a:blip r:embed="rId6" cstate="print"/>
          <a:srcRect t="10806" r="39503" b="4907"/>
          <a:stretch>
            <a:fillRect/>
          </a:stretch>
        </p:blipFill>
        <p:spPr bwMode="auto">
          <a:xfrm>
            <a:off x="4000500" y="4143375"/>
            <a:ext cx="2290763" cy="2552700"/>
          </a:xfrm>
          <a:prstGeom prst="rect">
            <a:avLst/>
          </a:prstGeom>
          <a:noFill/>
          <a:ln w="19050">
            <a:solidFill>
              <a:srgbClr val="000000"/>
            </a:solidFill>
            <a:miter lim="800000"/>
            <a:headEnd/>
            <a:tailEnd/>
          </a:ln>
        </p:spPr>
      </p:pic>
      <p:sp>
        <p:nvSpPr>
          <p:cNvPr id="25608" name="ZoneTexte 7"/>
          <p:cNvSpPr txBox="1">
            <a:spLocks noChangeArrowheads="1"/>
          </p:cNvSpPr>
          <p:nvPr/>
        </p:nvSpPr>
        <p:spPr bwMode="auto">
          <a:xfrm>
            <a:off x="6643688" y="5000625"/>
            <a:ext cx="2143125" cy="830263"/>
          </a:xfrm>
          <a:prstGeom prst="rect">
            <a:avLst/>
          </a:prstGeom>
          <a:noFill/>
          <a:ln w="12700">
            <a:solidFill>
              <a:srgbClr val="FF6600"/>
            </a:solidFill>
            <a:miter lim="800000"/>
            <a:headEnd/>
            <a:tailEnd/>
          </a:ln>
        </p:spPr>
        <p:txBody>
          <a:bodyPr>
            <a:spAutoFit/>
          </a:bodyPr>
          <a:lstStyle/>
          <a:p>
            <a:r>
              <a:rPr lang="fr-FR"/>
              <a:t>Graisse après centrifugation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smtClean="0"/>
              <a:t>REINJECTION GRAISSE</a:t>
            </a:r>
          </a:p>
        </p:txBody>
      </p:sp>
      <p:pic>
        <p:nvPicPr>
          <p:cNvPr id="26627" name="Picture 5" descr="C:\Documents and Settings\Administrateur\Mes documents\Communications scientifiques\DUPUYTREN + GRAISSE GEM 2005\MAGGIONI\MAGGIONI 010.jpg"/>
          <p:cNvPicPr>
            <a:picLocks noChangeAspect="1" noChangeArrowheads="1"/>
          </p:cNvPicPr>
          <p:nvPr/>
        </p:nvPicPr>
        <p:blipFill>
          <a:blip r:embed="rId3" cstate="print"/>
          <a:srcRect l="16763" t="7539" b="14044"/>
          <a:stretch>
            <a:fillRect/>
          </a:stretch>
        </p:blipFill>
        <p:spPr bwMode="auto">
          <a:xfrm>
            <a:off x="642938" y="1714500"/>
            <a:ext cx="5257800" cy="3962400"/>
          </a:xfrm>
          <a:prstGeom prst="rect">
            <a:avLst/>
          </a:prstGeom>
          <a:noFill/>
          <a:ln w="19050">
            <a:solidFill>
              <a:srgbClr val="000000"/>
            </a:solidFill>
            <a:miter lim="800000"/>
            <a:headEnd/>
            <a:tailEnd/>
          </a:ln>
        </p:spPr>
      </p:pic>
      <p:sp>
        <p:nvSpPr>
          <p:cNvPr id="26628" name="ZoneTexte 3"/>
          <p:cNvSpPr txBox="1">
            <a:spLocks noChangeArrowheads="1"/>
          </p:cNvSpPr>
          <p:nvPr/>
        </p:nvSpPr>
        <p:spPr bwMode="auto">
          <a:xfrm>
            <a:off x="6215063" y="2714625"/>
            <a:ext cx="2500312" cy="1938338"/>
          </a:xfrm>
          <a:prstGeom prst="rect">
            <a:avLst/>
          </a:prstGeom>
          <a:noFill/>
          <a:ln w="12700">
            <a:solidFill>
              <a:srgbClr val="FF6600"/>
            </a:solidFill>
            <a:miter lim="800000"/>
            <a:headEnd/>
            <a:tailEnd/>
          </a:ln>
        </p:spPr>
        <p:txBody>
          <a:bodyPr>
            <a:spAutoFit/>
          </a:bodyPr>
          <a:lstStyle/>
          <a:p>
            <a:r>
              <a:rPr lang="fr-FR"/>
              <a:t>Réinjection de graisse autologue pure à travers la bride de Dupuytren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smtClean="0"/>
              <a:t>REINJECTION GRAISSE</a:t>
            </a:r>
          </a:p>
        </p:txBody>
      </p:sp>
      <p:pic>
        <p:nvPicPr>
          <p:cNvPr id="27651" name="Picture 3" descr="C:\Documents and Settings\Administrateur\Mes documents\Communications scientifiques\DUPUYTREN + GRAISSE GEM 2005\MAGGIONI\MAGGIONI 006.jpg"/>
          <p:cNvPicPr>
            <a:picLocks noChangeAspect="1" noChangeArrowheads="1"/>
          </p:cNvPicPr>
          <p:nvPr/>
        </p:nvPicPr>
        <p:blipFill>
          <a:blip r:embed="rId3" cstate="print"/>
          <a:srcRect l="12968" b="23589"/>
          <a:stretch>
            <a:fillRect/>
          </a:stretch>
        </p:blipFill>
        <p:spPr bwMode="auto">
          <a:xfrm>
            <a:off x="285750" y="1785938"/>
            <a:ext cx="3579813" cy="2514600"/>
          </a:xfrm>
          <a:prstGeom prst="rect">
            <a:avLst/>
          </a:prstGeom>
          <a:noFill/>
          <a:ln w="19050">
            <a:solidFill>
              <a:srgbClr val="000000"/>
            </a:solidFill>
            <a:miter lim="800000"/>
            <a:headEnd/>
            <a:tailEnd/>
          </a:ln>
        </p:spPr>
      </p:pic>
      <p:sp>
        <p:nvSpPr>
          <p:cNvPr id="27652" name="Rectangle 3"/>
          <p:cNvSpPr>
            <a:spLocks noChangeArrowheads="1"/>
          </p:cNvSpPr>
          <p:nvPr/>
        </p:nvSpPr>
        <p:spPr bwMode="auto">
          <a:xfrm>
            <a:off x="285750" y="4500563"/>
            <a:ext cx="2449513" cy="461962"/>
          </a:xfrm>
          <a:prstGeom prst="rect">
            <a:avLst/>
          </a:prstGeom>
          <a:noFill/>
          <a:ln w="9525">
            <a:noFill/>
            <a:miter lim="800000"/>
            <a:headEnd/>
            <a:tailEnd/>
          </a:ln>
        </p:spPr>
        <p:txBody>
          <a:bodyPr wrap="none">
            <a:spAutoFit/>
          </a:bodyPr>
          <a:lstStyle/>
          <a:p>
            <a:pPr>
              <a:spcBef>
                <a:spcPct val="50000"/>
              </a:spcBef>
            </a:pPr>
            <a:r>
              <a:rPr lang="fr-FR"/>
              <a:t>Pré-op stade 1 D4</a:t>
            </a:r>
          </a:p>
        </p:txBody>
      </p:sp>
      <p:sp>
        <p:nvSpPr>
          <p:cNvPr id="27653" name="AutoShape 9"/>
          <p:cNvSpPr>
            <a:spLocks noChangeArrowheads="1"/>
          </p:cNvSpPr>
          <p:nvPr/>
        </p:nvSpPr>
        <p:spPr bwMode="auto">
          <a:xfrm>
            <a:off x="2714625" y="4429125"/>
            <a:ext cx="1066800" cy="381000"/>
          </a:xfrm>
          <a:custGeom>
            <a:avLst/>
            <a:gdLst>
              <a:gd name="T0" fmla="*/ 37635369 w 21600"/>
              <a:gd name="T1" fmla="*/ 0 h 21600"/>
              <a:gd name="T2" fmla="*/ 22580252 w 21600"/>
              <a:gd name="T3" fmla="*/ 2240139 h 21600"/>
              <a:gd name="T4" fmla="*/ 0 w 21600"/>
              <a:gd name="T5" fmla="*/ 5600665 h 21600"/>
              <a:gd name="T6" fmla="*/ 22580252 w 21600"/>
              <a:gd name="T7" fmla="*/ 6720416 h 21600"/>
              <a:gd name="T8" fmla="*/ 45160505 w 21600"/>
              <a:gd name="T9" fmla="*/ 4666951 h 21600"/>
              <a:gd name="T10" fmla="*/ 52688072 w 21600"/>
              <a:gd name="T11" fmla="*/ 2240139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9525">
            <a:solidFill>
              <a:srgbClr val="002060"/>
            </a:solidFill>
            <a:miter lim="800000"/>
            <a:headEnd/>
            <a:tailEnd/>
          </a:ln>
        </p:spPr>
        <p:txBody>
          <a:bodyPr wrap="none" anchor="ctr"/>
          <a:lstStyle/>
          <a:p>
            <a:endParaRPr lang="fr-FR"/>
          </a:p>
        </p:txBody>
      </p:sp>
      <p:pic>
        <p:nvPicPr>
          <p:cNvPr id="27654" name="Picture 6" descr="C:\Documents and Settings\Administrateur\Mes documents\Communications scientifiques\DUPUYTREN + GRAISSE GEM 2005\MAGGIONI\MAGGIONI 014.jpg"/>
          <p:cNvPicPr>
            <a:picLocks noChangeAspect="1" noChangeArrowheads="1"/>
          </p:cNvPicPr>
          <p:nvPr/>
        </p:nvPicPr>
        <p:blipFill>
          <a:blip r:embed="rId4" cstate="print"/>
          <a:srcRect t="4631" b="16643"/>
          <a:stretch>
            <a:fillRect/>
          </a:stretch>
        </p:blipFill>
        <p:spPr bwMode="auto">
          <a:xfrm>
            <a:off x="4071938" y="1643063"/>
            <a:ext cx="4113212" cy="2590800"/>
          </a:xfrm>
          <a:prstGeom prst="rect">
            <a:avLst/>
          </a:prstGeom>
          <a:noFill/>
          <a:ln w="19050">
            <a:solidFill>
              <a:srgbClr val="000000"/>
            </a:solidFill>
            <a:miter lim="800000"/>
            <a:headEnd/>
            <a:tailEnd/>
          </a:ln>
        </p:spPr>
      </p:pic>
      <p:pic>
        <p:nvPicPr>
          <p:cNvPr id="27655" name="Picture 3" descr="C:\Documents and Settings\Administrateur\Mes documents\Communications scientifiques\DUPUYTREN + GRAISSE GEM 2005\MAGGIONI\P6290030.JPG"/>
          <p:cNvPicPr>
            <a:picLocks noChangeAspect="1" noChangeArrowheads="1"/>
          </p:cNvPicPr>
          <p:nvPr/>
        </p:nvPicPr>
        <p:blipFill>
          <a:blip r:embed="rId5" cstate="print"/>
          <a:srcRect t="26422"/>
          <a:stretch>
            <a:fillRect/>
          </a:stretch>
        </p:blipFill>
        <p:spPr bwMode="auto">
          <a:xfrm>
            <a:off x="4071938" y="4429125"/>
            <a:ext cx="3714750" cy="2214563"/>
          </a:xfrm>
          <a:prstGeom prst="rect">
            <a:avLst/>
          </a:prstGeom>
          <a:noFill/>
          <a:ln w="19050">
            <a:solidFill>
              <a:srgbClr val="000000"/>
            </a:solidFill>
            <a:miter lim="800000"/>
            <a:headEnd/>
            <a:tailEnd/>
          </a:ln>
        </p:spPr>
      </p:pic>
      <p:sp>
        <p:nvSpPr>
          <p:cNvPr id="27656" name="ZoneTexte 7"/>
          <p:cNvSpPr txBox="1">
            <a:spLocks noChangeArrowheads="1"/>
          </p:cNvSpPr>
          <p:nvPr/>
        </p:nvSpPr>
        <p:spPr bwMode="auto">
          <a:xfrm>
            <a:off x="8215313" y="2571750"/>
            <a:ext cx="785812" cy="830263"/>
          </a:xfrm>
          <a:prstGeom prst="rect">
            <a:avLst/>
          </a:prstGeom>
          <a:noFill/>
          <a:ln w="12700">
            <a:solidFill>
              <a:schemeClr val="tx1"/>
            </a:solidFill>
            <a:miter lim="800000"/>
            <a:headEnd/>
            <a:tailEnd/>
          </a:ln>
        </p:spPr>
        <p:txBody>
          <a:bodyPr>
            <a:spAutoFit/>
          </a:bodyPr>
          <a:lstStyle/>
          <a:p>
            <a:r>
              <a:rPr lang="fr-FR"/>
              <a:t>+ 1 AN</a:t>
            </a:r>
          </a:p>
        </p:txBody>
      </p:sp>
      <p:sp>
        <p:nvSpPr>
          <p:cNvPr id="27657" name="ZoneTexte 8"/>
          <p:cNvSpPr txBox="1">
            <a:spLocks noChangeArrowheads="1"/>
          </p:cNvSpPr>
          <p:nvPr/>
        </p:nvSpPr>
        <p:spPr bwMode="auto">
          <a:xfrm>
            <a:off x="8001000" y="5000625"/>
            <a:ext cx="928688" cy="830263"/>
          </a:xfrm>
          <a:prstGeom prst="rect">
            <a:avLst/>
          </a:prstGeom>
          <a:noFill/>
          <a:ln w="12700">
            <a:solidFill>
              <a:schemeClr val="tx1"/>
            </a:solidFill>
            <a:miter lim="800000"/>
            <a:headEnd/>
            <a:tailEnd/>
          </a:ln>
        </p:spPr>
        <p:txBody>
          <a:bodyPr>
            <a:spAutoFit/>
          </a:bodyPr>
          <a:lstStyle/>
          <a:p>
            <a:r>
              <a:rPr lang="fr-FR"/>
              <a:t>+ 5 ANS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INDICATIONS REINJECTION</a:t>
            </a:r>
            <a:endParaRPr lang="fr-FR" dirty="0"/>
          </a:p>
        </p:txBody>
      </p:sp>
      <p:sp>
        <p:nvSpPr>
          <p:cNvPr id="3" name="Espace réservé du contenu 2"/>
          <p:cNvSpPr>
            <a:spLocks noGrp="1"/>
          </p:cNvSpPr>
          <p:nvPr>
            <p:ph idx="1"/>
          </p:nvPr>
        </p:nvSpPr>
        <p:spPr>
          <a:ln>
            <a:solidFill>
              <a:schemeClr val="tx2">
                <a:lumMod val="75000"/>
              </a:schemeClr>
            </a:solidFill>
          </a:ln>
        </p:spPr>
        <p:txBody>
          <a:bodyPr/>
          <a:lstStyle/>
          <a:p>
            <a:r>
              <a:rPr lang="fr-FR" dirty="0" err="1" smtClean="0"/>
              <a:t>Dupuytren</a:t>
            </a:r>
            <a:r>
              <a:rPr lang="fr-FR" dirty="0" smtClean="0"/>
              <a:t> stade 1 et 2</a:t>
            </a:r>
          </a:p>
          <a:p>
            <a:r>
              <a:rPr lang="fr-FR" dirty="0" smtClean="0"/>
              <a:t>Forme palmaire essentiellement</a:t>
            </a:r>
          </a:p>
          <a:p>
            <a:r>
              <a:rPr lang="fr-FR" dirty="0" smtClean="0"/>
              <a:t>Patient désireux d’un procédé autologue pouvant retarder l’évolution de la maladie</a:t>
            </a:r>
          </a:p>
          <a:p>
            <a:endParaRPr lang="fr-FR" dirty="0" smtClean="0"/>
          </a:p>
          <a:p>
            <a:r>
              <a:rPr lang="fr-FR" dirty="0" smtClean="0"/>
              <a:t>Pansement + orthèse 7 jours </a:t>
            </a:r>
          </a:p>
          <a:p>
            <a:r>
              <a:rPr lang="fr-FR" dirty="0" smtClean="0"/>
              <a:t>Pas de </a:t>
            </a:r>
            <a:r>
              <a:rPr lang="fr-FR" dirty="0" err="1" smtClean="0"/>
              <a:t>réeducation</a:t>
            </a:r>
            <a:endParaRPr lang="fr-FR" dirty="0" smtClean="0"/>
          </a:p>
          <a:p>
            <a:r>
              <a:rPr lang="fr-FR" dirty="0" smtClean="0"/>
              <a:t>Effet visible au bout de 4 à 6 mois</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a:xfrm>
            <a:off x="685800" y="2286000"/>
            <a:ext cx="4174232" cy="3810000"/>
          </a:xfrm>
        </p:spPr>
        <p:txBody>
          <a:bodyPr/>
          <a:lstStyle/>
          <a:p>
            <a:pPr eaLnBrk="1" hangingPunct="1">
              <a:buFont typeface="Wingdings" pitchFamily="28" charset="2"/>
              <a:buChar char=""/>
              <a:defRPr/>
            </a:pPr>
            <a:r>
              <a:rPr lang="fr-FR" sz="3200" u="sng" dirty="0" err="1" smtClean="0">
                <a:solidFill>
                  <a:schemeClr val="accent5">
                    <a:lumMod val="60000"/>
                    <a:lumOff val="40000"/>
                  </a:schemeClr>
                </a:solidFill>
              </a:rPr>
              <a:t>Dupuytren</a:t>
            </a:r>
            <a:r>
              <a:rPr lang="fr-FR" b="1" u="sng" dirty="0" smtClean="0">
                <a:solidFill>
                  <a:schemeClr val="accent5">
                    <a:lumMod val="60000"/>
                    <a:lumOff val="40000"/>
                  </a:schemeClr>
                </a:solidFill>
              </a:rPr>
              <a:t> </a:t>
            </a:r>
            <a:endParaRPr lang="fr-FR" b="1" dirty="0" smtClean="0">
              <a:solidFill>
                <a:schemeClr val="accent5">
                  <a:lumMod val="60000"/>
                  <a:lumOff val="40000"/>
                </a:schemeClr>
              </a:solidFill>
            </a:endParaRPr>
          </a:p>
          <a:p>
            <a:pPr lvl="1" eaLnBrk="1" hangingPunct="1">
              <a:buFont typeface="Wingdings" pitchFamily="28" charset="2"/>
              <a:buNone/>
              <a:defRPr/>
            </a:pPr>
            <a:r>
              <a:rPr lang="fr-FR" sz="2800" dirty="0" smtClean="0"/>
              <a:t>= </a:t>
            </a:r>
            <a:r>
              <a:rPr lang="fr-FR" sz="2800" u="sng" dirty="0" smtClean="0"/>
              <a:t>maladie de l’aponévrose palmaire moyenne:</a:t>
            </a:r>
            <a:r>
              <a:rPr lang="fr-FR" sz="2800" dirty="0" smtClean="0"/>
              <a:t> </a:t>
            </a:r>
          </a:p>
          <a:p>
            <a:pPr lvl="1" eaLnBrk="1" hangingPunct="1">
              <a:buFont typeface="Wingdings" pitchFamily="28" charset="2"/>
              <a:buNone/>
              <a:defRPr/>
            </a:pPr>
            <a:r>
              <a:rPr lang="fr-FR" sz="2800" dirty="0" smtClean="0"/>
              <a:t>Aucune atteinte des tendons fléchisseurs</a:t>
            </a:r>
          </a:p>
        </p:txBody>
      </p:sp>
      <p:pic>
        <p:nvPicPr>
          <p:cNvPr id="6" name="Espace réservé du contenu 5" descr="DUPUYTREN 006.jpg"/>
          <p:cNvPicPr>
            <a:picLocks noGrp="1" noChangeAspect="1"/>
          </p:cNvPicPr>
          <p:nvPr>
            <p:ph sz="half" idx="2"/>
          </p:nvPr>
        </p:nvPicPr>
        <p:blipFill>
          <a:blip r:embed="rId3" cstate="print"/>
          <a:stretch>
            <a:fillRect/>
          </a:stretch>
        </p:blipFill>
        <p:spPr>
          <a:xfrm>
            <a:off x="5004048" y="1916832"/>
            <a:ext cx="3816424" cy="4770530"/>
          </a:xfrm>
          <a:ln w="38100">
            <a:solidFill>
              <a:schemeClr val="bg1"/>
            </a:solidFill>
          </a:ln>
        </p:spPr>
      </p:pic>
      <p:sp>
        <p:nvSpPr>
          <p:cNvPr id="4099" name="Rectangle 5"/>
          <p:cNvSpPr>
            <a:spLocks noChangeArrowheads="1"/>
          </p:cNvSpPr>
          <p:nvPr/>
        </p:nvSpPr>
        <p:spPr bwMode="auto">
          <a:xfrm>
            <a:off x="1143000" y="762000"/>
            <a:ext cx="6858000" cy="990600"/>
          </a:xfrm>
          <a:prstGeom prst="rect">
            <a:avLst/>
          </a:prstGeom>
          <a:noFill/>
          <a:ln w="76200" cmpd="tri">
            <a:solidFill>
              <a:schemeClr val="tx2"/>
            </a:solidFill>
            <a:miter lim="800000"/>
            <a:headEnd/>
            <a:tailEnd/>
          </a:ln>
        </p:spPr>
        <p:txBody>
          <a:bodyPr anchor="ctr"/>
          <a:lstStyle/>
          <a:p>
            <a:pPr algn="ctr"/>
            <a:r>
              <a:rPr lang="fr-FR" sz="4000" b="1" i="0" u="sng" dirty="0" smtClean="0">
                <a:solidFill>
                  <a:schemeClr val="tx2"/>
                </a:solidFill>
              </a:rPr>
              <a:t>ETIOLOGIE</a:t>
            </a:r>
            <a:endParaRPr lang="fr-FR" sz="4000" i="0" dirty="0">
              <a:solidFill>
                <a:schemeClr val="tx2"/>
              </a:solidFill>
            </a:endParaRPr>
          </a:p>
        </p:txBody>
      </p:sp>
      <p:pic>
        <p:nvPicPr>
          <p:cNvPr id="7" name="Picture 6"/>
          <p:cNvPicPr>
            <a:picLocks noChangeAspect="1" noChangeArrowheads="1"/>
          </p:cNvPicPr>
          <p:nvPr/>
        </p:nvPicPr>
        <p:blipFill>
          <a:blip r:embed="rId4" cstate="print"/>
          <a:srcRect/>
          <a:stretch>
            <a:fillRect/>
          </a:stretch>
        </p:blipFill>
        <p:spPr bwMode="auto">
          <a:xfrm>
            <a:off x="8124825" y="152400"/>
            <a:ext cx="866775" cy="914400"/>
          </a:xfrm>
          <a:prstGeom prst="rect">
            <a:avLst/>
          </a:prstGeom>
          <a:noFill/>
          <a:ln w="12700">
            <a:solidFill>
              <a:srgbClr val="000099"/>
            </a:solidFill>
            <a:miter lim="800000"/>
            <a:headEnd type="none" w="sm" len="sm"/>
            <a:tailEnd type="none" w="sm" len="sm"/>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533400" y="304800"/>
            <a:ext cx="7772400" cy="762000"/>
          </a:xfrm>
          <a:prstGeom prst="rect">
            <a:avLst/>
          </a:prstGeom>
          <a:noFill/>
          <a:ln w="9525">
            <a:noFill/>
            <a:miter lim="800000"/>
            <a:headEnd/>
            <a:tailEnd/>
          </a:ln>
          <a:effectLst>
            <a:outerShdw dist="25399" dir="2700000" algn="ctr" rotWithShape="0">
              <a:schemeClr val="bg2">
                <a:alpha val="99962"/>
              </a:schemeClr>
            </a:outerShdw>
          </a:effectLst>
        </p:spPr>
        <p:txBody>
          <a:bodyPr anchor="ctr"/>
          <a:lstStyle/>
          <a:p>
            <a:pPr algn="ctr" eaLnBrk="1" hangingPunct="1">
              <a:defRPr/>
            </a:pPr>
            <a:endParaRPr lang="fr-FR" sz="2800" i="0" dirty="0">
              <a:solidFill>
                <a:schemeClr val="tx2"/>
              </a:solidFill>
              <a:latin typeface="Times" pitchFamily="28" charset="0"/>
            </a:endParaRPr>
          </a:p>
        </p:txBody>
      </p:sp>
      <p:pic>
        <p:nvPicPr>
          <p:cNvPr id="20483" name="Picture 6" descr="st 3 D4"/>
          <p:cNvPicPr>
            <a:picLocks noChangeAspect="1" noChangeArrowheads="1"/>
          </p:cNvPicPr>
          <p:nvPr/>
        </p:nvPicPr>
        <p:blipFill>
          <a:blip r:embed="rId3" cstate="print"/>
          <a:srcRect/>
          <a:stretch>
            <a:fillRect/>
          </a:stretch>
        </p:blipFill>
        <p:spPr bwMode="auto">
          <a:xfrm>
            <a:off x="990600" y="1371600"/>
            <a:ext cx="3305175" cy="2478088"/>
          </a:xfrm>
          <a:prstGeom prst="rect">
            <a:avLst/>
          </a:prstGeom>
          <a:noFill/>
          <a:ln w="19050">
            <a:solidFill>
              <a:srgbClr val="FF6600"/>
            </a:solidFill>
            <a:miter lim="800000"/>
            <a:headEnd/>
            <a:tailEnd/>
          </a:ln>
        </p:spPr>
      </p:pic>
      <p:pic>
        <p:nvPicPr>
          <p:cNvPr id="20484" name="Picture 7" descr="dissection per-op"/>
          <p:cNvPicPr>
            <a:picLocks noChangeAspect="1" noChangeArrowheads="1"/>
          </p:cNvPicPr>
          <p:nvPr/>
        </p:nvPicPr>
        <p:blipFill>
          <a:blip r:embed="rId4" cstate="print"/>
          <a:srcRect/>
          <a:stretch>
            <a:fillRect/>
          </a:stretch>
        </p:blipFill>
        <p:spPr bwMode="auto">
          <a:xfrm>
            <a:off x="4953000" y="1362075"/>
            <a:ext cx="3276600" cy="2457450"/>
          </a:xfrm>
          <a:prstGeom prst="rect">
            <a:avLst/>
          </a:prstGeom>
          <a:noFill/>
          <a:ln w="19050">
            <a:solidFill>
              <a:srgbClr val="FF6600"/>
            </a:solidFill>
            <a:miter lim="800000"/>
            <a:headEnd/>
            <a:tailEnd/>
          </a:ln>
        </p:spPr>
      </p:pic>
      <p:pic>
        <p:nvPicPr>
          <p:cNvPr id="20485" name="Picture 8" descr="fin de dissestion"/>
          <p:cNvPicPr>
            <a:picLocks noChangeAspect="1" noChangeArrowheads="1"/>
          </p:cNvPicPr>
          <p:nvPr/>
        </p:nvPicPr>
        <p:blipFill>
          <a:blip r:embed="rId5" cstate="print"/>
          <a:srcRect/>
          <a:stretch>
            <a:fillRect/>
          </a:stretch>
        </p:blipFill>
        <p:spPr bwMode="auto">
          <a:xfrm>
            <a:off x="1000125" y="4029075"/>
            <a:ext cx="3305175" cy="2478088"/>
          </a:xfrm>
          <a:prstGeom prst="rect">
            <a:avLst/>
          </a:prstGeom>
          <a:noFill/>
          <a:ln w="19050">
            <a:solidFill>
              <a:srgbClr val="FF6600"/>
            </a:solidFill>
            <a:miter lim="800000"/>
            <a:headEnd/>
            <a:tailEnd/>
          </a:ln>
        </p:spPr>
      </p:pic>
      <p:pic>
        <p:nvPicPr>
          <p:cNvPr id="20486" name="Picture 9" descr="fermeture paume ouverte"/>
          <p:cNvPicPr>
            <a:picLocks noChangeAspect="1" noChangeArrowheads="1"/>
          </p:cNvPicPr>
          <p:nvPr/>
        </p:nvPicPr>
        <p:blipFill>
          <a:blip r:embed="rId6" cstate="print"/>
          <a:srcRect/>
          <a:stretch>
            <a:fillRect/>
          </a:stretch>
        </p:blipFill>
        <p:spPr bwMode="auto">
          <a:xfrm>
            <a:off x="4962525" y="4029075"/>
            <a:ext cx="3276600" cy="2455863"/>
          </a:xfrm>
          <a:prstGeom prst="rect">
            <a:avLst/>
          </a:prstGeom>
          <a:noFill/>
          <a:ln w="19050">
            <a:solidFill>
              <a:srgbClr val="FF6600"/>
            </a:solidFill>
            <a:miter lim="800000"/>
            <a:headEnd/>
            <a:tailEnd/>
          </a:ln>
        </p:spPr>
      </p:pic>
      <p:sp>
        <p:nvSpPr>
          <p:cNvPr id="7" name="Titre 6"/>
          <p:cNvSpPr>
            <a:spLocks noGrp="1"/>
          </p:cNvSpPr>
          <p:nvPr>
            <p:ph type="title"/>
          </p:nvPr>
        </p:nvSpPr>
        <p:spPr>
          <a:xfrm>
            <a:off x="827584" y="116632"/>
            <a:ext cx="7772400" cy="914400"/>
          </a:xfrm>
        </p:spPr>
        <p:txBody>
          <a:bodyPr/>
          <a:lstStyle/>
          <a:p>
            <a:r>
              <a:rPr lang="fr-FR" u="sng" dirty="0" smtClean="0">
                <a:effectLst>
                  <a:outerShdw blurRad="38100" dist="38100" dir="2700000" algn="tl">
                    <a:srgbClr val="000000">
                      <a:alpha val="43137"/>
                    </a:srgbClr>
                  </a:outerShdw>
                </a:effectLst>
              </a:rPr>
              <a:t>APONEVRECTOMIE</a:t>
            </a:r>
            <a:endParaRPr lang="fr-FR"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MG_6973"/>
          <p:cNvPicPr>
            <a:picLocks noChangeAspect="1" noChangeArrowheads="1"/>
          </p:cNvPicPr>
          <p:nvPr/>
        </p:nvPicPr>
        <p:blipFill>
          <a:blip r:embed="rId3" cstate="print"/>
          <a:srcRect/>
          <a:stretch>
            <a:fillRect/>
          </a:stretch>
        </p:blipFill>
        <p:spPr bwMode="auto">
          <a:xfrm>
            <a:off x="1295400" y="152400"/>
            <a:ext cx="3173413" cy="2339975"/>
          </a:xfrm>
          <a:prstGeom prst="rect">
            <a:avLst/>
          </a:prstGeom>
          <a:noFill/>
          <a:ln w="9525">
            <a:solidFill>
              <a:schemeClr val="bg1"/>
            </a:solidFill>
            <a:miter lim="800000"/>
            <a:headEnd/>
            <a:tailEnd/>
          </a:ln>
        </p:spPr>
      </p:pic>
      <p:pic>
        <p:nvPicPr>
          <p:cNvPr id="21507" name="Picture 6" descr="IMG_6979"/>
          <p:cNvPicPr>
            <a:picLocks noChangeAspect="1" noChangeArrowheads="1"/>
          </p:cNvPicPr>
          <p:nvPr/>
        </p:nvPicPr>
        <p:blipFill>
          <a:blip r:embed="rId4" cstate="print"/>
          <a:srcRect/>
          <a:stretch>
            <a:fillRect/>
          </a:stretch>
        </p:blipFill>
        <p:spPr bwMode="auto">
          <a:xfrm>
            <a:off x="4800600" y="152400"/>
            <a:ext cx="3173413" cy="2339975"/>
          </a:xfrm>
          <a:prstGeom prst="rect">
            <a:avLst/>
          </a:prstGeom>
          <a:noFill/>
          <a:ln w="9525">
            <a:solidFill>
              <a:schemeClr val="bg1"/>
            </a:solidFill>
            <a:miter lim="800000"/>
            <a:headEnd/>
            <a:tailEnd/>
          </a:ln>
        </p:spPr>
      </p:pic>
      <p:pic>
        <p:nvPicPr>
          <p:cNvPr id="21508" name="Picture 7" descr="IMG_6981"/>
          <p:cNvPicPr>
            <a:picLocks noChangeAspect="1" noChangeArrowheads="1"/>
          </p:cNvPicPr>
          <p:nvPr/>
        </p:nvPicPr>
        <p:blipFill>
          <a:blip r:embed="rId5" cstate="print"/>
          <a:srcRect/>
          <a:stretch>
            <a:fillRect/>
          </a:stretch>
        </p:blipFill>
        <p:spPr bwMode="auto">
          <a:xfrm>
            <a:off x="457200" y="2590800"/>
            <a:ext cx="3173413" cy="2339975"/>
          </a:xfrm>
          <a:prstGeom prst="rect">
            <a:avLst/>
          </a:prstGeom>
          <a:noFill/>
          <a:ln w="9525">
            <a:solidFill>
              <a:schemeClr val="bg1"/>
            </a:solidFill>
            <a:miter lim="800000"/>
            <a:headEnd/>
            <a:tailEnd/>
          </a:ln>
        </p:spPr>
      </p:pic>
      <p:pic>
        <p:nvPicPr>
          <p:cNvPr id="21509" name="Picture 8" descr="IMG_6983"/>
          <p:cNvPicPr>
            <a:picLocks noChangeAspect="1" noChangeArrowheads="1"/>
          </p:cNvPicPr>
          <p:nvPr/>
        </p:nvPicPr>
        <p:blipFill>
          <a:blip r:embed="rId6" cstate="print"/>
          <a:srcRect/>
          <a:stretch>
            <a:fillRect/>
          </a:stretch>
        </p:blipFill>
        <p:spPr bwMode="auto">
          <a:xfrm>
            <a:off x="5562600" y="2590800"/>
            <a:ext cx="3173413" cy="2263775"/>
          </a:xfrm>
          <a:prstGeom prst="rect">
            <a:avLst/>
          </a:prstGeom>
          <a:noFill/>
          <a:ln w="9525">
            <a:solidFill>
              <a:schemeClr val="bg1"/>
            </a:solidFill>
            <a:miter lim="800000"/>
            <a:headEnd/>
            <a:tailEnd/>
          </a:ln>
        </p:spPr>
      </p:pic>
      <p:pic>
        <p:nvPicPr>
          <p:cNvPr id="21510" name="Picture 9" descr="IMG_6985"/>
          <p:cNvPicPr>
            <a:picLocks noChangeAspect="1" noChangeArrowheads="1"/>
          </p:cNvPicPr>
          <p:nvPr/>
        </p:nvPicPr>
        <p:blipFill>
          <a:blip r:embed="rId7" cstate="print"/>
          <a:srcRect/>
          <a:stretch>
            <a:fillRect/>
          </a:stretch>
        </p:blipFill>
        <p:spPr bwMode="auto">
          <a:xfrm>
            <a:off x="1676400" y="4572000"/>
            <a:ext cx="2819400" cy="2133600"/>
          </a:xfrm>
          <a:prstGeom prst="rect">
            <a:avLst/>
          </a:prstGeom>
          <a:noFill/>
          <a:ln w="9525">
            <a:solidFill>
              <a:schemeClr val="bg1"/>
            </a:solidFill>
            <a:miter lim="800000"/>
            <a:headEnd/>
            <a:tailEnd/>
          </a:ln>
        </p:spPr>
      </p:pic>
      <p:pic>
        <p:nvPicPr>
          <p:cNvPr id="21511" name="Picture 10" descr="IMG_6987"/>
          <p:cNvPicPr>
            <a:picLocks noChangeAspect="1" noChangeArrowheads="1"/>
          </p:cNvPicPr>
          <p:nvPr/>
        </p:nvPicPr>
        <p:blipFill>
          <a:blip r:embed="rId8" cstate="print"/>
          <a:srcRect/>
          <a:stretch>
            <a:fillRect/>
          </a:stretch>
        </p:blipFill>
        <p:spPr bwMode="auto">
          <a:xfrm>
            <a:off x="4800600" y="4572000"/>
            <a:ext cx="2847975" cy="2135188"/>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t>LES GRANDS PRINCIPES</a:t>
            </a:r>
            <a:endParaRPr lang="fr-FR" b="1" u="sng" dirty="0"/>
          </a:p>
        </p:txBody>
      </p:sp>
      <p:sp>
        <p:nvSpPr>
          <p:cNvPr id="3" name="Espace réservé du contenu 2"/>
          <p:cNvSpPr>
            <a:spLocks noGrp="1"/>
          </p:cNvSpPr>
          <p:nvPr>
            <p:ph idx="1"/>
          </p:nvPr>
        </p:nvSpPr>
        <p:spPr>
          <a:ln>
            <a:solidFill>
              <a:schemeClr val="tx2"/>
            </a:solidFill>
          </a:ln>
        </p:spPr>
        <p:txBody>
          <a:bodyPr>
            <a:normAutofit fontScale="85000" lnSpcReduction="20000"/>
          </a:bodyPr>
          <a:lstStyle/>
          <a:p>
            <a:r>
              <a:rPr lang="fr-FR" dirty="0" smtClean="0"/>
              <a:t>Dessin +++ des voies d’abords</a:t>
            </a:r>
          </a:p>
          <a:p>
            <a:r>
              <a:rPr lang="fr-FR" dirty="0" smtClean="0"/>
              <a:t>Chirurgie sous garrot +++</a:t>
            </a:r>
          </a:p>
          <a:p>
            <a:r>
              <a:rPr lang="fr-FR" dirty="0" smtClean="0"/>
              <a:t>Conservation des branches vasculaires et nerveuses pour les lambeaux cutanés</a:t>
            </a:r>
          </a:p>
          <a:p>
            <a:r>
              <a:rPr lang="fr-FR" dirty="0" smtClean="0"/>
              <a:t>Excision de toutes les brides / vérification pédiculaire</a:t>
            </a:r>
          </a:p>
          <a:p>
            <a:r>
              <a:rPr lang="fr-FR" dirty="0" smtClean="0"/>
              <a:t>Conservation d’un maximum de tissu graisseux</a:t>
            </a:r>
          </a:p>
          <a:p>
            <a:r>
              <a:rPr lang="fr-FR" dirty="0" smtClean="0"/>
              <a:t>Lâcher du garrot</a:t>
            </a:r>
          </a:p>
          <a:p>
            <a:r>
              <a:rPr lang="fr-FR" dirty="0" smtClean="0"/>
              <a:t>Paume ouverte</a:t>
            </a:r>
          </a:p>
          <a:p>
            <a:pPr lvl="1"/>
            <a:r>
              <a:rPr lang="fr-FR" dirty="0" smtClean="0"/>
              <a:t>Pas d’hématome possible</a:t>
            </a:r>
          </a:p>
          <a:p>
            <a:pPr lvl="1"/>
            <a:r>
              <a:rPr lang="fr-FR" dirty="0" smtClean="0"/>
              <a:t>Gain de peau vers le doigt</a:t>
            </a:r>
          </a:p>
          <a:p>
            <a:pPr lvl="1"/>
            <a:r>
              <a:rPr lang="fr-FR" dirty="0" smtClean="0"/>
              <a:t>Moindre récidive ultérieure</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756696"/>
          </a:xfrm>
          <a:ln>
            <a:noFill/>
          </a:ln>
        </p:spPr>
        <p:txBody>
          <a:bodyPr/>
          <a:lstStyle/>
          <a:p>
            <a:r>
              <a:rPr lang="fr-FR" u="sng" dirty="0" smtClean="0">
                <a:effectLst>
                  <a:outerShdw blurRad="38100" dist="38100" dir="2700000" algn="tl">
                    <a:srgbClr val="000000">
                      <a:alpha val="43137"/>
                    </a:srgbClr>
                  </a:outerShdw>
                </a:effectLst>
              </a:rPr>
              <a:t>Les incisions</a:t>
            </a:r>
            <a:endParaRPr lang="fr-FR" u="sng" dirty="0">
              <a:effectLst>
                <a:outerShdw blurRad="38100" dist="38100" dir="2700000" algn="tl">
                  <a:srgbClr val="000000">
                    <a:alpha val="43137"/>
                  </a:srgbClr>
                </a:outerShdw>
              </a:effectLst>
            </a:endParaRPr>
          </a:p>
        </p:txBody>
      </p:sp>
      <p:pic>
        <p:nvPicPr>
          <p:cNvPr id="3" name="Image 2" descr="DSC04115.JPG"/>
          <p:cNvPicPr>
            <a:picLocks noChangeAspect="1"/>
          </p:cNvPicPr>
          <p:nvPr/>
        </p:nvPicPr>
        <p:blipFill>
          <a:blip r:embed="rId2" cstate="print"/>
          <a:stretch>
            <a:fillRect/>
          </a:stretch>
        </p:blipFill>
        <p:spPr>
          <a:xfrm>
            <a:off x="395537" y="1412776"/>
            <a:ext cx="3600400" cy="2700300"/>
          </a:xfrm>
          <a:prstGeom prst="rect">
            <a:avLst/>
          </a:prstGeom>
          <a:ln>
            <a:solidFill>
              <a:schemeClr val="bg1"/>
            </a:solidFill>
          </a:ln>
        </p:spPr>
      </p:pic>
      <p:pic>
        <p:nvPicPr>
          <p:cNvPr id="4" name="Image 3" descr="DSC03831.JPG"/>
          <p:cNvPicPr>
            <a:picLocks noChangeAspect="1"/>
          </p:cNvPicPr>
          <p:nvPr/>
        </p:nvPicPr>
        <p:blipFill>
          <a:blip r:embed="rId3" cstate="print"/>
          <a:stretch>
            <a:fillRect/>
          </a:stretch>
        </p:blipFill>
        <p:spPr>
          <a:xfrm>
            <a:off x="4572000" y="1412776"/>
            <a:ext cx="3648405" cy="2736304"/>
          </a:xfrm>
          <a:prstGeom prst="rect">
            <a:avLst/>
          </a:prstGeom>
          <a:ln>
            <a:solidFill>
              <a:schemeClr val="bg1"/>
            </a:solidFill>
          </a:ln>
        </p:spPr>
      </p:pic>
      <p:pic>
        <p:nvPicPr>
          <p:cNvPr id="5" name="Image 4" descr="DSC02815.JPG"/>
          <p:cNvPicPr>
            <a:picLocks noChangeAspect="1"/>
          </p:cNvPicPr>
          <p:nvPr/>
        </p:nvPicPr>
        <p:blipFill>
          <a:blip r:embed="rId4" cstate="print"/>
          <a:stretch>
            <a:fillRect/>
          </a:stretch>
        </p:blipFill>
        <p:spPr>
          <a:xfrm>
            <a:off x="395536" y="4077072"/>
            <a:ext cx="3600400" cy="2700300"/>
          </a:xfrm>
          <a:prstGeom prst="rect">
            <a:avLst/>
          </a:prstGeom>
          <a:ln>
            <a:solidFill>
              <a:schemeClr val="bg1"/>
            </a:solidFill>
          </a:ln>
        </p:spPr>
      </p:pic>
      <p:pic>
        <p:nvPicPr>
          <p:cNvPr id="6" name="Image 5" descr="DSC03530.JPG"/>
          <p:cNvPicPr>
            <a:picLocks noChangeAspect="1"/>
          </p:cNvPicPr>
          <p:nvPr/>
        </p:nvPicPr>
        <p:blipFill>
          <a:blip r:embed="rId5" cstate="print"/>
          <a:stretch>
            <a:fillRect/>
          </a:stretch>
        </p:blipFill>
        <p:spPr>
          <a:xfrm>
            <a:off x="4572000" y="3933056"/>
            <a:ext cx="3672408" cy="2754306"/>
          </a:xfrm>
          <a:prstGeom prst="rect">
            <a:avLst/>
          </a:prstGeom>
          <a:ln>
            <a:solidFill>
              <a:schemeClr val="bg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16632"/>
            <a:ext cx="7772400" cy="914400"/>
          </a:xfrm>
        </p:spPr>
        <p:txBody>
          <a:bodyPr/>
          <a:lstStyle/>
          <a:p>
            <a:r>
              <a:rPr lang="fr-FR" u="sng" dirty="0" smtClean="0">
                <a:effectLst>
                  <a:outerShdw blurRad="38100" dist="38100" dir="2700000" algn="tl">
                    <a:srgbClr val="000000">
                      <a:alpha val="43137"/>
                    </a:srgbClr>
                  </a:outerShdw>
                </a:effectLst>
              </a:rPr>
              <a:t>Les lambeaux commissuraux</a:t>
            </a:r>
            <a:endParaRPr lang="fr-FR" u="sng" dirty="0">
              <a:effectLst>
                <a:outerShdw blurRad="38100" dist="38100" dir="2700000" algn="tl">
                  <a:srgbClr val="000000">
                    <a:alpha val="43137"/>
                  </a:srgbClr>
                </a:outerShdw>
              </a:effectLst>
            </a:endParaRPr>
          </a:p>
        </p:txBody>
      </p:sp>
      <p:pic>
        <p:nvPicPr>
          <p:cNvPr id="3" name="Image 2" descr="DSC04000.JPG"/>
          <p:cNvPicPr>
            <a:picLocks noChangeAspect="1"/>
          </p:cNvPicPr>
          <p:nvPr/>
        </p:nvPicPr>
        <p:blipFill>
          <a:blip r:embed="rId2" cstate="print"/>
          <a:stretch>
            <a:fillRect/>
          </a:stretch>
        </p:blipFill>
        <p:spPr>
          <a:xfrm>
            <a:off x="395535" y="1124744"/>
            <a:ext cx="4128459" cy="3096344"/>
          </a:xfrm>
          <a:prstGeom prst="rect">
            <a:avLst/>
          </a:prstGeom>
          <a:ln>
            <a:solidFill>
              <a:schemeClr val="bg1"/>
            </a:solidFill>
          </a:ln>
        </p:spPr>
      </p:pic>
      <p:pic>
        <p:nvPicPr>
          <p:cNvPr id="4" name="Image 3" descr="DSC04274.JPG"/>
          <p:cNvPicPr>
            <a:picLocks noChangeAspect="1"/>
          </p:cNvPicPr>
          <p:nvPr/>
        </p:nvPicPr>
        <p:blipFill>
          <a:blip r:embed="rId3" cstate="print"/>
          <a:srcRect b="6433"/>
          <a:stretch>
            <a:fillRect/>
          </a:stretch>
        </p:blipFill>
        <p:spPr>
          <a:xfrm>
            <a:off x="395536" y="3977680"/>
            <a:ext cx="4104456" cy="2880320"/>
          </a:xfrm>
          <a:prstGeom prst="rect">
            <a:avLst/>
          </a:prstGeom>
          <a:ln>
            <a:solidFill>
              <a:schemeClr val="bg1"/>
            </a:solidFill>
          </a:ln>
        </p:spPr>
      </p:pic>
      <p:pic>
        <p:nvPicPr>
          <p:cNvPr id="5" name="Image 4" descr="DSC04002.JPG"/>
          <p:cNvPicPr>
            <a:picLocks noChangeAspect="1"/>
          </p:cNvPicPr>
          <p:nvPr/>
        </p:nvPicPr>
        <p:blipFill>
          <a:blip r:embed="rId4" cstate="print"/>
          <a:stretch>
            <a:fillRect/>
          </a:stretch>
        </p:blipFill>
        <p:spPr>
          <a:xfrm>
            <a:off x="4572000" y="1124744"/>
            <a:ext cx="3840427" cy="2880320"/>
          </a:xfrm>
          <a:prstGeom prst="rect">
            <a:avLst/>
          </a:prstGeom>
          <a:ln>
            <a:solidFill>
              <a:schemeClr val="bg1"/>
            </a:solidFill>
          </a:ln>
        </p:spPr>
      </p:pic>
      <p:pic>
        <p:nvPicPr>
          <p:cNvPr id="6" name="Image 5" descr="DSC04273.JPG"/>
          <p:cNvPicPr>
            <a:picLocks noChangeAspect="1"/>
          </p:cNvPicPr>
          <p:nvPr/>
        </p:nvPicPr>
        <p:blipFill>
          <a:blip r:embed="rId5" cstate="print"/>
          <a:stretch>
            <a:fillRect/>
          </a:stretch>
        </p:blipFill>
        <p:spPr>
          <a:xfrm>
            <a:off x="4572000" y="4005064"/>
            <a:ext cx="3816424" cy="2862318"/>
          </a:xfrm>
          <a:prstGeom prst="rect">
            <a:avLst/>
          </a:prstGeom>
          <a:ln>
            <a:solidFill>
              <a:schemeClr val="bg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lambeaux commissuraux</a:t>
            </a:r>
            <a:endParaRPr lang="fr-FR" u="sng" dirty="0">
              <a:effectLst>
                <a:outerShdw blurRad="38100" dist="38100" dir="2700000" algn="tl">
                  <a:srgbClr val="000000">
                    <a:alpha val="43137"/>
                  </a:srgbClr>
                </a:outerShdw>
              </a:effectLst>
            </a:endParaRPr>
          </a:p>
        </p:txBody>
      </p:sp>
      <p:pic>
        <p:nvPicPr>
          <p:cNvPr id="3" name="Image 2" descr="DSC03781.JPG"/>
          <p:cNvPicPr>
            <a:picLocks noChangeAspect="1"/>
          </p:cNvPicPr>
          <p:nvPr/>
        </p:nvPicPr>
        <p:blipFill>
          <a:blip r:embed="rId2" cstate="print"/>
          <a:srcRect l="12201" t="8001" b="10101"/>
          <a:stretch>
            <a:fillRect/>
          </a:stretch>
        </p:blipFill>
        <p:spPr>
          <a:xfrm>
            <a:off x="467544" y="908720"/>
            <a:ext cx="4014192" cy="2808312"/>
          </a:xfrm>
          <a:prstGeom prst="rect">
            <a:avLst/>
          </a:prstGeom>
          <a:ln>
            <a:solidFill>
              <a:schemeClr val="bg1"/>
            </a:solidFill>
          </a:ln>
        </p:spPr>
      </p:pic>
      <p:pic>
        <p:nvPicPr>
          <p:cNvPr id="4" name="Image 3" descr="DSC03783.JPG"/>
          <p:cNvPicPr>
            <a:picLocks noChangeAspect="1"/>
          </p:cNvPicPr>
          <p:nvPr/>
        </p:nvPicPr>
        <p:blipFill>
          <a:blip r:embed="rId3" cstate="print"/>
          <a:srcRect t="13251" r="9051"/>
          <a:stretch>
            <a:fillRect/>
          </a:stretch>
        </p:blipFill>
        <p:spPr>
          <a:xfrm rot="10800000" flipH="1" flipV="1">
            <a:off x="4572000" y="908720"/>
            <a:ext cx="4032448" cy="2884676"/>
          </a:xfrm>
          <a:prstGeom prst="rect">
            <a:avLst/>
          </a:prstGeom>
          <a:ln>
            <a:solidFill>
              <a:schemeClr val="bg1"/>
            </a:solidFill>
          </a:ln>
        </p:spPr>
      </p:pic>
      <p:pic>
        <p:nvPicPr>
          <p:cNvPr id="5" name="Image 4" descr="DSC03864.JPG"/>
          <p:cNvPicPr>
            <a:picLocks noChangeAspect="1"/>
          </p:cNvPicPr>
          <p:nvPr/>
        </p:nvPicPr>
        <p:blipFill>
          <a:blip r:embed="rId4" cstate="print"/>
          <a:stretch>
            <a:fillRect/>
          </a:stretch>
        </p:blipFill>
        <p:spPr>
          <a:xfrm>
            <a:off x="467544" y="3717032"/>
            <a:ext cx="3995936" cy="2996952"/>
          </a:xfrm>
          <a:prstGeom prst="rect">
            <a:avLst/>
          </a:prstGeom>
          <a:ln>
            <a:solidFill>
              <a:schemeClr val="bg1"/>
            </a:solidFill>
          </a:ln>
        </p:spPr>
      </p:pic>
      <p:pic>
        <p:nvPicPr>
          <p:cNvPr id="6" name="Image 5" descr="DSC03865.JPG"/>
          <p:cNvPicPr>
            <a:picLocks noChangeAspect="1"/>
          </p:cNvPicPr>
          <p:nvPr/>
        </p:nvPicPr>
        <p:blipFill>
          <a:blip r:embed="rId5" cstate="print"/>
          <a:stretch>
            <a:fillRect/>
          </a:stretch>
        </p:blipFill>
        <p:spPr>
          <a:xfrm>
            <a:off x="4572000" y="3717032"/>
            <a:ext cx="3995936" cy="2996952"/>
          </a:xfrm>
          <a:prstGeom prst="rect">
            <a:avLst/>
          </a:prstGeom>
          <a:ln>
            <a:solidFill>
              <a:schemeClr val="bg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commissures</a:t>
            </a:r>
            <a:endParaRPr lang="fr-FR" u="sng" dirty="0">
              <a:effectLst>
                <a:outerShdw blurRad="38100" dist="38100" dir="2700000" algn="tl">
                  <a:srgbClr val="000000">
                    <a:alpha val="43137"/>
                  </a:srgbClr>
                </a:outerShdw>
              </a:effectLst>
            </a:endParaRPr>
          </a:p>
        </p:txBody>
      </p:sp>
      <p:pic>
        <p:nvPicPr>
          <p:cNvPr id="3" name="Image 2" descr="DSC03800.JPG"/>
          <p:cNvPicPr>
            <a:picLocks noChangeAspect="1"/>
          </p:cNvPicPr>
          <p:nvPr/>
        </p:nvPicPr>
        <p:blipFill>
          <a:blip r:embed="rId2" cstate="print"/>
          <a:stretch>
            <a:fillRect/>
          </a:stretch>
        </p:blipFill>
        <p:spPr>
          <a:xfrm>
            <a:off x="467544" y="908720"/>
            <a:ext cx="3899925" cy="2924944"/>
          </a:xfrm>
          <a:prstGeom prst="rect">
            <a:avLst/>
          </a:prstGeom>
          <a:ln>
            <a:solidFill>
              <a:schemeClr val="bg1"/>
            </a:solidFill>
          </a:ln>
        </p:spPr>
      </p:pic>
      <p:pic>
        <p:nvPicPr>
          <p:cNvPr id="4" name="Image 3" descr="DSC03807.JPG"/>
          <p:cNvPicPr>
            <a:picLocks noChangeAspect="1"/>
          </p:cNvPicPr>
          <p:nvPr/>
        </p:nvPicPr>
        <p:blipFill>
          <a:blip r:embed="rId3" cstate="print"/>
          <a:stretch>
            <a:fillRect/>
          </a:stretch>
        </p:blipFill>
        <p:spPr>
          <a:xfrm>
            <a:off x="4427984" y="908720"/>
            <a:ext cx="4355976" cy="3266982"/>
          </a:xfrm>
          <a:prstGeom prst="rect">
            <a:avLst/>
          </a:prstGeom>
          <a:ln>
            <a:solidFill>
              <a:schemeClr val="bg1"/>
            </a:solidFill>
          </a:ln>
        </p:spPr>
      </p:pic>
      <p:pic>
        <p:nvPicPr>
          <p:cNvPr id="5" name="Image 4" descr="DSC03808.JPG"/>
          <p:cNvPicPr>
            <a:picLocks noChangeAspect="1"/>
          </p:cNvPicPr>
          <p:nvPr/>
        </p:nvPicPr>
        <p:blipFill>
          <a:blip r:embed="rId4" cstate="print"/>
          <a:stretch>
            <a:fillRect/>
          </a:stretch>
        </p:blipFill>
        <p:spPr>
          <a:xfrm>
            <a:off x="1475656" y="3591018"/>
            <a:ext cx="4355976" cy="3266982"/>
          </a:xfrm>
          <a:prstGeom prst="rect">
            <a:avLst/>
          </a:prstGeom>
          <a:ln>
            <a:solidFill>
              <a:schemeClr val="bg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brides palmaires</a:t>
            </a:r>
            <a:endParaRPr lang="fr-FR" u="sng" dirty="0">
              <a:effectLst>
                <a:outerShdw blurRad="38100" dist="38100" dir="2700000" algn="tl">
                  <a:srgbClr val="000000">
                    <a:alpha val="43137"/>
                  </a:srgbClr>
                </a:outerShdw>
              </a:effectLst>
            </a:endParaRPr>
          </a:p>
        </p:txBody>
      </p:sp>
      <p:pic>
        <p:nvPicPr>
          <p:cNvPr id="3" name="Image 2" descr="DSC03703.JPG"/>
          <p:cNvPicPr>
            <a:picLocks noChangeAspect="1"/>
          </p:cNvPicPr>
          <p:nvPr/>
        </p:nvPicPr>
        <p:blipFill>
          <a:blip r:embed="rId2" cstate="print"/>
          <a:stretch>
            <a:fillRect/>
          </a:stretch>
        </p:blipFill>
        <p:spPr>
          <a:xfrm>
            <a:off x="539552" y="1268760"/>
            <a:ext cx="4379979" cy="3284984"/>
          </a:xfrm>
          <a:prstGeom prst="rect">
            <a:avLst/>
          </a:prstGeom>
          <a:ln>
            <a:solidFill>
              <a:schemeClr val="bg1"/>
            </a:solidFill>
          </a:ln>
        </p:spPr>
      </p:pic>
      <p:pic>
        <p:nvPicPr>
          <p:cNvPr id="4" name="Image 3" descr="DSC03704.JPG"/>
          <p:cNvPicPr>
            <a:picLocks noChangeAspect="1"/>
          </p:cNvPicPr>
          <p:nvPr/>
        </p:nvPicPr>
        <p:blipFill>
          <a:blip r:embed="rId3" cstate="print"/>
          <a:stretch>
            <a:fillRect/>
          </a:stretch>
        </p:blipFill>
        <p:spPr>
          <a:xfrm>
            <a:off x="4607496" y="3455622"/>
            <a:ext cx="4536504" cy="3402378"/>
          </a:xfrm>
          <a:prstGeom prst="rect">
            <a:avLst/>
          </a:prstGeom>
          <a:ln>
            <a:solidFill>
              <a:schemeClr val="bg1"/>
            </a:solidFill>
          </a:ln>
        </p:spPr>
      </p:pic>
      <p:sp>
        <p:nvSpPr>
          <p:cNvPr id="5" name="ZoneTexte 4"/>
          <p:cNvSpPr txBox="1"/>
          <p:nvPr/>
        </p:nvSpPr>
        <p:spPr>
          <a:xfrm>
            <a:off x="971600" y="4869160"/>
            <a:ext cx="3168352" cy="1200329"/>
          </a:xfrm>
          <a:prstGeom prst="rect">
            <a:avLst/>
          </a:prstGeom>
          <a:noFill/>
          <a:ln>
            <a:solidFill>
              <a:schemeClr val="tx2"/>
            </a:solidFill>
          </a:ln>
        </p:spPr>
        <p:txBody>
          <a:bodyPr wrap="square" rtlCol="0">
            <a:spAutoFit/>
          </a:bodyPr>
          <a:lstStyle/>
          <a:p>
            <a:r>
              <a:rPr lang="fr-FR" dirty="0" smtClean="0"/>
              <a:t>Homme 74 ans</a:t>
            </a:r>
          </a:p>
          <a:p>
            <a:r>
              <a:rPr lang="fr-FR" dirty="0" err="1" smtClean="0"/>
              <a:t>Dupuytren</a:t>
            </a:r>
            <a:r>
              <a:rPr lang="fr-FR" dirty="0" smtClean="0"/>
              <a:t> Stade 2</a:t>
            </a:r>
          </a:p>
          <a:p>
            <a:r>
              <a:rPr lang="fr-FR" dirty="0" smtClean="0"/>
              <a:t>D4</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brides digitales</a:t>
            </a:r>
            <a:endParaRPr lang="fr-FR" u="sng" dirty="0">
              <a:effectLst>
                <a:outerShdw blurRad="38100" dist="38100" dir="2700000" algn="tl">
                  <a:srgbClr val="000000">
                    <a:alpha val="43137"/>
                  </a:srgbClr>
                </a:outerShdw>
              </a:effectLst>
            </a:endParaRPr>
          </a:p>
        </p:txBody>
      </p:sp>
      <p:pic>
        <p:nvPicPr>
          <p:cNvPr id="3" name="Image 2" descr="DSC03925.JPG"/>
          <p:cNvPicPr>
            <a:picLocks noChangeAspect="1"/>
          </p:cNvPicPr>
          <p:nvPr/>
        </p:nvPicPr>
        <p:blipFill>
          <a:blip r:embed="rId2" cstate="print"/>
          <a:stretch>
            <a:fillRect/>
          </a:stretch>
        </p:blipFill>
        <p:spPr>
          <a:xfrm>
            <a:off x="395536" y="764704"/>
            <a:ext cx="4187957" cy="3140968"/>
          </a:xfrm>
          <a:prstGeom prst="rect">
            <a:avLst/>
          </a:prstGeom>
          <a:ln>
            <a:solidFill>
              <a:schemeClr val="bg1"/>
            </a:solidFill>
          </a:ln>
        </p:spPr>
      </p:pic>
      <p:pic>
        <p:nvPicPr>
          <p:cNvPr id="4" name="Image 3" descr="DSC03928.JPG"/>
          <p:cNvPicPr>
            <a:picLocks noChangeAspect="1"/>
          </p:cNvPicPr>
          <p:nvPr/>
        </p:nvPicPr>
        <p:blipFill>
          <a:blip r:embed="rId3" cstate="print"/>
          <a:stretch>
            <a:fillRect/>
          </a:stretch>
        </p:blipFill>
        <p:spPr>
          <a:xfrm>
            <a:off x="4355976" y="3356992"/>
            <a:ext cx="4668011" cy="3501008"/>
          </a:xfrm>
          <a:prstGeom prst="rect">
            <a:avLst/>
          </a:prstGeom>
          <a:ln>
            <a:solidFill>
              <a:schemeClr val="bg1"/>
            </a:solidFill>
          </a:ln>
        </p:spPr>
      </p:pic>
      <p:sp>
        <p:nvSpPr>
          <p:cNvPr id="5" name="ZoneTexte 4"/>
          <p:cNvSpPr txBox="1"/>
          <p:nvPr/>
        </p:nvSpPr>
        <p:spPr>
          <a:xfrm>
            <a:off x="1043608" y="4581128"/>
            <a:ext cx="2448272" cy="1938992"/>
          </a:xfrm>
          <a:prstGeom prst="rect">
            <a:avLst/>
          </a:prstGeom>
          <a:noFill/>
          <a:ln>
            <a:solidFill>
              <a:schemeClr val="tx2"/>
            </a:solidFill>
          </a:ln>
        </p:spPr>
        <p:txBody>
          <a:bodyPr wrap="square" rtlCol="0">
            <a:spAutoFit/>
          </a:bodyPr>
          <a:lstStyle/>
          <a:p>
            <a:r>
              <a:rPr lang="fr-FR" dirty="0" smtClean="0"/>
              <a:t>Homme 64 ans</a:t>
            </a:r>
          </a:p>
          <a:p>
            <a:r>
              <a:rPr lang="fr-FR" dirty="0" smtClean="0"/>
              <a:t>Stade 2 digital </a:t>
            </a:r>
          </a:p>
          <a:p>
            <a:r>
              <a:rPr lang="fr-FR" dirty="0" smtClean="0"/>
              <a:t>D3 D4</a:t>
            </a:r>
          </a:p>
          <a:p>
            <a:r>
              <a:rPr lang="fr-FR" dirty="0" smtClean="0"/>
              <a:t>Opéré </a:t>
            </a:r>
            <a:r>
              <a:rPr lang="fr-FR" dirty="0" smtClean="0"/>
              <a:t>D5 8 ans + tôt</a:t>
            </a: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brides multiples </a:t>
            </a:r>
            <a:endParaRPr lang="fr-FR" u="sng" dirty="0">
              <a:effectLst>
                <a:outerShdw blurRad="38100" dist="38100" dir="2700000" algn="tl">
                  <a:srgbClr val="000000">
                    <a:alpha val="43137"/>
                  </a:srgbClr>
                </a:outerShdw>
              </a:effectLst>
            </a:endParaRPr>
          </a:p>
        </p:txBody>
      </p:sp>
      <p:pic>
        <p:nvPicPr>
          <p:cNvPr id="3" name="Image 2" descr="DSC02716.JPG"/>
          <p:cNvPicPr>
            <a:picLocks noChangeAspect="1"/>
          </p:cNvPicPr>
          <p:nvPr/>
        </p:nvPicPr>
        <p:blipFill>
          <a:blip r:embed="rId2" cstate="print"/>
          <a:stretch>
            <a:fillRect/>
          </a:stretch>
        </p:blipFill>
        <p:spPr>
          <a:xfrm>
            <a:off x="395536" y="1124744"/>
            <a:ext cx="3779912" cy="2834934"/>
          </a:xfrm>
          <a:prstGeom prst="rect">
            <a:avLst/>
          </a:prstGeom>
          <a:ln>
            <a:solidFill>
              <a:schemeClr val="bg1"/>
            </a:solidFill>
          </a:ln>
        </p:spPr>
      </p:pic>
      <p:pic>
        <p:nvPicPr>
          <p:cNvPr id="4" name="Image 3" descr="DSC02717.JPG"/>
          <p:cNvPicPr>
            <a:picLocks noChangeAspect="1"/>
          </p:cNvPicPr>
          <p:nvPr/>
        </p:nvPicPr>
        <p:blipFill>
          <a:blip r:embed="rId3" cstate="print"/>
          <a:srcRect r="14481"/>
          <a:stretch>
            <a:fillRect/>
          </a:stretch>
        </p:blipFill>
        <p:spPr>
          <a:xfrm>
            <a:off x="4355976" y="1124744"/>
            <a:ext cx="3456384" cy="3031232"/>
          </a:xfrm>
          <a:prstGeom prst="rect">
            <a:avLst/>
          </a:prstGeom>
          <a:ln>
            <a:solidFill>
              <a:schemeClr val="bg1"/>
            </a:solidFill>
          </a:ln>
        </p:spPr>
      </p:pic>
      <p:pic>
        <p:nvPicPr>
          <p:cNvPr id="5" name="Image 4" descr="DSC02722.JPG"/>
          <p:cNvPicPr>
            <a:picLocks noChangeAspect="1"/>
          </p:cNvPicPr>
          <p:nvPr/>
        </p:nvPicPr>
        <p:blipFill>
          <a:blip r:embed="rId4" cstate="print"/>
          <a:stretch>
            <a:fillRect/>
          </a:stretch>
        </p:blipFill>
        <p:spPr>
          <a:xfrm>
            <a:off x="2339752" y="3941676"/>
            <a:ext cx="3888432" cy="2916324"/>
          </a:xfrm>
          <a:prstGeom prst="rect">
            <a:avLst/>
          </a:prstGeom>
          <a:ln>
            <a:solidFill>
              <a:schemeClr val="bg1"/>
            </a:solidFill>
          </a:ln>
        </p:spPr>
      </p:pic>
      <p:sp>
        <p:nvSpPr>
          <p:cNvPr id="6" name="ZoneTexte 5"/>
          <p:cNvSpPr txBox="1"/>
          <p:nvPr/>
        </p:nvSpPr>
        <p:spPr>
          <a:xfrm>
            <a:off x="6660232" y="4653136"/>
            <a:ext cx="2016224" cy="1200329"/>
          </a:xfrm>
          <a:prstGeom prst="rect">
            <a:avLst/>
          </a:prstGeom>
          <a:noFill/>
          <a:ln>
            <a:solidFill>
              <a:schemeClr val="tx2"/>
            </a:solidFill>
          </a:ln>
        </p:spPr>
        <p:txBody>
          <a:bodyPr wrap="square" rtlCol="0">
            <a:spAutoFit/>
          </a:bodyPr>
          <a:lstStyle/>
          <a:p>
            <a:r>
              <a:rPr lang="fr-FR" dirty="0" smtClean="0"/>
              <a:t>Médecin 68 ans</a:t>
            </a:r>
          </a:p>
          <a:p>
            <a:r>
              <a:rPr lang="fr-FR" dirty="0" smtClean="0"/>
              <a:t>5 doigts</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371600" y="1772816"/>
            <a:ext cx="7772400" cy="4572000"/>
          </a:xfrm>
        </p:spPr>
        <p:txBody>
          <a:bodyPr>
            <a:normAutofit lnSpcReduction="10000"/>
          </a:bodyPr>
          <a:lstStyle/>
          <a:p>
            <a:pPr lvl="1" eaLnBrk="1" hangingPunct="1">
              <a:buFont typeface="Wingdings" pitchFamily="28" charset="2"/>
              <a:buChar char=""/>
              <a:defRPr/>
            </a:pPr>
            <a:r>
              <a:rPr lang="fr-FR" sz="2400" dirty="0" smtClean="0"/>
              <a:t>PATHOLOGIE DE TERRAIN </a:t>
            </a:r>
          </a:p>
          <a:p>
            <a:pPr lvl="1" eaLnBrk="1" hangingPunct="1">
              <a:buFont typeface="Wingdings" pitchFamily="28" charset="2"/>
              <a:buChar char=""/>
              <a:defRPr/>
            </a:pPr>
            <a:r>
              <a:rPr lang="fr-FR" sz="2400" dirty="0" smtClean="0"/>
              <a:t>Origine génétique (</a:t>
            </a:r>
            <a:r>
              <a:rPr lang="fr-FR" sz="2400" u="sng" dirty="0" smtClean="0"/>
              <a:t>facteurs familiaux)</a:t>
            </a:r>
          </a:p>
          <a:p>
            <a:pPr lvl="1" eaLnBrk="1" hangingPunct="1">
              <a:buFont typeface="Wingdings" pitchFamily="2" charset="2"/>
              <a:buChar char="v"/>
              <a:defRPr/>
            </a:pPr>
            <a:r>
              <a:rPr lang="fr-FR" sz="2400" dirty="0" smtClean="0"/>
              <a:t>F</a:t>
            </a:r>
            <a:r>
              <a:rPr lang="fr-FR" sz="2400" u="sng" dirty="0" smtClean="0"/>
              <a:t>acteurs personnels</a:t>
            </a:r>
            <a:r>
              <a:rPr lang="fr-FR" sz="2400" dirty="0" smtClean="0"/>
              <a:t>:	</a:t>
            </a:r>
          </a:p>
          <a:p>
            <a:pPr lvl="1" eaLnBrk="1" hangingPunct="1">
              <a:buFont typeface="Wingdings" pitchFamily="28" charset="2"/>
              <a:buNone/>
              <a:defRPr/>
            </a:pPr>
            <a:r>
              <a:rPr lang="fr-FR" sz="2400" dirty="0" smtClean="0"/>
              <a:t>				ethnie, diabète (20 à 30%), pathologie cardiaque, alcool, épilepsie….</a:t>
            </a:r>
          </a:p>
          <a:p>
            <a:pPr lvl="1" eaLnBrk="1" hangingPunct="1">
              <a:buFont typeface="Wingdings" pitchFamily="2" charset="2"/>
              <a:buChar char="v"/>
              <a:defRPr/>
            </a:pPr>
            <a:r>
              <a:rPr lang="fr-FR" sz="2400" dirty="0" smtClean="0"/>
              <a:t> Hommes, cinquantaine (9/10)</a:t>
            </a:r>
          </a:p>
          <a:p>
            <a:pPr lvl="1" eaLnBrk="1" hangingPunct="1">
              <a:buFont typeface="Wingdings" pitchFamily="2" charset="2"/>
              <a:buChar char="v"/>
              <a:defRPr/>
            </a:pPr>
            <a:r>
              <a:rPr lang="fr-FR" sz="2400" dirty="0" smtClean="0"/>
              <a:t>	TRAUMATISME parfois facteur déclenchant (unilatéral)</a:t>
            </a:r>
          </a:p>
          <a:p>
            <a:pPr lvl="1" eaLnBrk="1" hangingPunct="1">
              <a:buFont typeface="Wingdings" pitchFamily="2" charset="2"/>
              <a:buChar char="v"/>
              <a:defRPr/>
            </a:pPr>
            <a:r>
              <a:rPr lang="fr-FR" sz="2400" dirty="0" smtClean="0"/>
              <a:t>	</a:t>
            </a:r>
            <a:r>
              <a:rPr lang="fr-FR" sz="2400" u="sng" dirty="0" smtClean="0"/>
              <a:t>le travail manuel n’est pas un facteur déclenchant</a:t>
            </a:r>
            <a:r>
              <a:rPr lang="fr-FR" sz="2400" dirty="0" smtClean="0"/>
              <a:t> ++</a:t>
            </a:r>
          </a:p>
          <a:p>
            <a:pPr lvl="1" eaLnBrk="1" hangingPunct="1">
              <a:buFont typeface="Wingdings" pitchFamily="2" charset="2"/>
              <a:buChar char="v"/>
              <a:defRPr/>
            </a:pPr>
            <a:r>
              <a:rPr lang="fr-FR" sz="2400" dirty="0" smtClean="0"/>
              <a:t>Association avec LEDDERHOSE (plante des pieds) et LAPEYRONIE (verge)</a:t>
            </a:r>
          </a:p>
        </p:txBody>
      </p:sp>
      <p:sp>
        <p:nvSpPr>
          <p:cNvPr id="6147" name="Rectangle 4"/>
          <p:cNvSpPr>
            <a:spLocks noChangeArrowheads="1"/>
          </p:cNvSpPr>
          <p:nvPr/>
        </p:nvSpPr>
        <p:spPr bwMode="auto">
          <a:xfrm>
            <a:off x="457200" y="457200"/>
            <a:ext cx="7162800" cy="1066800"/>
          </a:xfrm>
          <a:prstGeom prst="rect">
            <a:avLst/>
          </a:prstGeom>
          <a:noFill/>
          <a:ln w="76200" cmpd="tri">
            <a:solidFill>
              <a:schemeClr val="tx2"/>
            </a:solidFill>
            <a:miter lim="800000"/>
            <a:headEnd/>
            <a:tailEnd/>
          </a:ln>
        </p:spPr>
        <p:txBody>
          <a:bodyPr anchor="ctr"/>
          <a:lstStyle/>
          <a:p>
            <a:r>
              <a:rPr lang="fr-FR" sz="4000" b="1" i="0" dirty="0" smtClean="0">
                <a:solidFill>
                  <a:schemeClr val="tx2"/>
                </a:solidFill>
              </a:rPr>
              <a:t>ETIOLOGIE</a:t>
            </a:r>
            <a:endParaRPr lang="fr-FR" sz="4000" b="1" i="0" dirty="0">
              <a:solidFill>
                <a:schemeClr val="tx2"/>
              </a:solidFill>
            </a:endParaRPr>
          </a:p>
        </p:txBody>
      </p:sp>
      <p:pic>
        <p:nvPicPr>
          <p:cNvPr id="59394" name="Picture 2" descr="http://www.davidlnelson.md/images/PrimalPalm.jpg"/>
          <p:cNvPicPr>
            <a:picLocks noChangeAspect="1" noChangeArrowheads="1"/>
          </p:cNvPicPr>
          <p:nvPr/>
        </p:nvPicPr>
        <p:blipFill>
          <a:blip r:embed="rId3" cstate="print"/>
          <a:srcRect l="18533"/>
          <a:stretch>
            <a:fillRect/>
          </a:stretch>
        </p:blipFill>
        <p:spPr bwMode="auto">
          <a:xfrm>
            <a:off x="0" y="2924944"/>
            <a:ext cx="1844419" cy="2304256"/>
          </a:xfrm>
          <a:prstGeom prst="rect">
            <a:avLst/>
          </a:prstGeom>
          <a:noFill/>
          <a:ln>
            <a:solidFill>
              <a:schemeClr val="bg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brides atypiques</a:t>
            </a:r>
            <a:endParaRPr lang="fr-FR" u="sng" dirty="0">
              <a:effectLst>
                <a:outerShdw blurRad="38100" dist="38100" dir="2700000" algn="tl">
                  <a:srgbClr val="000000">
                    <a:alpha val="43137"/>
                  </a:srgbClr>
                </a:outerShdw>
              </a:effectLst>
            </a:endParaRPr>
          </a:p>
        </p:txBody>
      </p:sp>
      <p:pic>
        <p:nvPicPr>
          <p:cNvPr id="3" name="Image 2" descr="DSC03830.JPG"/>
          <p:cNvPicPr>
            <a:picLocks noChangeAspect="1"/>
          </p:cNvPicPr>
          <p:nvPr/>
        </p:nvPicPr>
        <p:blipFill>
          <a:blip r:embed="rId2" cstate="print"/>
          <a:stretch>
            <a:fillRect/>
          </a:stretch>
        </p:blipFill>
        <p:spPr>
          <a:xfrm>
            <a:off x="395537" y="836712"/>
            <a:ext cx="3168352" cy="2376264"/>
          </a:xfrm>
          <a:prstGeom prst="rect">
            <a:avLst/>
          </a:prstGeom>
          <a:ln>
            <a:solidFill>
              <a:schemeClr val="bg1"/>
            </a:solidFill>
          </a:ln>
        </p:spPr>
      </p:pic>
      <p:pic>
        <p:nvPicPr>
          <p:cNvPr id="4" name="Image 3" descr="DSC03833.JPG"/>
          <p:cNvPicPr>
            <a:picLocks noChangeAspect="1"/>
          </p:cNvPicPr>
          <p:nvPr/>
        </p:nvPicPr>
        <p:blipFill>
          <a:blip r:embed="rId3" cstate="print"/>
          <a:stretch>
            <a:fillRect/>
          </a:stretch>
        </p:blipFill>
        <p:spPr>
          <a:xfrm>
            <a:off x="3635896" y="836712"/>
            <a:ext cx="4128459" cy="3096344"/>
          </a:xfrm>
          <a:prstGeom prst="rect">
            <a:avLst/>
          </a:prstGeom>
          <a:ln>
            <a:solidFill>
              <a:schemeClr val="bg1"/>
            </a:solidFill>
          </a:ln>
        </p:spPr>
      </p:pic>
      <p:pic>
        <p:nvPicPr>
          <p:cNvPr id="5" name="Image 4" descr="DSC03837.JPG"/>
          <p:cNvPicPr>
            <a:picLocks noChangeAspect="1"/>
          </p:cNvPicPr>
          <p:nvPr/>
        </p:nvPicPr>
        <p:blipFill>
          <a:blip r:embed="rId4" cstate="print"/>
          <a:srcRect l="20863" t="30248" r="26375" b="29000"/>
          <a:stretch>
            <a:fillRect/>
          </a:stretch>
        </p:blipFill>
        <p:spPr>
          <a:xfrm rot="10800000">
            <a:off x="467544" y="3284984"/>
            <a:ext cx="2858984" cy="1656184"/>
          </a:xfrm>
          <a:prstGeom prst="rect">
            <a:avLst/>
          </a:prstGeom>
          <a:ln>
            <a:solidFill>
              <a:schemeClr val="bg1"/>
            </a:solidFill>
          </a:ln>
        </p:spPr>
      </p:pic>
      <p:pic>
        <p:nvPicPr>
          <p:cNvPr id="6" name="Image 5" descr="DSC04183.JPG"/>
          <p:cNvPicPr>
            <a:picLocks noChangeAspect="1"/>
          </p:cNvPicPr>
          <p:nvPr/>
        </p:nvPicPr>
        <p:blipFill>
          <a:blip r:embed="rId5" cstate="print"/>
          <a:stretch>
            <a:fillRect/>
          </a:stretch>
        </p:blipFill>
        <p:spPr>
          <a:xfrm>
            <a:off x="3347864" y="4581128"/>
            <a:ext cx="2880320" cy="2160240"/>
          </a:xfrm>
          <a:prstGeom prst="rect">
            <a:avLst/>
          </a:prstGeom>
          <a:ln>
            <a:solidFill>
              <a:schemeClr val="bg1"/>
            </a:solidFill>
          </a:ln>
        </p:spPr>
      </p:pic>
      <p:pic>
        <p:nvPicPr>
          <p:cNvPr id="7" name="Image 6" descr="DSC04184.JPG"/>
          <p:cNvPicPr>
            <a:picLocks noChangeAspect="1"/>
          </p:cNvPicPr>
          <p:nvPr/>
        </p:nvPicPr>
        <p:blipFill>
          <a:blip r:embed="rId6" cstate="print"/>
          <a:srcRect l="12050" t="4820"/>
          <a:stretch>
            <a:fillRect/>
          </a:stretch>
        </p:blipFill>
        <p:spPr>
          <a:xfrm>
            <a:off x="6300192" y="4581128"/>
            <a:ext cx="2627784" cy="2132856"/>
          </a:xfrm>
          <a:prstGeom prst="rect">
            <a:avLst/>
          </a:prstGeom>
          <a:ln>
            <a:solidFill>
              <a:schemeClr val="bg1"/>
            </a:solidFill>
          </a:ln>
        </p:spPr>
      </p:pic>
      <p:sp>
        <p:nvSpPr>
          <p:cNvPr id="8" name="ZoneTexte 7"/>
          <p:cNvSpPr txBox="1"/>
          <p:nvPr/>
        </p:nvSpPr>
        <p:spPr>
          <a:xfrm>
            <a:off x="539552" y="5085184"/>
            <a:ext cx="2664296" cy="1200329"/>
          </a:xfrm>
          <a:prstGeom prst="rect">
            <a:avLst/>
          </a:prstGeom>
          <a:noFill/>
          <a:ln>
            <a:solidFill>
              <a:schemeClr val="tx2"/>
            </a:solidFill>
          </a:ln>
        </p:spPr>
        <p:txBody>
          <a:bodyPr wrap="square" rtlCol="0">
            <a:spAutoFit/>
          </a:bodyPr>
          <a:lstStyle/>
          <a:p>
            <a:r>
              <a:rPr lang="fr-FR" dirty="0" smtClean="0"/>
              <a:t>Homme 59 ans</a:t>
            </a:r>
          </a:p>
          <a:p>
            <a:r>
              <a:rPr lang="fr-FR" dirty="0" smtClean="0"/>
              <a:t>Bride palmaire D3 D4 sur D3</a:t>
            </a: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brides atypiques</a:t>
            </a:r>
            <a:endParaRPr lang="fr-FR" u="sng" dirty="0">
              <a:effectLst>
                <a:outerShdw blurRad="38100" dist="38100" dir="2700000" algn="tl">
                  <a:srgbClr val="000000">
                    <a:alpha val="43137"/>
                  </a:srgbClr>
                </a:outerShdw>
              </a:effectLst>
            </a:endParaRPr>
          </a:p>
        </p:txBody>
      </p:sp>
      <p:pic>
        <p:nvPicPr>
          <p:cNvPr id="3" name="Image 2" descr="DSC03531.JPG"/>
          <p:cNvPicPr>
            <a:picLocks noChangeAspect="1"/>
          </p:cNvPicPr>
          <p:nvPr/>
        </p:nvPicPr>
        <p:blipFill>
          <a:blip r:embed="rId2" cstate="print"/>
          <a:stretch>
            <a:fillRect/>
          </a:stretch>
        </p:blipFill>
        <p:spPr>
          <a:xfrm>
            <a:off x="395536" y="908720"/>
            <a:ext cx="3967989" cy="2975992"/>
          </a:xfrm>
          <a:prstGeom prst="rect">
            <a:avLst/>
          </a:prstGeom>
          <a:ln>
            <a:solidFill>
              <a:schemeClr val="bg1"/>
            </a:solidFill>
          </a:ln>
        </p:spPr>
      </p:pic>
      <p:pic>
        <p:nvPicPr>
          <p:cNvPr id="4" name="Image 3" descr="DSC03535.JPG"/>
          <p:cNvPicPr>
            <a:picLocks noChangeAspect="1"/>
          </p:cNvPicPr>
          <p:nvPr/>
        </p:nvPicPr>
        <p:blipFill>
          <a:blip r:embed="rId3" cstate="print"/>
          <a:srcRect r="3049"/>
          <a:stretch>
            <a:fillRect/>
          </a:stretch>
        </p:blipFill>
        <p:spPr>
          <a:xfrm>
            <a:off x="4427983" y="908720"/>
            <a:ext cx="3816425" cy="2952328"/>
          </a:xfrm>
          <a:prstGeom prst="rect">
            <a:avLst/>
          </a:prstGeom>
          <a:ln>
            <a:solidFill>
              <a:schemeClr val="bg1"/>
            </a:solidFill>
          </a:ln>
        </p:spPr>
      </p:pic>
      <p:pic>
        <p:nvPicPr>
          <p:cNvPr id="5" name="Image 4" descr="DSC03537.JPG"/>
          <p:cNvPicPr>
            <a:picLocks noChangeAspect="1"/>
          </p:cNvPicPr>
          <p:nvPr/>
        </p:nvPicPr>
        <p:blipFill>
          <a:blip r:embed="rId4" cstate="print"/>
          <a:srcRect t="4143"/>
          <a:stretch>
            <a:fillRect/>
          </a:stretch>
        </p:blipFill>
        <p:spPr>
          <a:xfrm>
            <a:off x="395537" y="3861048"/>
            <a:ext cx="3960439" cy="2847273"/>
          </a:xfrm>
          <a:prstGeom prst="rect">
            <a:avLst/>
          </a:prstGeom>
          <a:ln>
            <a:solidFill>
              <a:schemeClr val="bg1"/>
            </a:solidFill>
          </a:ln>
        </p:spPr>
      </p:pic>
      <p:pic>
        <p:nvPicPr>
          <p:cNvPr id="6" name="Image 5" descr="DSC03536.JPG"/>
          <p:cNvPicPr>
            <a:picLocks noChangeAspect="1"/>
          </p:cNvPicPr>
          <p:nvPr/>
        </p:nvPicPr>
        <p:blipFill>
          <a:blip r:embed="rId5" cstate="print"/>
          <a:stretch>
            <a:fillRect/>
          </a:stretch>
        </p:blipFill>
        <p:spPr>
          <a:xfrm>
            <a:off x="4427984" y="3861048"/>
            <a:ext cx="3816424" cy="2862318"/>
          </a:xfrm>
          <a:prstGeom prst="rect">
            <a:avLst/>
          </a:prstGeom>
          <a:ln>
            <a:solidFill>
              <a:schemeClr val="bg1"/>
            </a:solidFill>
          </a:ln>
        </p:spPr>
      </p:pic>
      <p:sp>
        <p:nvSpPr>
          <p:cNvPr id="7" name="ZoneTexte 6"/>
          <p:cNvSpPr txBox="1"/>
          <p:nvPr/>
        </p:nvSpPr>
        <p:spPr>
          <a:xfrm>
            <a:off x="7668344" y="3861048"/>
            <a:ext cx="1368152" cy="2308324"/>
          </a:xfrm>
          <a:prstGeom prst="rect">
            <a:avLst/>
          </a:prstGeom>
          <a:noFill/>
          <a:ln>
            <a:solidFill>
              <a:schemeClr val="tx2"/>
            </a:solidFill>
          </a:ln>
        </p:spPr>
        <p:txBody>
          <a:bodyPr wrap="square" rtlCol="0">
            <a:spAutoFit/>
          </a:bodyPr>
          <a:lstStyle/>
          <a:p>
            <a:r>
              <a:rPr lang="fr-FR" dirty="0" smtClean="0"/>
              <a:t>Femme 65 ans </a:t>
            </a:r>
          </a:p>
          <a:p>
            <a:r>
              <a:rPr lang="fr-FR" dirty="0" smtClean="0"/>
              <a:t>Bride oblique D4 vers D2</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st 4"/>
          <p:cNvPicPr>
            <a:picLocks noChangeAspect="1" noChangeArrowheads="1"/>
          </p:cNvPicPr>
          <p:nvPr/>
        </p:nvPicPr>
        <p:blipFill>
          <a:blip r:embed="rId3" cstate="print"/>
          <a:srcRect/>
          <a:stretch>
            <a:fillRect/>
          </a:stretch>
        </p:blipFill>
        <p:spPr bwMode="auto">
          <a:xfrm>
            <a:off x="395535" y="980728"/>
            <a:ext cx="3648405" cy="2736304"/>
          </a:xfrm>
          <a:prstGeom prst="rect">
            <a:avLst/>
          </a:prstGeom>
          <a:noFill/>
          <a:ln w="19050">
            <a:solidFill>
              <a:schemeClr val="bg1"/>
            </a:solidFill>
            <a:miter lim="800000"/>
            <a:headEnd/>
            <a:tailEnd/>
          </a:ln>
        </p:spPr>
      </p:pic>
      <p:pic>
        <p:nvPicPr>
          <p:cNvPr id="22531" name="Picture 5" descr="Berthomier per op 1"/>
          <p:cNvPicPr>
            <a:picLocks noChangeAspect="1" noChangeArrowheads="1"/>
          </p:cNvPicPr>
          <p:nvPr/>
        </p:nvPicPr>
        <p:blipFill>
          <a:blip r:embed="rId4" cstate="print"/>
          <a:srcRect/>
          <a:stretch>
            <a:fillRect/>
          </a:stretch>
        </p:blipFill>
        <p:spPr bwMode="auto">
          <a:xfrm>
            <a:off x="4355975" y="836712"/>
            <a:ext cx="3840427" cy="2880320"/>
          </a:xfrm>
          <a:prstGeom prst="rect">
            <a:avLst/>
          </a:prstGeom>
          <a:noFill/>
          <a:ln w="19050">
            <a:solidFill>
              <a:schemeClr val="bg1"/>
            </a:solidFill>
            <a:miter lim="800000"/>
            <a:headEnd/>
            <a:tailEnd/>
          </a:ln>
        </p:spPr>
      </p:pic>
      <p:pic>
        <p:nvPicPr>
          <p:cNvPr id="22532" name="Picture 6" descr="Berthomier per op 2"/>
          <p:cNvPicPr>
            <a:picLocks noChangeAspect="1" noChangeArrowheads="1"/>
          </p:cNvPicPr>
          <p:nvPr/>
        </p:nvPicPr>
        <p:blipFill>
          <a:blip r:embed="rId5" cstate="print"/>
          <a:srcRect/>
          <a:stretch>
            <a:fillRect/>
          </a:stretch>
        </p:blipFill>
        <p:spPr bwMode="auto">
          <a:xfrm>
            <a:off x="2743199" y="3962400"/>
            <a:ext cx="3705291" cy="2778968"/>
          </a:xfrm>
          <a:prstGeom prst="rect">
            <a:avLst/>
          </a:prstGeom>
          <a:noFill/>
          <a:ln w="19050">
            <a:solidFill>
              <a:schemeClr val="bg1"/>
            </a:solidFill>
            <a:miter lim="800000"/>
            <a:headEnd/>
            <a:tailEnd/>
          </a:ln>
        </p:spPr>
      </p:pic>
      <p:sp>
        <p:nvSpPr>
          <p:cNvPr id="6" name="Titre 5"/>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greffes de peau</a:t>
            </a:r>
            <a:endParaRPr lang="fr-FR" u="sng" dirty="0">
              <a:effectLst>
                <a:outerShdw blurRad="38100" dist="38100" dir="2700000" algn="tl">
                  <a:srgbClr val="000000">
                    <a:alpha val="43137"/>
                  </a:srgbClr>
                </a:outerShdw>
              </a:effectLst>
            </a:endParaRPr>
          </a:p>
        </p:txBody>
      </p:sp>
      <p:sp>
        <p:nvSpPr>
          <p:cNvPr id="7" name="ZoneTexte 6"/>
          <p:cNvSpPr txBox="1"/>
          <p:nvPr/>
        </p:nvSpPr>
        <p:spPr>
          <a:xfrm>
            <a:off x="755576" y="4077072"/>
            <a:ext cx="1656184" cy="1938992"/>
          </a:xfrm>
          <a:prstGeom prst="rect">
            <a:avLst/>
          </a:prstGeom>
          <a:noFill/>
          <a:ln>
            <a:solidFill>
              <a:schemeClr val="tx2"/>
            </a:solidFill>
          </a:ln>
        </p:spPr>
        <p:txBody>
          <a:bodyPr wrap="square" rtlCol="0">
            <a:spAutoFit/>
          </a:bodyPr>
          <a:lstStyle/>
          <a:p>
            <a:r>
              <a:rPr lang="fr-FR" dirty="0" smtClean="0"/>
              <a:t>Femme 56 ans</a:t>
            </a:r>
          </a:p>
          <a:p>
            <a:r>
              <a:rPr lang="fr-FR" dirty="0" smtClean="0"/>
              <a:t>Stade 3 D5 H+</a:t>
            </a:r>
          </a:p>
          <a:p>
            <a:endParaRPr lang="fr-FR" dirty="0"/>
          </a:p>
        </p:txBody>
      </p:sp>
      <p:sp>
        <p:nvSpPr>
          <p:cNvPr id="8" name="ZoneTexte 7"/>
          <p:cNvSpPr txBox="1"/>
          <p:nvPr/>
        </p:nvSpPr>
        <p:spPr>
          <a:xfrm>
            <a:off x="6660232" y="4725144"/>
            <a:ext cx="2088232" cy="1200329"/>
          </a:xfrm>
          <a:prstGeom prst="rect">
            <a:avLst/>
          </a:prstGeom>
          <a:noFill/>
        </p:spPr>
        <p:txBody>
          <a:bodyPr wrap="square" rtlCol="0">
            <a:spAutoFit/>
          </a:bodyPr>
          <a:lstStyle/>
          <a:p>
            <a:r>
              <a:rPr lang="fr-FR" dirty="0" smtClean="0"/>
              <a:t>Notion de « coupe feu »</a:t>
            </a:r>
          </a:p>
          <a:p>
            <a:r>
              <a:rPr lang="fr-FR" dirty="0" err="1" smtClean="0"/>
              <a:t>Hueston</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PIC00004 - copie"/>
          <p:cNvPicPr>
            <a:picLocks noChangeAspect="1" noChangeArrowheads="1"/>
          </p:cNvPicPr>
          <p:nvPr/>
        </p:nvPicPr>
        <p:blipFill>
          <a:blip r:embed="rId3" cstate="print"/>
          <a:srcRect/>
          <a:stretch>
            <a:fillRect/>
          </a:stretch>
        </p:blipFill>
        <p:spPr bwMode="auto">
          <a:xfrm>
            <a:off x="4427984" y="188640"/>
            <a:ext cx="3419938" cy="2736304"/>
          </a:xfrm>
          <a:prstGeom prst="rect">
            <a:avLst/>
          </a:prstGeom>
          <a:noFill/>
          <a:ln w="19050">
            <a:solidFill>
              <a:srgbClr val="FF6600"/>
            </a:solidFill>
            <a:miter lim="800000"/>
            <a:headEnd/>
            <a:tailEnd/>
          </a:ln>
        </p:spPr>
      </p:pic>
      <p:pic>
        <p:nvPicPr>
          <p:cNvPr id="23555" name="Picture 5" descr="PIC00007 - copie"/>
          <p:cNvPicPr>
            <a:picLocks noChangeAspect="1" noChangeArrowheads="1"/>
          </p:cNvPicPr>
          <p:nvPr/>
        </p:nvPicPr>
        <p:blipFill>
          <a:blip r:embed="rId4" cstate="print"/>
          <a:srcRect/>
          <a:stretch>
            <a:fillRect/>
          </a:stretch>
        </p:blipFill>
        <p:spPr bwMode="auto">
          <a:xfrm>
            <a:off x="683567" y="3212976"/>
            <a:ext cx="3419539" cy="2736304"/>
          </a:xfrm>
          <a:prstGeom prst="rect">
            <a:avLst/>
          </a:prstGeom>
          <a:noFill/>
          <a:ln w="19050">
            <a:solidFill>
              <a:srgbClr val="FF6600"/>
            </a:solidFill>
            <a:miter lim="800000"/>
            <a:headEnd/>
            <a:tailEnd/>
          </a:ln>
        </p:spPr>
      </p:pic>
      <p:pic>
        <p:nvPicPr>
          <p:cNvPr id="23556" name="Picture 6" descr="PIC00009 - copie"/>
          <p:cNvPicPr>
            <a:picLocks noChangeAspect="1" noChangeArrowheads="1"/>
          </p:cNvPicPr>
          <p:nvPr/>
        </p:nvPicPr>
        <p:blipFill>
          <a:blip r:embed="rId5" cstate="print"/>
          <a:srcRect/>
          <a:stretch>
            <a:fillRect/>
          </a:stretch>
        </p:blipFill>
        <p:spPr bwMode="auto">
          <a:xfrm>
            <a:off x="4427984" y="3212976"/>
            <a:ext cx="3421642" cy="2736304"/>
          </a:xfrm>
          <a:prstGeom prst="rect">
            <a:avLst/>
          </a:prstGeom>
          <a:noFill/>
          <a:ln w="19050">
            <a:solidFill>
              <a:srgbClr val="FF6600"/>
            </a:solidFill>
            <a:miter lim="800000"/>
            <a:headEnd/>
            <a:tailEnd/>
          </a:ln>
        </p:spPr>
      </p:pic>
      <p:pic>
        <p:nvPicPr>
          <p:cNvPr id="23557" name="Picture 7" descr="pré-op - copie"/>
          <p:cNvPicPr>
            <a:picLocks noChangeAspect="1" noChangeArrowheads="1"/>
          </p:cNvPicPr>
          <p:nvPr/>
        </p:nvPicPr>
        <p:blipFill>
          <a:blip r:embed="rId6" cstate="print"/>
          <a:srcRect/>
          <a:stretch>
            <a:fillRect/>
          </a:stretch>
        </p:blipFill>
        <p:spPr bwMode="auto">
          <a:xfrm>
            <a:off x="683568" y="188640"/>
            <a:ext cx="3420380" cy="2736304"/>
          </a:xfrm>
          <a:prstGeom prst="rect">
            <a:avLst/>
          </a:prstGeom>
          <a:noFill/>
          <a:ln w="19050">
            <a:solidFill>
              <a:srgbClr val="FF6600"/>
            </a:solidFill>
            <a:miter lim="800000"/>
            <a:headEnd/>
            <a:tailEnd/>
          </a:ln>
        </p:spPr>
      </p:pic>
      <p:sp>
        <p:nvSpPr>
          <p:cNvPr id="6" name="ZoneTexte 5"/>
          <p:cNvSpPr txBox="1"/>
          <p:nvPr/>
        </p:nvSpPr>
        <p:spPr>
          <a:xfrm>
            <a:off x="1403648" y="6027003"/>
            <a:ext cx="6768752" cy="830997"/>
          </a:xfrm>
          <a:prstGeom prst="rect">
            <a:avLst/>
          </a:prstGeom>
          <a:noFill/>
          <a:ln>
            <a:solidFill>
              <a:schemeClr val="tx2"/>
            </a:solidFill>
          </a:ln>
        </p:spPr>
        <p:txBody>
          <a:bodyPr wrap="square" rtlCol="0">
            <a:spAutoFit/>
          </a:bodyPr>
          <a:lstStyle/>
          <a:p>
            <a:r>
              <a:rPr lang="fr-FR" dirty="0" smtClean="0"/>
              <a:t>Greffe de peau en unité fonctionnelle sur P1</a:t>
            </a:r>
          </a:p>
          <a:p>
            <a:r>
              <a:rPr lang="fr-FR" dirty="0" smtClean="0"/>
              <a:t>Remplacement de la peau envahie</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IMG_4701 - copie"/>
          <p:cNvPicPr>
            <a:picLocks noChangeAspect="1" noChangeArrowheads="1"/>
          </p:cNvPicPr>
          <p:nvPr/>
        </p:nvPicPr>
        <p:blipFill>
          <a:blip r:embed="rId3" cstate="print"/>
          <a:srcRect/>
          <a:stretch>
            <a:fillRect/>
          </a:stretch>
        </p:blipFill>
        <p:spPr bwMode="auto">
          <a:xfrm>
            <a:off x="0" y="980728"/>
            <a:ext cx="3360373" cy="2520280"/>
          </a:xfrm>
          <a:prstGeom prst="rect">
            <a:avLst/>
          </a:prstGeom>
          <a:noFill/>
          <a:ln w="19050">
            <a:solidFill>
              <a:srgbClr val="FF6600"/>
            </a:solidFill>
            <a:miter lim="800000"/>
            <a:headEnd/>
            <a:tailEnd/>
          </a:ln>
        </p:spPr>
      </p:pic>
      <p:pic>
        <p:nvPicPr>
          <p:cNvPr id="24580" name="Picture 6" descr="+ 2 mois"/>
          <p:cNvPicPr>
            <a:picLocks noChangeAspect="1" noChangeArrowheads="1"/>
          </p:cNvPicPr>
          <p:nvPr/>
        </p:nvPicPr>
        <p:blipFill>
          <a:blip r:embed="rId4" cstate="print"/>
          <a:srcRect l="12857"/>
          <a:stretch>
            <a:fillRect/>
          </a:stretch>
        </p:blipFill>
        <p:spPr bwMode="auto">
          <a:xfrm>
            <a:off x="3419872" y="980728"/>
            <a:ext cx="2928325" cy="2520280"/>
          </a:xfrm>
          <a:prstGeom prst="rect">
            <a:avLst/>
          </a:prstGeom>
          <a:noFill/>
          <a:ln w="19050">
            <a:solidFill>
              <a:srgbClr val="FF6600"/>
            </a:solidFill>
            <a:miter lim="800000"/>
            <a:headEnd/>
            <a:tailEnd/>
          </a:ln>
        </p:spPr>
      </p:pic>
      <p:sp>
        <p:nvSpPr>
          <p:cNvPr id="24581" name="Rectangle 7"/>
          <p:cNvSpPr>
            <a:spLocks noChangeArrowheads="1"/>
          </p:cNvSpPr>
          <p:nvPr/>
        </p:nvSpPr>
        <p:spPr bwMode="auto">
          <a:xfrm>
            <a:off x="5076056" y="2852936"/>
            <a:ext cx="998538" cy="366713"/>
          </a:xfrm>
          <a:prstGeom prst="rect">
            <a:avLst/>
          </a:prstGeom>
          <a:noFill/>
          <a:ln w="9525">
            <a:noFill/>
            <a:miter lim="800000"/>
            <a:headEnd/>
            <a:tailEnd/>
          </a:ln>
        </p:spPr>
        <p:txBody>
          <a:bodyPr wrap="none">
            <a:spAutoFit/>
          </a:bodyPr>
          <a:lstStyle/>
          <a:p>
            <a:r>
              <a:rPr lang="fr-FR" sz="1800" dirty="0"/>
              <a:t>+ 2 mois</a:t>
            </a:r>
          </a:p>
        </p:txBody>
      </p:sp>
      <p:pic>
        <p:nvPicPr>
          <p:cNvPr id="24582" name="Picture 8" descr="IMG_6230 - copie"/>
          <p:cNvPicPr>
            <a:picLocks noChangeAspect="1" noChangeArrowheads="1"/>
          </p:cNvPicPr>
          <p:nvPr/>
        </p:nvPicPr>
        <p:blipFill>
          <a:blip r:embed="rId5" cstate="print"/>
          <a:srcRect/>
          <a:stretch>
            <a:fillRect/>
          </a:stretch>
        </p:blipFill>
        <p:spPr bwMode="auto">
          <a:xfrm>
            <a:off x="0" y="3573016"/>
            <a:ext cx="3362768" cy="2520280"/>
          </a:xfrm>
          <a:prstGeom prst="rect">
            <a:avLst/>
          </a:prstGeom>
          <a:noFill/>
          <a:ln w="19050">
            <a:solidFill>
              <a:srgbClr val="FF6600"/>
            </a:solidFill>
            <a:miter lim="800000"/>
            <a:headEnd/>
            <a:tailEnd/>
          </a:ln>
        </p:spPr>
      </p:pic>
      <p:pic>
        <p:nvPicPr>
          <p:cNvPr id="24583" name="Picture 9" descr="IMG_6232 - copie"/>
          <p:cNvPicPr>
            <a:picLocks noChangeAspect="1" noChangeArrowheads="1"/>
          </p:cNvPicPr>
          <p:nvPr/>
        </p:nvPicPr>
        <p:blipFill>
          <a:blip r:embed="rId6" cstate="print"/>
          <a:srcRect r="12766"/>
          <a:stretch>
            <a:fillRect/>
          </a:stretch>
        </p:blipFill>
        <p:spPr bwMode="auto">
          <a:xfrm>
            <a:off x="3419872" y="3573016"/>
            <a:ext cx="2952328" cy="2538282"/>
          </a:xfrm>
          <a:prstGeom prst="rect">
            <a:avLst/>
          </a:prstGeom>
          <a:noFill/>
          <a:ln w="19050">
            <a:solidFill>
              <a:srgbClr val="FF6600"/>
            </a:solidFill>
            <a:miter lim="800000"/>
            <a:headEnd/>
            <a:tailEnd/>
          </a:ln>
        </p:spPr>
      </p:pic>
      <p:sp>
        <p:nvSpPr>
          <p:cNvPr id="8" name="Titre 7"/>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amputations stades 4 +</a:t>
            </a:r>
            <a:endParaRPr lang="fr-FR" u="sng" dirty="0">
              <a:effectLst>
                <a:outerShdw blurRad="38100" dist="38100" dir="2700000" algn="tl">
                  <a:srgbClr val="000000">
                    <a:alpha val="43137"/>
                  </a:srgbClr>
                </a:outerShdw>
              </a:effectLst>
            </a:endParaRPr>
          </a:p>
        </p:txBody>
      </p:sp>
      <p:sp>
        <p:nvSpPr>
          <p:cNvPr id="9" name="ZoneTexte 8"/>
          <p:cNvSpPr txBox="1"/>
          <p:nvPr/>
        </p:nvSpPr>
        <p:spPr>
          <a:xfrm>
            <a:off x="539552" y="6237312"/>
            <a:ext cx="8208912" cy="461665"/>
          </a:xfrm>
          <a:prstGeom prst="rect">
            <a:avLst/>
          </a:prstGeom>
          <a:noFill/>
          <a:ln>
            <a:solidFill>
              <a:schemeClr val="tx2"/>
            </a:solidFill>
          </a:ln>
        </p:spPr>
        <p:txBody>
          <a:bodyPr wrap="square" rtlCol="0">
            <a:spAutoFit/>
          </a:bodyPr>
          <a:lstStyle/>
          <a:p>
            <a:r>
              <a:rPr lang="fr-FR" dirty="0" smtClean="0"/>
              <a:t>Evolution actuelle vers ARTHRODESE RACOURCISSANTE IPP</a:t>
            </a:r>
            <a:endParaRPr lang="fr-FR" dirty="0"/>
          </a:p>
        </p:txBody>
      </p:sp>
      <p:sp>
        <p:nvSpPr>
          <p:cNvPr id="11" name="ZoneTexte 10"/>
          <p:cNvSpPr txBox="1"/>
          <p:nvPr/>
        </p:nvSpPr>
        <p:spPr>
          <a:xfrm>
            <a:off x="6444208" y="2276872"/>
            <a:ext cx="2484784" cy="2031325"/>
          </a:xfrm>
          <a:prstGeom prst="rect">
            <a:avLst/>
          </a:prstGeom>
          <a:noFill/>
          <a:ln>
            <a:solidFill>
              <a:schemeClr val="tx2"/>
            </a:solidFill>
          </a:ln>
        </p:spPr>
        <p:txBody>
          <a:bodyPr wrap="square" rtlCol="0">
            <a:spAutoFit/>
          </a:bodyPr>
          <a:lstStyle/>
          <a:p>
            <a:r>
              <a:rPr lang="fr-FR" sz="1800" dirty="0" smtClean="0"/>
              <a:t>- Dissection artérielle difficile</a:t>
            </a:r>
          </a:p>
          <a:p>
            <a:r>
              <a:rPr lang="fr-FR" sz="1800" dirty="0" smtClean="0"/>
              <a:t>- Artère scléreuse ne résistant pas à l’extension obtenue</a:t>
            </a:r>
          </a:p>
          <a:p>
            <a:r>
              <a:rPr lang="fr-FR" sz="1800" dirty="0" smtClean="0"/>
              <a:t>- Terrain vasculaire préexistant</a:t>
            </a:r>
            <a:endParaRPr lang="fr-FR"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0"/>
            <a:ext cx="7772400" cy="914400"/>
          </a:xfrm>
        </p:spPr>
        <p:txBody>
          <a:bodyPr/>
          <a:lstStyle/>
          <a:p>
            <a:r>
              <a:rPr lang="fr-FR" u="sng" dirty="0" smtClean="0">
                <a:effectLst>
                  <a:outerShdw blurRad="38100" dist="38100" dir="2700000" algn="tl">
                    <a:srgbClr val="000000">
                      <a:alpha val="43137"/>
                    </a:srgbClr>
                  </a:outerShdw>
                </a:effectLst>
              </a:rPr>
              <a:t>Les stades 4</a:t>
            </a:r>
            <a:endParaRPr lang="fr-FR" u="sng" dirty="0">
              <a:effectLst>
                <a:outerShdw blurRad="38100" dist="38100" dir="2700000" algn="tl">
                  <a:srgbClr val="000000">
                    <a:alpha val="43137"/>
                  </a:srgbClr>
                </a:outerShdw>
              </a:effectLst>
            </a:endParaRPr>
          </a:p>
        </p:txBody>
      </p:sp>
      <p:pic>
        <p:nvPicPr>
          <p:cNvPr id="3" name="Image 2" descr="DSC02792.JPG"/>
          <p:cNvPicPr>
            <a:picLocks noChangeAspect="1"/>
          </p:cNvPicPr>
          <p:nvPr/>
        </p:nvPicPr>
        <p:blipFill>
          <a:blip r:embed="rId2" cstate="print"/>
          <a:stretch>
            <a:fillRect/>
          </a:stretch>
        </p:blipFill>
        <p:spPr>
          <a:xfrm>
            <a:off x="395536" y="1052736"/>
            <a:ext cx="3707904" cy="2780928"/>
          </a:xfrm>
          <a:prstGeom prst="rect">
            <a:avLst/>
          </a:prstGeom>
          <a:ln>
            <a:solidFill>
              <a:schemeClr val="bg1"/>
            </a:solidFill>
          </a:ln>
        </p:spPr>
      </p:pic>
      <p:pic>
        <p:nvPicPr>
          <p:cNvPr id="4" name="Image 3" descr="DSC02795.JPG"/>
          <p:cNvPicPr>
            <a:picLocks noChangeAspect="1"/>
          </p:cNvPicPr>
          <p:nvPr/>
        </p:nvPicPr>
        <p:blipFill>
          <a:blip r:embed="rId3" cstate="print"/>
          <a:srcRect r="625"/>
          <a:stretch>
            <a:fillRect/>
          </a:stretch>
        </p:blipFill>
        <p:spPr>
          <a:xfrm>
            <a:off x="4139952" y="980728"/>
            <a:ext cx="3816424" cy="2880320"/>
          </a:xfrm>
          <a:prstGeom prst="rect">
            <a:avLst/>
          </a:prstGeom>
          <a:ln>
            <a:solidFill>
              <a:schemeClr val="bg1"/>
            </a:solidFill>
          </a:ln>
        </p:spPr>
      </p:pic>
      <p:pic>
        <p:nvPicPr>
          <p:cNvPr id="5" name="Image 4" descr="DSC02844.JPG"/>
          <p:cNvPicPr>
            <a:picLocks noChangeAspect="1"/>
          </p:cNvPicPr>
          <p:nvPr/>
        </p:nvPicPr>
        <p:blipFill>
          <a:blip r:embed="rId4" cstate="print"/>
          <a:stretch>
            <a:fillRect/>
          </a:stretch>
        </p:blipFill>
        <p:spPr>
          <a:xfrm>
            <a:off x="395537" y="3789040"/>
            <a:ext cx="3744416" cy="2808312"/>
          </a:xfrm>
          <a:prstGeom prst="rect">
            <a:avLst/>
          </a:prstGeom>
          <a:ln>
            <a:solidFill>
              <a:schemeClr val="bg1"/>
            </a:solidFill>
          </a:ln>
        </p:spPr>
      </p:pic>
      <p:pic>
        <p:nvPicPr>
          <p:cNvPr id="6" name="Image 5" descr="DSC02845.JPG"/>
          <p:cNvPicPr>
            <a:picLocks noChangeAspect="1"/>
          </p:cNvPicPr>
          <p:nvPr/>
        </p:nvPicPr>
        <p:blipFill>
          <a:blip r:embed="rId5" cstate="print"/>
          <a:srcRect b="4403"/>
          <a:stretch>
            <a:fillRect/>
          </a:stretch>
        </p:blipFill>
        <p:spPr>
          <a:xfrm>
            <a:off x="4139952" y="3861048"/>
            <a:ext cx="3816424" cy="2736304"/>
          </a:xfrm>
          <a:prstGeom prst="rect">
            <a:avLst/>
          </a:prstGeom>
          <a:ln>
            <a:solidFill>
              <a:schemeClr val="bg1"/>
            </a:solidFill>
          </a:ln>
        </p:spPr>
      </p:pic>
      <p:sp>
        <p:nvSpPr>
          <p:cNvPr id="7" name="ZoneTexte 6"/>
          <p:cNvSpPr txBox="1"/>
          <p:nvPr/>
        </p:nvSpPr>
        <p:spPr>
          <a:xfrm>
            <a:off x="4572000" y="116632"/>
            <a:ext cx="2952328" cy="830997"/>
          </a:xfrm>
          <a:prstGeom prst="rect">
            <a:avLst/>
          </a:prstGeom>
          <a:noFill/>
          <a:ln>
            <a:solidFill>
              <a:schemeClr val="tx2"/>
            </a:solidFill>
          </a:ln>
        </p:spPr>
        <p:txBody>
          <a:bodyPr wrap="square" rtlCol="0">
            <a:spAutoFit/>
          </a:bodyPr>
          <a:lstStyle/>
          <a:p>
            <a:r>
              <a:rPr lang="fr-FR" dirty="0" smtClean="0"/>
              <a:t>Homme 76 ans</a:t>
            </a:r>
          </a:p>
          <a:p>
            <a:r>
              <a:rPr lang="fr-FR" dirty="0" smtClean="0"/>
              <a:t>Stade 4 D5</a:t>
            </a:r>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stades 4 </a:t>
            </a:r>
            <a:endParaRPr lang="fr-FR" u="sng" dirty="0">
              <a:effectLst>
                <a:outerShdw blurRad="38100" dist="38100" dir="2700000" algn="tl">
                  <a:srgbClr val="000000">
                    <a:alpha val="43137"/>
                  </a:srgbClr>
                </a:outerShdw>
              </a:effectLst>
            </a:endParaRPr>
          </a:p>
        </p:txBody>
      </p:sp>
      <p:pic>
        <p:nvPicPr>
          <p:cNvPr id="3" name="Image 2" descr="DSC02846.JPG"/>
          <p:cNvPicPr>
            <a:picLocks noChangeAspect="1"/>
          </p:cNvPicPr>
          <p:nvPr/>
        </p:nvPicPr>
        <p:blipFill>
          <a:blip r:embed="rId2" cstate="print"/>
          <a:stretch>
            <a:fillRect/>
          </a:stretch>
        </p:blipFill>
        <p:spPr>
          <a:xfrm>
            <a:off x="4644008" y="3591018"/>
            <a:ext cx="4355976" cy="3266982"/>
          </a:xfrm>
          <a:prstGeom prst="rect">
            <a:avLst/>
          </a:prstGeom>
          <a:ln>
            <a:solidFill>
              <a:schemeClr val="bg1"/>
            </a:solidFill>
          </a:ln>
        </p:spPr>
      </p:pic>
      <p:pic>
        <p:nvPicPr>
          <p:cNvPr id="4" name="Image 3" descr="DSC02793.JPG"/>
          <p:cNvPicPr>
            <a:picLocks noChangeAspect="1"/>
          </p:cNvPicPr>
          <p:nvPr/>
        </p:nvPicPr>
        <p:blipFill>
          <a:blip r:embed="rId3" cstate="print"/>
          <a:stretch>
            <a:fillRect/>
          </a:stretch>
        </p:blipFill>
        <p:spPr>
          <a:xfrm>
            <a:off x="539552" y="1124744"/>
            <a:ext cx="4475989" cy="3356992"/>
          </a:xfrm>
          <a:prstGeom prst="rect">
            <a:avLst/>
          </a:prstGeom>
          <a:ln>
            <a:solidFill>
              <a:schemeClr val="bg1"/>
            </a:solidFill>
          </a:ln>
        </p:spPr>
      </p:pic>
      <p:sp>
        <p:nvSpPr>
          <p:cNvPr id="5" name="ZoneTexte 4"/>
          <p:cNvSpPr txBox="1"/>
          <p:nvPr/>
        </p:nvSpPr>
        <p:spPr>
          <a:xfrm>
            <a:off x="683568" y="5013176"/>
            <a:ext cx="3600400" cy="1569660"/>
          </a:xfrm>
          <a:prstGeom prst="rect">
            <a:avLst/>
          </a:prstGeom>
          <a:noFill/>
          <a:ln>
            <a:solidFill>
              <a:schemeClr val="tx2"/>
            </a:solidFill>
          </a:ln>
        </p:spPr>
        <p:txBody>
          <a:bodyPr wrap="square" rtlCol="0">
            <a:spAutoFit/>
          </a:bodyPr>
          <a:lstStyle/>
          <a:p>
            <a:r>
              <a:rPr lang="fr-FR" dirty="0" smtClean="0"/>
              <a:t>Difficulté de récupérer une extension totale active ou passive de l’IPP</a:t>
            </a:r>
          </a:p>
          <a:p>
            <a:r>
              <a:rPr lang="fr-FR" dirty="0" smtClean="0"/>
              <a:t>Pulpe à niveau +++</a:t>
            </a:r>
            <a:endParaRPr lang="fr-FR" dirty="0"/>
          </a:p>
        </p:txBody>
      </p:sp>
      <p:pic>
        <p:nvPicPr>
          <p:cNvPr id="6" name="Image 5" descr="DUPUYTREN 001.jpg"/>
          <p:cNvPicPr>
            <a:picLocks noChangeAspect="1"/>
          </p:cNvPicPr>
          <p:nvPr/>
        </p:nvPicPr>
        <p:blipFill>
          <a:blip r:embed="rId4" cstate="print"/>
          <a:srcRect l="11019" t="13456" r="1274" b="20100"/>
          <a:stretch>
            <a:fillRect/>
          </a:stretch>
        </p:blipFill>
        <p:spPr>
          <a:xfrm>
            <a:off x="5652120" y="1340768"/>
            <a:ext cx="3089143" cy="187220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16632"/>
            <a:ext cx="7772400" cy="914400"/>
          </a:xfrm>
        </p:spPr>
        <p:txBody>
          <a:bodyPr/>
          <a:lstStyle/>
          <a:p>
            <a:r>
              <a:rPr lang="fr-FR" u="sng" dirty="0" smtClean="0">
                <a:effectLst>
                  <a:outerShdw blurRad="38100" dist="38100" dir="2700000" algn="tl">
                    <a:srgbClr val="000000">
                      <a:alpha val="43137"/>
                    </a:srgbClr>
                  </a:outerShdw>
                </a:effectLst>
              </a:rPr>
              <a:t>Les récidives</a:t>
            </a:r>
            <a:endParaRPr lang="fr-FR" u="sng" dirty="0">
              <a:effectLst>
                <a:outerShdw blurRad="38100" dist="38100" dir="2700000" algn="tl">
                  <a:srgbClr val="000000">
                    <a:alpha val="43137"/>
                  </a:srgbClr>
                </a:outerShdw>
              </a:effectLst>
            </a:endParaRPr>
          </a:p>
        </p:txBody>
      </p:sp>
      <p:pic>
        <p:nvPicPr>
          <p:cNvPr id="3" name="Image 2" descr="DSC04431.JPG"/>
          <p:cNvPicPr>
            <a:picLocks noChangeAspect="1"/>
          </p:cNvPicPr>
          <p:nvPr/>
        </p:nvPicPr>
        <p:blipFill>
          <a:blip r:embed="rId2" cstate="print"/>
          <a:stretch>
            <a:fillRect/>
          </a:stretch>
        </p:blipFill>
        <p:spPr>
          <a:xfrm>
            <a:off x="467544" y="1052736"/>
            <a:ext cx="3899925" cy="2924944"/>
          </a:xfrm>
          <a:prstGeom prst="rect">
            <a:avLst/>
          </a:prstGeom>
          <a:ln>
            <a:solidFill>
              <a:schemeClr val="bg1"/>
            </a:solidFill>
          </a:ln>
        </p:spPr>
      </p:pic>
      <p:pic>
        <p:nvPicPr>
          <p:cNvPr id="4" name="Image 3" descr="DSC04437.JPG"/>
          <p:cNvPicPr>
            <a:picLocks noChangeAspect="1"/>
          </p:cNvPicPr>
          <p:nvPr/>
        </p:nvPicPr>
        <p:blipFill>
          <a:blip r:embed="rId3" cstate="print"/>
          <a:stretch>
            <a:fillRect/>
          </a:stretch>
        </p:blipFill>
        <p:spPr>
          <a:xfrm>
            <a:off x="4427984" y="1052736"/>
            <a:ext cx="3851920" cy="2888940"/>
          </a:xfrm>
          <a:prstGeom prst="rect">
            <a:avLst/>
          </a:prstGeom>
          <a:ln>
            <a:solidFill>
              <a:schemeClr val="bg1"/>
            </a:solidFill>
          </a:ln>
        </p:spPr>
      </p:pic>
      <p:pic>
        <p:nvPicPr>
          <p:cNvPr id="5" name="Image 4" descr="DSC04439.JPG"/>
          <p:cNvPicPr>
            <a:picLocks noChangeAspect="1"/>
          </p:cNvPicPr>
          <p:nvPr/>
        </p:nvPicPr>
        <p:blipFill>
          <a:blip r:embed="rId4" cstate="print"/>
          <a:stretch>
            <a:fillRect/>
          </a:stretch>
        </p:blipFill>
        <p:spPr>
          <a:xfrm>
            <a:off x="467544" y="3933056"/>
            <a:ext cx="3899925" cy="2924944"/>
          </a:xfrm>
          <a:prstGeom prst="rect">
            <a:avLst/>
          </a:prstGeom>
          <a:ln>
            <a:solidFill>
              <a:schemeClr val="bg1"/>
            </a:solidFill>
          </a:ln>
        </p:spPr>
      </p:pic>
      <p:pic>
        <p:nvPicPr>
          <p:cNvPr id="6" name="Image 5" descr="DSC04441.JPG"/>
          <p:cNvPicPr>
            <a:picLocks noChangeAspect="1"/>
          </p:cNvPicPr>
          <p:nvPr/>
        </p:nvPicPr>
        <p:blipFill>
          <a:blip r:embed="rId5" cstate="print"/>
          <a:stretch>
            <a:fillRect/>
          </a:stretch>
        </p:blipFill>
        <p:spPr>
          <a:xfrm>
            <a:off x="4427984" y="4005064"/>
            <a:ext cx="3803915" cy="2852936"/>
          </a:xfrm>
          <a:prstGeom prst="rect">
            <a:avLst/>
          </a:prstGeom>
          <a:ln>
            <a:solidFill>
              <a:schemeClr val="bg1"/>
            </a:solidFill>
          </a:ln>
        </p:spPr>
      </p:pic>
      <p:sp>
        <p:nvSpPr>
          <p:cNvPr id="7" name="ZoneTexte 6"/>
          <p:cNvSpPr txBox="1"/>
          <p:nvPr/>
        </p:nvSpPr>
        <p:spPr>
          <a:xfrm>
            <a:off x="4211960" y="116632"/>
            <a:ext cx="3672408" cy="830997"/>
          </a:xfrm>
          <a:prstGeom prst="rect">
            <a:avLst/>
          </a:prstGeom>
          <a:noFill/>
          <a:ln>
            <a:solidFill>
              <a:schemeClr val="tx2"/>
            </a:solidFill>
          </a:ln>
        </p:spPr>
        <p:txBody>
          <a:bodyPr wrap="square" rtlCol="0">
            <a:spAutoFit/>
          </a:bodyPr>
          <a:lstStyle/>
          <a:p>
            <a:r>
              <a:rPr lang="fr-FR" dirty="0" smtClean="0"/>
              <a:t>Homme 63 ans</a:t>
            </a:r>
          </a:p>
          <a:p>
            <a:r>
              <a:rPr lang="fr-FR" dirty="0" smtClean="0"/>
              <a:t>Récidive D1, 1</a:t>
            </a:r>
            <a:r>
              <a:rPr lang="fr-FR" baseline="30000" dirty="0" smtClean="0"/>
              <a:t>ère</a:t>
            </a:r>
            <a:r>
              <a:rPr lang="fr-FR" dirty="0" smtClean="0"/>
              <a:t> C, D3, D5</a:t>
            </a:r>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772400" cy="914400"/>
          </a:xfrm>
        </p:spPr>
        <p:txBody>
          <a:bodyPr/>
          <a:lstStyle/>
          <a:p>
            <a:r>
              <a:rPr lang="fr-FR" u="sng" dirty="0" smtClean="0">
                <a:effectLst>
                  <a:outerShdw blurRad="38100" dist="38100" dir="2700000" algn="tl">
                    <a:srgbClr val="000000">
                      <a:alpha val="43137"/>
                    </a:srgbClr>
                  </a:outerShdw>
                </a:effectLst>
              </a:rPr>
              <a:t>Les récidives</a:t>
            </a:r>
            <a:endParaRPr lang="fr-FR" u="sng" dirty="0">
              <a:effectLst>
                <a:outerShdw blurRad="38100" dist="38100" dir="2700000" algn="tl">
                  <a:srgbClr val="000000">
                    <a:alpha val="43137"/>
                  </a:srgbClr>
                </a:outerShdw>
              </a:effectLst>
            </a:endParaRPr>
          </a:p>
        </p:txBody>
      </p:sp>
      <p:pic>
        <p:nvPicPr>
          <p:cNvPr id="3" name="Image 2" descr="DSC03179.JPG"/>
          <p:cNvPicPr>
            <a:picLocks noChangeAspect="1"/>
          </p:cNvPicPr>
          <p:nvPr/>
        </p:nvPicPr>
        <p:blipFill>
          <a:blip r:embed="rId2" cstate="print"/>
          <a:stretch>
            <a:fillRect/>
          </a:stretch>
        </p:blipFill>
        <p:spPr>
          <a:xfrm>
            <a:off x="395536" y="908720"/>
            <a:ext cx="3611893" cy="2708920"/>
          </a:xfrm>
          <a:prstGeom prst="rect">
            <a:avLst/>
          </a:prstGeom>
          <a:ln>
            <a:solidFill>
              <a:schemeClr val="bg1"/>
            </a:solidFill>
          </a:ln>
        </p:spPr>
      </p:pic>
      <p:pic>
        <p:nvPicPr>
          <p:cNvPr id="4" name="Image 3" descr="DSC03182.JPG"/>
          <p:cNvPicPr>
            <a:picLocks noChangeAspect="1"/>
          </p:cNvPicPr>
          <p:nvPr/>
        </p:nvPicPr>
        <p:blipFill>
          <a:blip r:embed="rId3" cstate="print"/>
          <a:srcRect t="7208" r="22513" b="1489"/>
          <a:stretch>
            <a:fillRect/>
          </a:stretch>
        </p:blipFill>
        <p:spPr>
          <a:xfrm>
            <a:off x="6804248" y="1268760"/>
            <a:ext cx="2200034" cy="1944216"/>
          </a:xfrm>
          <a:prstGeom prst="rect">
            <a:avLst/>
          </a:prstGeom>
          <a:ln>
            <a:solidFill>
              <a:schemeClr val="bg1"/>
            </a:solidFill>
          </a:ln>
        </p:spPr>
      </p:pic>
      <p:pic>
        <p:nvPicPr>
          <p:cNvPr id="5" name="Image 4" descr="DSC03262.JPG"/>
          <p:cNvPicPr>
            <a:picLocks noChangeAspect="1"/>
          </p:cNvPicPr>
          <p:nvPr/>
        </p:nvPicPr>
        <p:blipFill>
          <a:blip r:embed="rId4" cstate="print"/>
          <a:stretch>
            <a:fillRect/>
          </a:stretch>
        </p:blipFill>
        <p:spPr>
          <a:xfrm>
            <a:off x="395536" y="3933056"/>
            <a:ext cx="3707904" cy="2780928"/>
          </a:xfrm>
          <a:prstGeom prst="rect">
            <a:avLst/>
          </a:prstGeom>
          <a:ln>
            <a:solidFill>
              <a:schemeClr val="bg1"/>
            </a:solidFill>
          </a:ln>
        </p:spPr>
      </p:pic>
      <p:pic>
        <p:nvPicPr>
          <p:cNvPr id="6" name="Image 5" descr="DSC03261.JPG"/>
          <p:cNvPicPr>
            <a:picLocks noChangeAspect="1"/>
          </p:cNvPicPr>
          <p:nvPr/>
        </p:nvPicPr>
        <p:blipFill>
          <a:blip r:embed="rId5" cstate="print"/>
          <a:stretch>
            <a:fillRect/>
          </a:stretch>
        </p:blipFill>
        <p:spPr>
          <a:xfrm>
            <a:off x="4067944" y="3933056"/>
            <a:ext cx="3707904" cy="2780928"/>
          </a:xfrm>
          <a:prstGeom prst="rect">
            <a:avLst/>
          </a:prstGeom>
          <a:ln>
            <a:solidFill>
              <a:schemeClr val="bg1"/>
            </a:solidFill>
          </a:ln>
        </p:spPr>
      </p:pic>
      <p:pic>
        <p:nvPicPr>
          <p:cNvPr id="7" name="Image 6" descr="DSC03177.JPG"/>
          <p:cNvPicPr>
            <a:picLocks noChangeAspect="1"/>
          </p:cNvPicPr>
          <p:nvPr/>
        </p:nvPicPr>
        <p:blipFill>
          <a:blip r:embed="rId6" cstate="print"/>
          <a:srcRect r="17478" b="15536"/>
          <a:stretch>
            <a:fillRect/>
          </a:stretch>
        </p:blipFill>
        <p:spPr>
          <a:xfrm>
            <a:off x="3707904" y="1052736"/>
            <a:ext cx="3059832" cy="2348880"/>
          </a:xfrm>
          <a:prstGeom prst="rect">
            <a:avLst/>
          </a:prstGeom>
          <a:ln>
            <a:solidFill>
              <a:schemeClr val="bg1"/>
            </a:solidFill>
          </a:ln>
        </p:spPr>
      </p:pic>
      <p:sp>
        <p:nvSpPr>
          <p:cNvPr id="8" name="ZoneTexte 7"/>
          <p:cNvSpPr txBox="1"/>
          <p:nvPr/>
        </p:nvSpPr>
        <p:spPr>
          <a:xfrm>
            <a:off x="4283968" y="116632"/>
            <a:ext cx="3096344" cy="830997"/>
          </a:xfrm>
          <a:prstGeom prst="rect">
            <a:avLst/>
          </a:prstGeom>
          <a:noFill/>
          <a:ln>
            <a:solidFill>
              <a:schemeClr val="tx2"/>
            </a:solidFill>
          </a:ln>
        </p:spPr>
        <p:txBody>
          <a:bodyPr wrap="square" rtlCol="0">
            <a:spAutoFit/>
          </a:bodyPr>
          <a:lstStyle/>
          <a:p>
            <a:r>
              <a:rPr lang="fr-FR" dirty="0" smtClean="0"/>
              <a:t>Femme 73 ans </a:t>
            </a:r>
          </a:p>
          <a:p>
            <a:r>
              <a:rPr lang="fr-FR" dirty="0" smtClean="0"/>
              <a:t>Récidive D3 D4 D5</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Indications CHIRURGICALES</a:t>
            </a:r>
            <a:endParaRPr lang="fr-FR" dirty="0"/>
          </a:p>
        </p:txBody>
      </p:sp>
      <p:sp>
        <p:nvSpPr>
          <p:cNvPr id="3" name="Espace réservé du contenu 2"/>
          <p:cNvSpPr>
            <a:spLocks noGrp="1"/>
          </p:cNvSpPr>
          <p:nvPr>
            <p:ph idx="1"/>
          </p:nvPr>
        </p:nvSpPr>
        <p:spPr>
          <a:ln>
            <a:solidFill>
              <a:schemeClr val="tx2"/>
            </a:solidFill>
          </a:ln>
        </p:spPr>
        <p:txBody>
          <a:bodyPr>
            <a:normAutofit fontScale="92500" lnSpcReduction="10000"/>
          </a:bodyPr>
          <a:lstStyle/>
          <a:p>
            <a:r>
              <a:rPr lang="fr-FR" dirty="0" smtClean="0"/>
              <a:t>Toutes formes de </a:t>
            </a:r>
            <a:r>
              <a:rPr lang="fr-FR" dirty="0" err="1" smtClean="0"/>
              <a:t>Dupuytren</a:t>
            </a:r>
            <a:r>
              <a:rPr lang="fr-FR" dirty="0" smtClean="0"/>
              <a:t> </a:t>
            </a:r>
          </a:p>
          <a:p>
            <a:r>
              <a:rPr lang="fr-FR" dirty="0" smtClean="0"/>
              <a:t>Surtout les </a:t>
            </a:r>
            <a:r>
              <a:rPr lang="fr-FR" dirty="0" err="1" smtClean="0"/>
              <a:t>palmo</a:t>
            </a:r>
            <a:r>
              <a:rPr lang="fr-FR" dirty="0" smtClean="0"/>
              <a:t>-digitales et les digitales pures</a:t>
            </a:r>
          </a:p>
          <a:p>
            <a:r>
              <a:rPr lang="fr-FR" dirty="0" smtClean="0"/>
              <a:t>Patient en accord avec le protocole proposé </a:t>
            </a:r>
          </a:p>
          <a:p>
            <a:pPr lvl="1"/>
            <a:r>
              <a:rPr lang="fr-FR" dirty="0" err="1" smtClean="0"/>
              <a:t>Chir</a:t>
            </a:r>
            <a:r>
              <a:rPr lang="fr-FR" dirty="0" smtClean="0"/>
              <a:t> + Pansements 3 S + appareillage + Kiné</a:t>
            </a:r>
          </a:p>
          <a:p>
            <a:r>
              <a:rPr lang="fr-FR" dirty="0" smtClean="0"/>
              <a:t>Résultats </a:t>
            </a:r>
          </a:p>
          <a:p>
            <a:pPr lvl="1"/>
            <a:r>
              <a:rPr lang="fr-FR" dirty="0" smtClean="0"/>
              <a:t>Bons dans les formes palmaires</a:t>
            </a:r>
          </a:p>
          <a:p>
            <a:pPr lvl="1"/>
            <a:r>
              <a:rPr lang="fr-FR" dirty="0" smtClean="0"/>
              <a:t>Toujours insuffisants sur IPP, à fortiori du V</a:t>
            </a:r>
          </a:p>
          <a:p>
            <a:r>
              <a:rPr lang="fr-FR" dirty="0" smtClean="0"/>
              <a:t>Récidive de la maladie obligatoire: 20 à 50% à 10 ans selon la littérature</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6537920" cy="828704"/>
          </a:xfrm>
          <a:ln w="76200" cmpd="tri">
            <a:solidFill>
              <a:schemeClr val="tx2"/>
            </a:solidFill>
          </a:ln>
        </p:spPr>
        <p:txBody>
          <a:bodyPr/>
          <a:lstStyle/>
          <a:p>
            <a:r>
              <a:rPr lang="fr-FR" b="1" dirty="0" smtClean="0">
                <a:latin typeface="Times New Roman" pitchFamily="18" charset="0"/>
                <a:cs typeface="Times New Roman" pitchFamily="18" charset="0"/>
              </a:rPr>
              <a:t>ETIOLOGIE</a:t>
            </a:r>
            <a:endParaRPr lang="fr-FR" b="1" dirty="0">
              <a:latin typeface="Times New Roman" pitchFamily="18" charset="0"/>
              <a:cs typeface="Times New Roman" pitchFamily="18" charset="0"/>
            </a:endParaRPr>
          </a:p>
        </p:txBody>
      </p:sp>
      <p:sp>
        <p:nvSpPr>
          <p:cNvPr id="3" name="ZoneTexte 2"/>
          <p:cNvSpPr txBox="1"/>
          <p:nvPr/>
        </p:nvSpPr>
        <p:spPr>
          <a:xfrm>
            <a:off x="1115616" y="1556792"/>
            <a:ext cx="7344816" cy="4662815"/>
          </a:xfrm>
          <a:prstGeom prst="rect">
            <a:avLst/>
          </a:prstGeom>
          <a:noFill/>
        </p:spPr>
        <p:txBody>
          <a:bodyPr wrap="square" rtlCol="0">
            <a:spAutoFit/>
          </a:bodyPr>
          <a:lstStyle/>
          <a:p>
            <a:pPr>
              <a:lnSpc>
                <a:spcPct val="90000"/>
              </a:lnSpc>
            </a:pPr>
            <a:r>
              <a:rPr lang="fr-FR" sz="1800" b="1" u="sng" dirty="0" smtClean="0">
                <a:solidFill>
                  <a:schemeClr val="tx2"/>
                </a:solidFill>
                <a:effectLst>
                  <a:outerShdw blurRad="38100" dist="38100" dir="2700000" algn="tl">
                    <a:srgbClr val="000000">
                      <a:alpha val="43137"/>
                    </a:srgbClr>
                  </a:outerShdw>
                </a:effectLst>
              </a:rPr>
              <a:t>DUPUYTREN</a:t>
            </a:r>
            <a:r>
              <a:rPr lang="fr-FR" sz="1800" b="1" dirty="0" smtClean="0">
                <a:solidFill>
                  <a:schemeClr val="tx2"/>
                </a:solidFill>
                <a:effectLst>
                  <a:outerShdw blurRad="38100" dist="38100" dir="2700000" algn="tl">
                    <a:srgbClr val="000000">
                      <a:alpha val="43137"/>
                    </a:srgbClr>
                  </a:outerShdw>
                </a:effectLst>
              </a:rPr>
              <a:t> </a:t>
            </a:r>
            <a:r>
              <a:rPr lang="fr-FR" sz="1800" dirty="0" smtClean="0"/>
              <a:t>= prolifération anormale de fibroblastes + expression anormale de facteurs de croissance + modification de la matrice </a:t>
            </a:r>
            <a:r>
              <a:rPr lang="fr-FR" sz="1800" dirty="0" err="1" smtClean="0"/>
              <a:t>extra-cellulaire</a:t>
            </a:r>
            <a:r>
              <a:rPr lang="fr-FR" sz="1800" dirty="0" smtClean="0"/>
              <a:t> +/- hypoxie chronique</a:t>
            </a:r>
          </a:p>
          <a:p>
            <a:pPr>
              <a:lnSpc>
                <a:spcPct val="90000"/>
              </a:lnSpc>
            </a:pPr>
            <a:r>
              <a:rPr lang="fr-FR" sz="1800" b="1" u="sng" dirty="0" smtClean="0">
                <a:solidFill>
                  <a:schemeClr val="tx2"/>
                </a:solidFill>
              </a:rPr>
              <a:t>TGF Béta</a:t>
            </a:r>
            <a:r>
              <a:rPr lang="fr-FR" sz="1800" dirty="0" smtClean="0"/>
              <a:t> : rôle majeur </a:t>
            </a:r>
          </a:p>
          <a:p>
            <a:pPr>
              <a:lnSpc>
                <a:spcPct val="90000"/>
              </a:lnSpc>
              <a:buFontTx/>
              <a:buNone/>
            </a:pPr>
            <a:r>
              <a:rPr lang="fr-FR" sz="1800" dirty="0" smtClean="0"/>
              <a:t>	Augmentation de la croissance des </a:t>
            </a:r>
            <a:r>
              <a:rPr lang="fr-FR" sz="1800" dirty="0" err="1" smtClean="0"/>
              <a:t>myofibroblastes</a:t>
            </a:r>
            <a:r>
              <a:rPr lang="fr-FR" sz="1800" dirty="0" smtClean="0"/>
              <a:t> et du collagène type III</a:t>
            </a:r>
          </a:p>
          <a:p>
            <a:pPr>
              <a:lnSpc>
                <a:spcPct val="90000"/>
              </a:lnSpc>
              <a:buFontTx/>
              <a:buChar char="-"/>
            </a:pPr>
            <a:r>
              <a:rPr lang="fr-FR" sz="1800" dirty="0" smtClean="0">
                <a:solidFill>
                  <a:schemeClr val="tx2"/>
                </a:solidFill>
              </a:rPr>
              <a:t>ZF 9 </a:t>
            </a:r>
            <a:r>
              <a:rPr lang="fr-FR" sz="1800" dirty="0" err="1" smtClean="0">
                <a:solidFill>
                  <a:schemeClr val="tx2"/>
                </a:solidFill>
              </a:rPr>
              <a:t>proteine</a:t>
            </a:r>
            <a:endParaRPr lang="fr-FR" sz="1800" dirty="0" smtClean="0">
              <a:solidFill>
                <a:schemeClr val="tx2"/>
              </a:solidFill>
            </a:endParaRPr>
          </a:p>
          <a:p>
            <a:pPr>
              <a:lnSpc>
                <a:spcPct val="90000"/>
              </a:lnSpc>
              <a:buFontTx/>
              <a:buChar char="-"/>
            </a:pPr>
            <a:r>
              <a:rPr lang="fr-FR" sz="1800" dirty="0" smtClean="0">
                <a:solidFill>
                  <a:schemeClr val="tx2"/>
                </a:solidFill>
              </a:rPr>
              <a:t>EGF</a:t>
            </a:r>
          </a:p>
          <a:p>
            <a:pPr>
              <a:lnSpc>
                <a:spcPct val="90000"/>
              </a:lnSpc>
              <a:buFontTx/>
              <a:buChar char="-"/>
            </a:pPr>
            <a:r>
              <a:rPr lang="fr-FR" sz="1800" dirty="0" smtClean="0">
                <a:solidFill>
                  <a:schemeClr val="tx2"/>
                </a:solidFill>
              </a:rPr>
              <a:t>TGF alpha</a:t>
            </a:r>
            <a:r>
              <a:rPr lang="fr-FR" sz="1800" dirty="0" smtClean="0"/>
              <a:t> : Rôle dans la contractilité des </a:t>
            </a:r>
            <a:r>
              <a:rPr lang="fr-FR" sz="1800" dirty="0" err="1" smtClean="0"/>
              <a:t>myo</a:t>
            </a:r>
            <a:r>
              <a:rPr lang="fr-FR" sz="1800" dirty="0" smtClean="0"/>
              <a:t>-fibroblastes ----Rétraction des brides</a:t>
            </a:r>
          </a:p>
          <a:p>
            <a:pPr>
              <a:lnSpc>
                <a:spcPct val="90000"/>
              </a:lnSpc>
              <a:buFontTx/>
              <a:buChar char="-"/>
            </a:pPr>
            <a:r>
              <a:rPr lang="fr-FR" sz="1800" dirty="0" smtClean="0">
                <a:solidFill>
                  <a:schemeClr val="tx2"/>
                </a:solidFill>
              </a:rPr>
              <a:t>PDGF</a:t>
            </a:r>
            <a:r>
              <a:rPr lang="fr-FR" sz="1800" dirty="0" smtClean="0"/>
              <a:t>: Effet mitogène</a:t>
            </a:r>
          </a:p>
          <a:p>
            <a:pPr>
              <a:lnSpc>
                <a:spcPct val="90000"/>
              </a:lnSpc>
              <a:buFontTx/>
              <a:buChar char="-"/>
            </a:pPr>
            <a:r>
              <a:rPr lang="fr-FR" sz="1800" dirty="0" smtClean="0">
                <a:solidFill>
                  <a:schemeClr val="tx2"/>
                </a:solidFill>
              </a:rPr>
              <a:t>GM CSF</a:t>
            </a:r>
          </a:p>
          <a:p>
            <a:pPr>
              <a:lnSpc>
                <a:spcPct val="90000"/>
              </a:lnSpc>
              <a:buFontTx/>
              <a:buChar char="-"/>
            </a:pPr>
            <a:r>
              <a:rPr lang="fr-FR" sz="1800" dirty="0" smtClean="0">
                <a:solidFill>
                  <a:schemeClr val="tx2"/>
                </a:solidFill>
              </a:rPr>
              <a:t>Radicaux libres</a:t>
            </a:r>
            <a:r>
              <a:rPr lang="fr-FR" sz="1800" dirty="0" smtClean="0"/>
              <a:t>: Rôle dans l’hypoxie tissulaire chronique</a:t>
            </a:r>
          </a:p>
          <a:p>
            <a:pPr>
              <a:lnSpc>
                <a:spcPct val="90000"/>
              </a:lnSpc>
              <a:buFontTx/>
              <a:buChar char="-"/>
            </a:pPr>
            <a:r>
              <a:rPr lang="fr-FR" sz="1800" dirty="0" smtClean="0"/>
              <a:t>Métallo-protéinases</a:t>
            </a:r>
          </a:p>
          <a:p>
            <a:pPr>
              <a:lnSpc>
                <a:spcPct val="90000"/>
              </a:lnSpc>
              <a:buFontTx/>
              <a:buChar char="-"/>
            </a:pPr>
            <a:r>
              <a:rPr lang="fr-FR" sz="1800" dirty="0" smtClean="0">
                <a:solidFill>
                  <a:schemeClr val="tx2"/>
                </a:solidFill>
              </a:rPr>
              <a:t>Collagène - </a:t>
            </a:r>
            <a:r>
              <a:rPr lang="fr-FR" sz="1800" dirty="0" err="1" smtClean="0">
                <a:solidFill>
                  <a:schemeClr val="tx2"/>
                </a:solidFill>
              </a:rPr>
              <a:t>fibronectine</a:t>
            </a:r>
            <a:r>
              <a:rPr lang="fr-FR" sz="1800" dirty="0" smtClean="0">
                <a:solidFill>
                  <a:schemeClr val="tx2"/>
                </a:solidFill>
              </a:rPr>
              <a:t> – </a:t>
            </a:r>
            <a:r>
              <a:rPr lang="fr-FR" sz="1800" dirty="0" err="1" smtClean="0">
                <a:solidFill>
                  <a:schemeClr val="tx2"/>
                </a:solidFill>
              </a:rPr>
              <a:t>protéoglycans</a:t>
            </a:r>
            <a:r>
              <a:rPr lang="fr-FR" sz="1800" dirty="0" smtClean="0"/>
              <a:t>: constituants de la matrice </a:t>
            </a:r>
            <a:r>
              <a:rPr lang="fr-FR" sz="1800" dirty="0" err="1" smtClean="0"/>
              <a:t>extra-cellulaire</a:t>
            </a:r>
            <a:endParaRPr lang="fr-FR" sz="1800" dirty="0" smtClean="0"/>
          </a:p>
          <a:p>
            <a:pPr>
              <a:lnSpc>
                <a:spcPct val="90000"/>
              </a:lnSpc>
              <a:buFontTx/>
              <a:buChar char="-"/>
            </a:pPr>
            <a:r>
              <a:rPr lang="fr-FR" sz="1800" dirty="0" smtClean="0">
                <a:solidFill>
                  <a:schemeClr val="tx2"/>
                </a:solidFill>
              </a:rPr>
              <a:t>HLA DR 3</a:t>
            </a:r>
            <a:r>
              <a:rPr lang="fr-FR" sz="1800" dirty="0" smtClean="0"/>
              <a:t> : cause génétique</a:t>
            </a:r>
          </a:p>
          <a:p>
            <a:pPr>
              <a:lnSpc>
                <a:spcPct val="90000"/>
              </a:lnSpc>
              <a:buFontTx/>
              <a:buChar char="-"/>
            </a:pPr>
            <a:r>
              <a:rPr lang="fr-FR" sz="1800" dirty="0" smtClean="0"/>
              <a:t>Androgènes : </a:t>
            </a:r>
            <a:r>
              <a:rPr lang="fr-FR" sz="1800" dirty="0" smtClean="0">
                <a:solidFill>
                  <a:schemeClr val="tx2"/>
                </a:solidFill>
              </a:rPr>
              <a:t>5 alpha DHT</a:t>
            </a:r>
            <a:r>
              <a:rPr lang="fr-FR" dirty="0" smtClean="0"/>
              <a:t>	</a:t>
            </a: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t>COLLAGENASES</a:t>
            </a:r>
            <a:endParaRPr lang="fr-FR" b="1" u="sng" dirty="0"/>
          </a:p>
        </p:txBody>
      </p:sp>
      <p:sp>
        <p:nvSpPr>
          <p:cNvPr id="3" name="Espace réservé du contenu 2"/>
          <p:cNvSpPr>
            <a:spLocks noGrp="1"/>
          </p:cNvSpPr>
          <p:nvPr>
            <p:ph idx="1"/>
          </p:nvPr>
        </p:nvSpPr>
        <p:spPr>
          <a:ln>
            <a:solidFill>
              <a:schemeClr val="tx2"/>
            </a:solidFill>
          </a:ln>
        </p:spPr>
        <p:txBody>
          <a:bodyPr>
            <a:normAutofit fontScale="85000" lnSpcReduction="20000"/>
          </a:bodyPr>
          <a:lstStyle/>
          <a:p>
            <a:r>
              <a:rPr lang="fr-FR" dirty="0" smtClean="0"/>
              <a:t>Issu de la bactérie </a:t>
            </a:r>
            <a:r>
              <a:rPr lang="fr-FR" dirty="0" err="1" smtClean="0"/>
              <a:t>Clostridium</a:t>
            </a:r>
            <a:r>
              <a:rPr lang="fr-FR" dirty="0" smtClean="0"/>
              <a:t> </a:t>
            </a:r>
            <a:r>
              <a:rPr lang="fr-FR" dirty="0" err="1" smtClean="0"/>
              <a:t>Histolyticum</a:t>
            </a:r>
            <a:endParaRPr lang="fr-FR" dirty="0" smtClean="0"/>
          </a:p>
          <a:p>
            <a:r>
              <a:rPr lang="fr-FR" dirty="0" smtClean="0"/>
              <a:t>3 injections à 1 mois d’intervalle</a:t>
            </a:r>
          </a:p>
          <a:p>
            <a:r>
              <a:rPr lang="fr-FR" dirty="0" smtClean="0"/>
              <a:t>Gonflements, douleur, prurit, une augmentation de la sensibilité et une augmentation de volume des nodules lymphatiques adjacents</a:t>
            </a:r>
          </a:p>
          <a:p>
            <a:r>
              <a:rPr lang="fr-FR" dirty="0" smtClean="0"/>
              <a:t>Nécrose cutanée, hématomes, allergie</a:t>
            </a:r>
          </a:p>
          <a:p>
            <a:r>
              <a:rPr lang="fr-FR" dirty="0" smtClean="0"/>
              <a:t>Prix: 4200 $ US pour 1 ampoule</a:t>
            </a:r>
          </a:p>
          <a:p>
            <a:r>
              <a:rPr lang="fr-FR" dirty="0" smtClean="0"/>
              <a:t>3 ampoules nécessaires soit 12600 $ </a:t>
            </a:r>
          </a:p>
          <a:p>
            <a:r>
              <a:rPr lang="fr-FR" dirty="0" smtClean="0"/>
              <a:t>Orthèse nocturne pour 4 mois et exercices quotidiens d’étirement</a:t>
            </a:r>
          </a:p>
          <a:p>
            <a:r>
              <a:rPr lang="fr-FR" dirty="0" smtClean="0"/>
              <a:t>Etudes comparatives en cours</a:t>
            </a:r>
            <a:endParaRPr lang="fr-FR" dirty="0"/>
          </a:p>
        </p:txBody>
      </p:sp>
      <p:pic>
        <p:nvPicPr>
          <p:cNvPr id="77826" name="Picture 2" descr="http://media.empr.com/images/2010/02/03/xiaflex_87640_87641.jpg"/>
          <p:cNvPicPr>
            <a:picLocks noChangeAspect="1" noChangeArrowheads="1"/>
          </p:cNvPicPr>
          <p:nvPr/>
        </p:nvPicPr>
        <p:blipFill>
          <a:blip r:embed="rId2" cstate="print"/>
          <a:srcRect/>
          <a:stretch>
            <a:fillRect/>
          </a:stretch>
        </p:blipFill>
        <p:spPr bwMode="auto">
          <a:xfrm>
            <a:off x="5796136" y="116632"/>
            <a:ext cx="1905000" cy="149542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effectLst>
                  <a:outerShdw blurRad="38100" dist="38100" dir="2700000" algn="tl">
                    <a:srgbClr val="000000">
                      <a:alpha val="43137"/>
                    </a:srgbClr>
                  </a:outerShdw>
                </a:effectLst>
              </a:rPr>
              <a:t>COLLAGENASES</a:t>
            </a:r>
            <a:endParaRPr lang="fr-FR" u="sng" dirty="0">
              <a:effectLst>
                <a:outerShdw blurRad="38100" dist="38100" dir="2700000" algn="tl">
                  <a:srgbClr val="000000">
                    <a:alpha val="43137"/>
                  </a:srgbClr>
                </a:outerShdw>
              </a:effectLst>
            </a:endParaRPr>
          </a:p>
        </p:txBody>
      </p:sp>
      <p:pic>
        <p:nvPicPr>
          <p:cNvPr id="78850" name="Picture 2" descr="Range of motion"/>
          <p:cNvPicPr>
            <a:picLocks noChangeAspect="1" noChangeArrowheads="1"/>
          </p:cNvPicPr>
          <p:nvPr/>
        </p:nvPicPr>
        <p:blipFill>
          <a:blip r:embed="rId2" cstate="print"/>
          <a:srcRect/>
          <a:stretch>
            <a:fillRect/>
          </a:stretch>
        </p:blipFill>
        <p:spPr bwMode="auto">
          <a:xfrm>
            <a:off x="1475656" y="1916832"/>
            <a:ext cx="6191250" cy="2295525"/>
          </a:xfrm>
          <a:prstGeom prst="rect">
            <a:avLst/>
          </a:prstGeom>
          <a:noFill/>
          <a:ln>
            <a:solidFill>
              <a:schemeClr val="bg1"/>
            </a:solidFill>
          </a:ln>
        </p:spPr>
      </p:pic>
      <p:sp>
        <p:nvSpPr>
          <p:cNvPr id="5" name="Rectangle 4"/>
          <p:cNvSpPr/>
          <p:nvPr/>
        </p:nvSpPr>
        <p:spPr>
          <a:xfrm>
            <a:off x="3419872" y="1484784"/>
            <a:ext cx="2261773" cy="461665"/>
          </a:xfrm>
          <a:prstGeom prst="rect">
            <a:avLst/>
          </a:prstGeom>
        </p:spPr>
        <p:txBody>
          <a:bodyPr wrap="none">
            <a:spAutoFit/>
          </a:bodyPr>
          <a:lstStyle/>
          <a:p>
            <a:r>
              <a:rPr lang="fr-FR" dirty="0" smtClean="0"/>
              <a:t>www.xiaflex.com</a:t>
            </a:r>
            <a:endParaRPr lang="fr-FR" dirty="0"/>
          </a:p>
        </p:txBody>
      </p:sp>
      <p:sp>
        <p:nvSpPr>
          <p:cNvPr id="6" name="ZoneTexte 5"/>
          <p:cNvSpPr txBox="1"/>
          <p:nvPr/>
        </p:nvSpPr>
        <p:spPr>
          <a:xfrm>
            <a:off x="611560" y="4221088"/>
            <a:ext cx="8280920" cy="2462213"/>
          </a:xfrm>
          <a:prstGeom prst="rect">
            <a:avLst/>
          </a:prstGeom>
          <a:noFill/>
          <a:ln>
            <a:solidFill>
              <a:schemeClr val="bg1"/>
            </a:solidFill>
          </a:ln>
        </p:spPr>
        <p:txBody>
          <a:bodyPr wrap="square" rtlCol="0">
            <a:spAutoFit/>
          </a:bodyPr>
          <a:lstStyle/>
          <a:p>
            <a:r>
              <a:rPr lang="en-US" sz="1400" b="1" dirty="0" smtClean="0"/>
              <a:t>IMPORTANT SAFETY INFORMATION</a:t>
            </a:r>
            <a:r>
              <a:rPr lang="en-US" sz="1400" dirty="0" smtClean="0"/>
              <a:t/>
            </a:r>
            <a:br>
              <a:rPr lang="en-US" sz="1400" dirty="0" smtClean="0"/>
            </a:br>
            <a:r>
              <a:rPr lang="en-US" sz="1400" dirty="0" smtClean="0"/>
              <a:t>XIAFLEX can cause serious side effects, including: </a:t>
            </a:r>
          </a:p>
          <a:p>
            <a:r>
              <a:rPr lang="en-US" sz="1400" u="sng" dirty="0" smtClean="0"/>
              <a:t>Tendon or ligament damage</a:t>
            </a:r>
            <a:r>
              <a:rPr lang="en-US" sz="1400" dirty="0" smtClean="0"/>
              <a:t>. Receiving an injection of XIAFLEX may cause damage to a tendon or ligament in your hand and cause it to break or weaken. This could require surgery to fix the damaged tendon or ligament. Call your healthcare provider right away if you have trouble bending your injected finger (towards the wrist) after the swelling goes down or you have problems using your treated hand after your follow-up visit. </a:t>
            </a:r>
          </a:p>
          <a:p>
            <a:r>
              <a:rPr lang="en-US" sz="1400" u="sng" dirty="0" smtClean="0"/>
              <a:t>Nerve injury or other serious injury of the hand</a:t>
            </a:r>
            <a:r>
              <a:rPr lang="en-US" sz="1400" dirty="0" smtClean="0"/>
              <a:t>. Call your healthcare provider if you get numbness, tingling, or increased pain in your treated finger or hand after your injection or after your follow-up visit. </a:t>
            </a:r>
          </a:p>
          <a:p>
            <a:r>
              <a:rPr lang="en-US" sz="1400" u="sng" dirty="0" smtClean="0"/>
              <a:t>Allergic Reactions</a:t>
            </a:r>
            <a:r>
              <a:rPr lang="en-US" sz="1400" dirty="0" smtClean="0"/>
              <a:t>. Allergic reactions can happen in people who have received an injection of XIAFLEX because it contains foreign proteins. Call your healthcare provider right away if you have any of these symptoms of an allergic reaction after an injection of XIAFLEX: hives; swollen face; breathing trouble; or chest pain</a:t>
            </a:r>
            <a:endParaRPr lang="en-US"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
          <p:cNvSpPr>
            <a:spLocks noChangeArrowheads="1"/>
          </p:cNvSpPr>
          <p:nvPr/>
        </p:nvSpPr>
        <p:spPr bwMode="auto">
          <a:xfrm>
            <a:off x="457200" y="457200"/>
            <a:ext cx="7162800" cy="1066800"/>
          </a:xfrm>
          <a:prstGeom prst="rect">
            <a:avLst/>
          </a:prstGeom>
          <a:noFill/>
          <a:ln w="76200" cmpd="tri">
            <a:solidFill>
              <a:schemeClr val="tx2"/>
            </a:solidFill>
            <a:miter lim="800000"/>
            <a:headEnd/>
            <a:tailEnd/>
          </a:ln>
        </p:spPr>
        <p:txBody>
          <a:bodyPr anchor="ctr"/>
          <a:lstStyle/>
          <a:p>
            <a:r>
              <a:rPr lang="fr-FR" sz="2800" b="1" i="0" dirty="0" smtClean="0">
                <a:solidFill>
                  <a:schemeClr val="tx2"/>
                </a:solidFill>
              </a:rPr>
              <a:t>PROTOCOLE POST OPERATOIRE</a:t>
            </a:r>
            <a:endParaRPr lang="fr-FR" sz="2800" i="0" dirty="0">
              <a:solidFill>
                <a:schemeClr val="tx2"/>
              </a:solidFill>
            </a:endParaRPr>
          </a:p>
        </p:txBody>
      </p:sp>
      <p:sp>
        <p:nvSpPr>
          <p:cNvPr id="26635" name="Rectangle 11"/>
          <p:cNvSpPr>
            <a:spLocks noChangeArrowheads="1"/>
          </p:cNvSpPr>
          <p:nvPr/>
        </p:nvSpPr>
        <p:spPr bwMode="auto">
          <a:xfrm>
            <a:off x="457200" y="1981200"/>
            <a:ext cx="4724400" cy="4495800"/>
          </a:xfrm>
          <a:prstGeom prst="rect">
            <a:avLst/>
          </a:prstGeom>
          <a:noFill/>
          <a:ln w="9525">
            <a:noFill/>
            <a:miter lim="800000"/>
            <a:headEnd/>
            <a:tailEnd/>
          </a:ln>
          <a:effectLst>
            <a:outerShdw dist="25399" dir="2700000" algn="ctr" rotWithShape="0">
              <a:schemeClr val="bg2">
                <a:alpha val="99962"/>
              </a:schemeClr>
            </a:outerShdw>
          </a:effectLst>
        </p:spPr>
        <p:txBody>
          <a:bodyPr/>
          <a:lstStyle/>
          <a:p>
            <a:pPr marL="342900" indent="-342900" eaLnBrk="1" hangingPunct="1">
              <a:lnSpc>
                <a:spcPct val="90000"/>
              </a:lnSpc>
              <a:spcBef>
                <a:spcPct val="20000"/>
              </a:spcBef>
              <a:buFont typeface="Wingdings" pitchFamily="28" charset="2"/>
              <a:buChar char=""/>
              <a:defRPr/>
            </a:pPr>
            <a:r>
              <a:rPr lang="fr-FR" i="0" u="sng">
                <a:latin typeface="Times" pitchFamily="28" charset="0"/>
              </a:rPr>
              <a:t>Appareillage immédiat: J1 ou J2</a:t>
            </a:r>
          </a:p>
          <a:p>
            <a:pPr marL="342900" indent="-342900" eaLnBrk="1" hangingPunct="1">
              <a:lnSpc>
                <a:spcPct val="90000"/>
              </a:lnSpc>
              <a:spcBef>
                <a:spcPct val="20000"/>
              </a:spcBef>
              <a:buFont typeface="Wingdings" pitchFamily="28" charset="2"/>
              <a:buChar char=""/>
              <a:defRPr/>
            </a:pPr>
            <a:endParaRPr lang="fr-FR" i="0" u="sng">
              <a:latin typeface="Times" pitchFamily="28" charset="0"/>
            </a:endParaRPr>
          </a:p>
          <a:p>
            <a:pPr marL="342900" indent="-342900" eaLnBrk="1" hangingPunct="1">
              <a:lnSpc>
                <a:spcPct val="90000"/>
              </a:lnSpc>
              <a:spcBef>
                <a:spcPct val="20000"/>
              </a:spcBef>
              <a:buFont typeface="Wingdings" pitchFamily="28" charset="2"/>
              <a:buChar char=""/>
              <a:defRPr/>
            </a:pPr>
            <a:r>
              <a:rPr lang="fr-FR" i="0" u="sng">
                <a:latin typeface="Times" pitchFamily="28" charset="0"/>
              </a:rPr>
              <a:t>Rééducation immédiate: </a:t>
            </a:r>
            <a:r>
              <a:rPr lang="fr-FR" i="0">
                <a:latin typeface="Times" pitchFamily="28" charset="0"/>
              </a:rPr>
              <a:t>J1, pendant la durée de cicatrisation de 3 sem: mobilisation, posture..</a:t>
            </a:r>
          </a:p>
          <a:p>
            <a:pPr marL="342900" indent="-342900" eaLnBrk="1" hangingPunct="1">
              <a:lnSpc>
                <a:spcPct val="90000"/>
              </a:lnSpc>
              <a:spcBef>
                <a:spcPct val="20000"/>
              </a:spcBef>
              <a:buFont typeface="Wingdings" pitchFamily="28" charset="2"/>
              <a:buChar char=""/>
              <a:defRPr/>
            </a:pPr>
            <a:endParaRPr lang="fr-FR" i="0">
              <a:latin typeface="Times" pitchFamily="28" charset="0"/>
            </a:endParaRPr>
          </a:p>
          <a:p>
            <a:pPr marL="342900" indent="-342900" eaLnBrk="1" hangingPunct="1">
              <a:lnSpc>
                <a:spcPct val="90000"/>
              </a:lnSpc>
              <a:spcBef>
                <a:spcPct val="20000"/>
              </a:spcBef>
              <a:buFont typeface="Wingdings" pitchFamily="28" charset="2"/>
              <a:buChar char=""/>
              <a:defRPr/>
            </a:pPr>
            <a:r>
              <a:rPr lang="fr-FR" i="0" u="sng">
                <a:latin typeface="Times" pitchFamily="28" charset="0"/>
              </a:rPr>
              <a:t>Après 3è semaine: </a:t>
            </a:r>
            <a:r>
              <a:rPr lang="fr-FR" i="0">
                <a:latin typeface="Times" pitchFamily="28" charset="0"/>
              </a:rPr>
              <a:t>massage des cicatrices, poursuite de l’assouplissement </a:t>
            </a:r>
          </a:p>
          <a:p>
            <a:pPr marL="342900" indent="-342900" eaLnBrk="1" hangingPunct="1">
              <a:lnSpc>
                <a:spcPct val="90000"/>
              </a:lnSpc>
              <a:spcBef>
                <a:spcPct val="20000"/>
              </a:spcBef>
              <a:buFont typeface="Wingdings" pitchFamily="28" charset="2"/>
              <a:buChar char=""/>
              <a:defRPr/>
            </a:pPr>
            <a:endParaRPr lang="fr-FR" i="0" u="sng">
              <a:latin typeface="Times" pitchFamily="28" charset="0"/>
            </a:endParaRPr>
          </a:p>
          <a:p>
            <a:pPr marL="342900" indent="-342900" eaLnBrk="1" hangingPunct="1">
              <a:lnSpc>
                <a:spcPct val="90000"/>
              </a:lnSpc>
              <a:spcBef>
                <a:spcPct val="20000"/>
              </a:spcBef>
              <a:buFont typeface="Wingdings" pitchFamily="28" charset="2"/>
              <a:buChar char=""/>
              <a:defRPr/>
            </a:pPr>
            <a:r>
              <a:rPr lang="fr-FR" i="0" u="sng">
                <a:latin typeface="Times" pitchFamily="28" charset="0"/>
              </a:rPr>
              <a:t>Soins post-op: 3 sem à 3 ou 4 mois </a:t>
            </a:r>
          </a:p>
          <a:p>
            <a:pPr marL="342900" indent="-342900" eaLnBrk="1" hangingPunct="1">
              <a:lnSpc>
                <a:spcPct val="90000"/>
              </a:lnSpc>
              <a:spcBef>
                <a:spcPct val="20000"/>
              </a:spcBef>
              <a:buFont typeface="Wingdings" pitchFamily="28" charset="2"/>
              <a:buChar char=""/>
              <a:defRPr/>
            </a:pPr>
            <a:endParaRPr lang="fr-FR" i="0" u="sng">
              <a:latin typeface="Times" pitchFamily="28" charset="0"/>
            </a:endParaRPr>
          </a:p>
          <a:p>
            <a:pPr marL="342900" indent="-342900" eaLnBrk="1" hangingPunct="1">
              <a:lnSpc>
                <a:spcPct val="90000"/>
              </a:lnSpc>
              <a:spcBef>
                <a:spcPct val="20000"/>
              </a:spcBef>
              <a:buFont typeface="Wingdings" pitchFamily="28" charset="2"/>
              <a:buChar char=""/>
              <a:defRPr/>
            </a:pPr>
            <a:endParaRPr lang="fr-FR" i="0" u="sng">
              <a:latin typeface="Times" pitchFamily="28" charset="0"/>
            </a:endParaRPr>
          </a:p>
          <a:p>
            <a:pPr marL="342900" indent="-342900" eaLnBrk="1" hangingPunct="1">
              <a:lnSpc>
                <a:spcPct val="90000"/>
              </a:lnSpc>
              <a:spcBef>
                <a:spcPct val="20000"/>
              </a:spcBef>
              <a:buFont typeface="Wingdings" pitchFamily="28" charset="2"/>
              <a:buChar char=""/>
              <a:defRPr/>
            </a:pPr>
            <a:endParaRPr lang="fr-FR" i="0">
              <a:latin typeface="Times" pitchFamily="28" charset="0"/>
            </a:endParaRPr>
          </a:p>
        </p:txBody>
      </p:sp>
      <p:pic>
        <p:nvPicPr>
          <p:cNvPr id="32772" name="Picture 13" descr="IMG_6847"/>
          <p:cNvPicPr>
            <a:picLocks noChangeAspect="1" noChangeArrowheads="1"/>
          </p:cNvPicPr>
          <p:nvPr/>
        </p:nvPicPr>
        <p:blipFill>
          <a:blip r:embed="rId3" cstate="print"/>
          <a:srcRect/>
          <a:stretch>
            <a:fillRect/>
          </a:stretch>
        </p:blipFill>
        <p:spPr bwMode="auto">
          <a:xfrm>
            <a:off x="6019800" y="2133600"/>
            <a:ext cx="2514600" cy="1884363"/>
          </a:xfrm>
          <a:prstGeom prst="rect">
            <a:avLst/>
          </a:prstGeom>
          <a:noFill/>
          <a:ln w="19050">
            <a:solidFill>
              <a:srgbClr val="FF6600"/>
            </a:solidFill>
            <a:miter lim="800000"/>
            <a:headEnd/>
            <a:tailEnd/>
          </a:ln>
        </p:spPr>
      </p:pic>
      <p:pic>
        <p:nvPicPr>
          <p:cNvPr id="32773" name="Picture 14" descr="IMG_6845"/>
          <p:cNvPicPr>
            <a:picLocks noChangeAspect="1" noChangeArrowheads="1"/>
          </p:cNvPicPr>
          <p:nvPr/>
        </p:nvPicPr>
        <p:blipFill>
          <a:blip r:embed="rId4" cstate="print"/>
          <a:srcRect/>
          <a:stretch>
            <a:fillRect/>
          </a:stretch>
        </p:blipFill>
        <p:spPr bwMode="auto">
          <a:xfrm>
            <a:off x="6019800" y="4267200"/>
            <a:ext cx="2514600" cy="1885950"/>
          </a:xfrm>
          <a:prstGeom prst="rect">
            <a:avLst/>
          </a:prstGeom>
          <a:noFill/>
          <a:ln w="19050">
            <a:solidFill>
              <a:srgbClr val="FF6600"/>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Mr GIL 1 - copie"/>
          <p:cNvPicPr>
            <a:picLocks noChangeAspect="1" noChangeArrowheads="1"/>
          </p:cNvPicPr>
          <p:nvPr/>
        </p:nvPicPr>
        <p:blipFill>
          <a:blip r:embed="rId3" cstate="print"/>
          <a:srcRect/>
          <a:stretch>
            <a:fillRect/>
          </a:stretch>
        </p:blipFill>
        <p:spPr bwMode="auto">
          <a:xfrm>
            <a:off x="323528" y="260648"/>
            <a:ext cx="3419278" cy="2736304"/>
          </a:xfrm>
          <a:prstGeom prst="rect">
            <a:avLst/>
          </a:prstGeom>
          <a:noFill/>
          <a:ln w="19050">
            <a:solidFill>
              <a:srgbClr val="FF6600"/>
            </a:solidFill>
            <a:miter lim="800000"/>
            <a:headEnd/>
            <a:tailEnd/>
          </a:ln>
        </p:spPr>
      </p:pic>
      <p:pic>
        <p:nvPicPr>
          <p:cNvPr id="35843" name="Picture 6" descr="Mr GIL résultat 5 mois 1 - copie"/>
          <p:cNvPicPr>
            <a:picLocks noChangeAspect="1" noChangeArrowheads="1"/>
          </p:cNvPicPr>
          <p:nvPr/>
        </p:nvPicPr>
        <p:blipFill>
          <a:blip r:embed="rId4" cstate="print"/>
          <a:srcRect/>
          <a:stretch>
            <a:fillRect/>
          </a:stretch>
        </p:blipFill>
        <p:spPr bwMode="auto">
          <a:xfrm>
            <a:off x="4572000" y="260647"/>
            <a:ext cx="3456384" cy="2766853"/>
          </a:xfrm>
          <a:prstGeom prst="rect">
            <a:avLst/>
          </a:prstGeom>
          <a:noFill/>
          <a:ln w="19050">
            <a:solidFill>
              <a:srgbClr val="FF6600"/>
            </a:solidFill>
            <a:miter lim="800000"/>
            <a:headEnd/>
            <a:tailEnd/>
          </a:ln>
        </p:spPr>
      </p:pic>
      <p:sp>
        <p:nvSpPr>
          <p:cNvPr id="35844" name="Line 7"/>
          <p:cNvSpPr>
            <a:spLocks noChangeShapeType="1"/>
          </p:cNvSpPr>
          <p:nvPr/>
        </p:nvSpPr>
        <p:spPr bwMode="auto">
          <a:xfrm>
            <a:off x="3923928" y="1916832"/>
            <a:ext cx="533400" cy="0"/>
          </a:xfrm>
          <a:prstGeom prst="line">
            <a:avLst/>
          </a:prstGeom>
          <a:noFill/>
          <a:ln w="9525">
            <a:solidFill>
              <a:srgbClr val="FF6600"/>
            </a:solidFill>
            <a:round/>
            <a:headEnd/>
            <a:tailEnd type="triangle" w="med" len="med"/>
          </a:ln>
        </p:spPr>
        <p:txBody>
          <a:bodyPr wrap="none" anchor="ctr"/>
          <a:lstStyle/>
          <a:p>
            <a:endParaRPr lang="fr-FR"/>
          </a:p>
        </p:txBody>
      </p:sp>
      <p:sp>
        <p:nvSpPr>
          <p:cNvPr id="35845" name="Rectangle 8"/>
          <p:cNvSpPr>
            <a:spLocks noChangeArrowheads="1"/>
          </p:cNvSpPr>
          <p:nvPr/>
        </p:nvSpPr>
        <p:spPr bwMode="auto">
          <a:xfrm>
            <a:off x="3779912" y="2060848"/>
            <a:ext cx="720725" cy="336550"/>
          </a:xfrm>
          <a:prstGeom prst="rect">
            <a:avLst/>
          </a:prstGeom>
          <a:noFill/>
          <a:ln w="9525">
            <a:noFill/>
            <a:miter lim="800000"/>
            <a:headEnd/>
            <a:tailEnd/>
          </a:ln>
        </p:spPr>
        <p:txBody>
          <a:bodyPr wrap="none">
            <a:spAutoFit/>
          </a:bodyPr>
          <a:lstStyle/>
          <a:p>
            <a:r>
              <a:rPr lang="fr-FR" sz="1600" dirty="0"/>
              <a:t>3 mois</a:t>
            </a:r>
            <a:endParaRPr lang="fr-FR" dirty="0"/>
          </a:p>
        </p:txBody>
      </p:sp>
      <p:pic>
        <p:nvPicPr>
          <p:cNvPr id="35846" name="Picture 9" descr="pré-op 2 - copie"/>
          <p:cNvPicPr>
            <a:picLocks noChangeAspect="1" noChangeArrowheads="1"/>
          </p:cNvPicPr>
          <p:nvPr/>
        </p:nvPicPr>
        <p:blipFill>
          <a:blip r:embed="rId5" cstate="print"/>
          <a:srcRect/>
          <a:stretch>
            <a:fillRect/>
          </a:stretch>
        </p:blipFill>
        <p:spPr bwMode="auto">
          <a:xfrm>
            <a:off x="323528" y="3789040"/>
            <a:ext cx="3420380" cy="2736304"/>
          </a:xfrm>
          <a:prstGeom prst="rect">
            <a:avLst/>
          </a:prstGeom>
          <a:noFill/>
          <a:ln w="19050">
            <a:solidFill>
              <a:srgbClr val="FF6600"/>
            </a:solidFill>
            <a:miter lim="800000"/>
            <a:headEnd/>
            <a:tailEnd/>
          </a:ln>
        </p:spPr>
      </p:pic>
      <p:pic>
        <p:nvPicPr>
          <p:cNvPr id="35847" name="Picture 10" descr="résultat 1 - copie"/>
          <p:cNvPicPr>
            <a:picLocks noChangeAspect="1" noChangeArrowheads="1"/>
          </p:cNvPicPr>
          <p:nvPr/>
        </p:nvPicPr>
        <p:blipFill>
          <a:blip r:embed="rId6" cstate="print"/>
          <a:srcRect/>
          <a:stretch>
            <a:fillRect/>
          </a:stretch>
        </p:blipFill>
        <p:spPr bwMode="auto">
          <a:xfrm>
            <a:off x="5105399" y="3276600"/>
            <a:ext cx="2082317" cy="1664568"/>
          </a:xfrm>
          <a:prstGeom prst="rect">
            <a:avLst/>
          </a:prstGeom>
          <a:noFill/>
          <a:ln w="19050">
            <a:solidFill>
              <a:srgbClr val="FF6600"/>
            </a:solidFill>
            <a:miter lim="800000"/>
            <a:headEnd/>
            <a:tailEnd/>
          </a:ln>
        </p:spPr>
      </p:pic>
      <p:pic>
        <p:nvPicPr>
          <p:cNvPr id="35848" name="Picture 11" descr="résultat 2 - copie"/>
          <p:cNvPicPr>
            <a:picLocks noChangeAspect="1" noChangeArrowheads="1"/>
          </p:cNvPicPr>
          <p:nvPr/>
        </p:nvPicPr>
        <p:blipFill>
          <a:blip r:embed="rId7" cstate="print"/>
          <a:srcRect/>
          <a:stretch>
            <a:fillRect/>
          </a:stretch>
        </p:blipFill>
        <p:spPr bwMode="auto">
          <a:xfrm>
            <a:off x="5105400" y="5029200"/>
            <a:ext cx="2082800" cy="1666875"/>
          </a:xfrm>
          <a:prstGeom prst="rect">
            <a:avLst/>
          </a:prstGeom>
          <a:noFill/>
          <a:ln w="19050">
            <a:solidFill>
              <a:srgbClr val="FF6600"/>
            </a:solidFill>
            <a:miter lim="800000"/>
            <a:headEnd/>
            <a:tailEnd/>
          </a:ln>
        </p:spPr>
      </p:pic>
      <p:sp>
        <p:nvSpPr>
          <p:cNvPr id="35849" name="Line 12"/>
          <p:cNvSpPr>
            <a:spLocks noChangeShapeType="1"/>
          </p:cNvSpPr>
          <p:nvPr/>
        </p:nvSpPr>
        <p:spPr bwMode="auto">
          <a:xfrm>
            <a:off x="4114800" y="4953000"/>
            <a:ext cx="609600" cy="0"/>
          </a:xfrm>
          <a:prstGeom prst="line">
            <a:avLst/>
          </a:prstGeom>
          <a:noFill/>
          <a:ln w="9525">
            <a:solidFill>
              <a:srgbClr val="FF6600"/>
            </a:solidFill>
            <a:round/>
            <a:headEnd/>
            <a:tailEnd type="triangle" w="med" len="med"/>
          </a:ln>
        </p:spPr>
        <p:txBody>
          <a:bodyPr wrap="none" anchor="ctr"/>
          <a:lstStyle/>
          <a:p>
            <a:endParaRPr lang="fr-FR"/>
          </a:p>
        </p:txBody>
      </p:sp>
      <p:sp>
        <p:nvSpPr>
          <p:cNvPr id="35850" name="Rectangle 13"/>
          <p:cNvSpPr>
            <a:spLocks noChangeArrowheads="1"/>
          </p:cNvSpPr>
          <p:nvPr/>
        </p:nvSpPr>
        <p:spPr bwMode="auto">
          <a:xfrm>
            <a:off x="3995936" y="5085184"/>
            <a:ext cx="720725" cy="336550"/>
          </a:xfrm>
          <a:prstGeom prst="rect">
            <a:avLst/>
          </a:prstGeom>
          <a:noFill/>
          <a:ln w="9525">
            <a:noFill/>
            <a:miter lim="800000"/>
            <a:headEnd/>
            <a:tailEnd/>
          </a:ln>
        </p:spPr>
        <p:txBody>
          <a:bodyPr wrap="none">
            <a:spAutoFit/>
          </a:bodyPr>
          <a:lstStyle/>
          <a:p>
            <a:r>
              <a:rPr lang="fr-FR" sz="1600" dirty="0"/>
              <a:t>3 mois</a:t>
            </a: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st 3_4 d4 D5"/>
          <p:cNvPicPr>
            <a:picLocks noChangeAspect="1" noChangeArrowheads="1"/>
          </p:cNvPicPr>
          <p:nvPr/>
        </p:nvPicPr>
        <p:blipFill>
          <a:blip r:embed="rId3" cstate="print"/>
          <a:srcRect/>
          <a:stretch>
            <a:fillRect/>
          </a:stretch>
        </p:blipFill>
        <p:spPr bwMode="auto">
          <a:xfrm>
            <a:off x="685800" y="914400"/>
            <a:ext cx="2790825" cy="2092325"/>
          </a:xfrm>
          <a:prstGeom prst="rect">
            <a:avLst/>
          </a:prstGeom>
          <a:noFill/>
          <a:ln w="19050">
            <a:solidFill>
              <a:srgbClr val="FF6600"/>
            </a:solidFill>
            <a:miter lim="800000"/>
            <a:headEnd/>
            <a:tailEnd/>
          </a:ln>
        </p:spPr>
      </p:pic>
      <p:pic>
        <p:nvPicPr>
          <p:cNvPr id="36867" name="Picture 6" descr="résultat "/>
          <p:cNvPicPr>
            <a:picLocks noChangeAspect="1" noChangeArrowheads="1"/>
          </p:cNvPicPr>
          <p:nvPr/>
        </p:nvPicPr>
        <p:blipFill>
          <a:blip r:embed="rId4" cstate="print"/>
          <a:srcRect/>
          <a:stretch>
            <a:fillRect/>
          </a:stretch>
        </p:blipFill>
        <p:spPr bwMode="auto">
          <a:xfrm>
            <a:off x="4953000" y="342900"/>
            <a:ext cx="2105025" cy="1577975"/>
          </a:xfrm>
          <a:prstGeom prst="rect">
            <a:avLst/>
          </a:prstGeom>
          <a:noFill/>
          <a:ln w="19050">
            <a:solidFill>
              <a:srgbClr val="FF6600"/>
            </a:solidFill>
            <a:miter lim="800000"/>
            <a:headEnd/>
            <a:tailEnd/>
          </a:ln>
        </p:spPr>
      </p:pic>
      <p:pic>
        <p:nvPicPr>
          <p:cNvPr id="36868" name="Picture 7" descr="résultat flex"/>
          <p:cNvPicPr>
            <a:picLocks noChangeAspect="1" noChangeArrowheads="1"/>
          </p:cNvPicPr>
          <p:nvPr/>
        </p:nvPicPr>
        <p:blipFill>
          <a:blip r:embed="rId5" cstate="print"/>
          <a:srcRect/>
          <a:stretch>
            <a:fillRect/>
          </a:stretch>
        </p:blipFill>
        <p:spPr bwMode="auto">
          <a:xfrm>
            <a:off x="4953000" y="2057400"/>
            <a:ext cx="2133600" cy="1600200"/>
          </a:xfrm>
          <a:prstGeom prst="rect">
            <a:avLst/>
          </a:prstGeom>
          <a:noFill/>
          <a:ln w="19050">
            <a:solidFill>
              <a:srgbClr val="FF6600"/>
            </a:solidFill>
            <a:miter lim="800000"/>
            <a:headEnd/>
            <a:tailEnd/>
          </a:ln>
        </p:spPr>
      </p:pic>
      <p:sp>
        <p:nvSpPr>
          <p:cNvPr id="36869" name="Line 8"/>
          <p:cNvSpPr>
            <a:spLocks noChangeShapeType="1"/>
          </p:cNvSpPr>
          <p:nvPr/>
        </p:nvSpPr>
        <p:spPr bwMode="auto">
          <a:xfrm>
            <a:off x="3810000" y="1981200"/>
            <a:ext cx="685800" cy="0"/>
          </a:xfrm>
          <a:prstGeom prst="line">
            <a:avLst/>
          </a:prstGeom>
          <a:noFill/>
          <a:ln w="9525">
            <a:solidFill>
              <a:srgbClr val="FF6600"/>
            </a:solidFill>
            <a:round/>
            <a:headEnd/>
            <a:tailEnd type="triangle" w="med" len="med"/>
          </a:ln>
        </p:spPr>
        <p:txBody>
          <a:bodyPr wrap="none" anchor="ctr"/>
          <a:lstStyle/>
          <a:p>
            <a:endParaRPr lang="fr-FR"/>
          </a:p>
        </p:txBody>
      </p:sp>
      <p:pic>
        <p:nvPicPr>
          <p:cNvPr id="36870" name="Picture 9" descr="PIC00004 - copie"/>
          <p:cNvPicPr>
            <a:picLocks noChangeAspect="1" noChangeArrowheads="1"/>
          </p:cNvPicPr>
          <p:nvPr/>
        </p:nvPicPr>
        <p:blipFill>
          <a:blip r:embed="rId6" cstate="print"/>
          <a:srcRect/>
          <a:stretch>
            <a:fillRect/>
          </a:stretch>
        </p:blipFill>
        <p:spPr bwMode="auto">
          <a:xfrm>
            <a:off x="685800" y="4114800"/>
            <a:ext cx="2844800" cy="2276475"/>
          </a:xfrm>
          <a:prstGeom prst="rect">
            <a:avLst/>
          </a:prstGeom>
          <a:noFill/>
          <a:ln w="19050">
            <a:solidFill>
              <a:srgbClr val="FF6600"/>
            </a:solidFill>
            <a:miter lim="800000"/>
            <a:headEnd/>
            <a:tailEnd/>
          </a:ln>
        </p:spPr>
      </p:pic>
      <p:pic>
        <p:nvPicPr>
          <p:cNvPr id="36871" name="Picture 10" descr="res greffe peau"/>
          <p:cNvPicPr>
            <a:picLocks noChangeAspect="1" noChangeArrowheads="1"/>
          </p:cNvPicPr>
          <p:nvPr/>
        </p:nvPicPr>
        <p:blipFill>
          <a:blip r:embed="rId7" cstate="print"/>
          <a:srcRect/>
          <a:stretch>
            <a:fillRect/>
          </a:stretch>
        </p:blipFill>
        <p:spPr bwMode="auto">
          <a:xfrm>
            <a:off x="4038600" y="4343400"/>
            <a:ext cx="2286000" cy="1714500"/>
          </a:xfrm>
          <a:prstGeom prst="rect">
            <a:avLst/>
          </a:prstGeom>
          <a:noFill/>
          <a:ln w="19050">
            <a:solidFill>
              <a:srgbClr val="FF6600"/>
            </a:solidFill>
            <a:miter lim="800000"/>
            <a:headEnd/>
            <a:tailEnd/>
          </a:ln>
        </p:spPr>
      </p:pic>
      <p:pic>
        <p:nvPicPr>
          <p:cNvPr id="36872" name="Picture 11" descr="résultat 6 ans"/>
          <p:cNvPicPr>
            <a:picLocks noChangeAspect="1" noChangeArrowheads="1"/>
          </p:cNvPicPr>
          <p:nvPr/>
        </p:nvPicPr>
        <p:blipFill>
          <a:blip r:embed="rId8" cstate="print"/>
          <a:srcRect/>
          <a:stretch>
            <a:fillRect/>
          </a:stretch>
        </p:blipFill>
        <p:spPr bwMode="auto">
          <a:xfrm>
            <a:off x="6477000" y="4343400"/>
            <a:ext cx="2286000" cy="1714500"/>
          </a:xfrm>
          <a:prstGeom prst="rect">
            <a:avLst/>
          </a:prstGeom>
          <a:noFill/>
          <a:ln w="19050">
            <a:solidFill>
              <a:srgbClr val="FF6600"/>
            </a:solidFill>
            <a:miter lim="800000"/>
            <a:headEnd/>
            <a:tailEnd/>
          </a:ln>
        </p:spPr>
      </p:pic>
      <p:sp>
        <p:nvSpPr>
          <p:cNvPr id="36873" name="Line 12"/>
          <p:cNvSpPr>
            <a:spLocks noChangeShapeType="1"/>
          </p:cNvSpPr>
          <p:nvPr/>
        </p:nvSpPr>
        <p:spPr bwMode="auto">
          <a:xfrm>
            <a:off x="3657600" y="5181600"/>
            <a:ext cx="304800" cy="0"/>
          </a:xfrm>
          <a:prstGeom prst="line">
            <a:avLst/>
          </a:prstGeom>
          <a:noFill/>
          <a:ln w="9525">
            <a:solidFill>
              <a:srgbClr val="FF6600"/>
            </a:solidFill>
            <a:round/>
            <a:headEnd/>
            <a:tailEnd type="triangle" w="med" len="med"/>
          </a:ln>
        </p:spPr>
        <p:txBody>
          <a:bodyPr wrap="none" anchor="ctr"/>
          <a:lstStyle/>
          <a:p>
            <a:endParaRPr lang="fr-FR"/>
          </a:p>
        </p:txBody>
      </p:sp>
      <p:sp>
        <p:nvSpPr>
          <p:cNvPr id="36874" name="Rectangle 13"/>
          <p:cNvSpPr>
            <a:spLocks noChangeArrowheads="1"/>
          </p:cNvSpPr>
          <p:nvPr/>
        </p:nvSpPr>
        <p:spPr bwMode="auto">
          <a:xfrm>
            <a:off x="7010400" y="6248400"/>
            <a:ext cx="1487488" cy="336550"/>
          </a:xfrm>
          <a:prstGeom prst="rect">
            <a:avLst/>
          </a:prstGeom>
          <a:noFill/>
          <a:ln w="9525">
            <a:noFill/>
            <a:miter lim="800000"/>
            <a:headEnd/>
            <a:tailEnd/>
          </a:ln>
        </p:spPr>
        <p:txBody>
          <a:bodyPr wrap="none">
            <a:spAutoFit/>
          </a:bodyPr>
          <a:lstStyle/>
          <a:p>
            <a:r>
              <a:rPr lang="fr-FR" sz="1600"/>
              <a:t>Résultat à 6 ans</a:t>
            </a:r>
          </a:p>
        </p:txBody>
      </p:sp>
      <p:sp>
        <p:nvSpPr>
          <p:cNvPr id="36875" name="Rectangle 14"/>
          <p:cNvSpPr>
            <a:spLocks noChangeArrowheads="1"/>
          </p:cNvSpPr>
          <p:nvPr/>
        </p:nvSpPr>
        <p:spPr bwMode="auto">
          <a:xfrm>
            <a:off x="4495800" y="6248400"/>
            <a:ext cx="1392238" cy="336550"/>
          </a:xfrm>
          <a:prstGeom prst="rect">
            <a:avLst/>
          </a:prstGeom>
          <a:noFill/>
          <a:ln w="9525">
            <a:noFill/>
            <a:miter lim="800000"/>
            <a:headEnd/>
            <a:tailEnd/>
          </a:ln>
        </p:spPr>
        <p:txBody>
          <a:bodyPr wrap="none">
            <a:spAutoFit/>
          </a:bodyPr>
          <a:lstStyle/>
          <a:p>
            <a:r>
              <a:rPr lang="fr-FR" sz="1600"/>
              <a:t>Greffe de peau</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3645024"/>
            <a:ext cx="7772400" cy="1975104"/>
          </a:xfrm>
        </p:spPr>
        <p:txBody>
          <a:bodyPr/>
          <a:lstStyle/>
          <a:p>
            <a:r>
              <a:rPr lang="fr-FR" dirty="0" smtClean="0"/>
              <a:t>France 64</a:t>
            </a:r>
            <a:br>
              <a:rPr lang="fr-FR" dirty="0" smtClean="0"/>
            </a:br>
            <a:r>
              <a:rPr lang="fr-FR" dirty="0" smtClean="0"/>
              <a:t>	ANGLETERRE 12</a:t>
            </a:r>
            <a:endParaRPr lang="fr-FR" dirty="0"/>
          </a:p>
        </p:txBody>
      </p:sp>
      <p:sp>
        <p:nvSpPr>
          <p:cNvPr id="3" name="Sous-titre 2"/>
          <p:cNvSpPr>
            <a:spLocks noGrp="1"/>
          </p:cNvSpPr>
          <p:nvPr>
            <p:ph type="subTitle" idx="1"/>
          </p:nvPr>
        </p:nvSpPr>
        <p:spPr>
          <a:xfrm>
            <a:off x="539552" y="2060848"/>
            <a:ext cx="7772400" cy="1508760"/>
          </a:xfrm>
        </p:spPr>
        <p:txBody>
          <a:bodyPr/>
          <a:lstStyle/>
          <a:p>
            <a:r>
              <a:rPr lang="fr-FR" dirty="0" smtClean="0"/>
              <a:t>Merci pour votre attention</a:t>
            </a:r>
            <a:endParaRPr lang="fr-FR" dirty="0"/>
          </a:p>
        </p:txBody>
      </p:sp>
      <p:pic>
        <p:nvPicPr>
          <p:cNvPr id="1026" name="Picture 2" descr="http://www.cafaitdubuzz.net/wp-content/uploads/2011/09/Coupe-du-monde-de-Rugby-2011-le-premier-Haka-de-la-Nouvelle-Z%C3%A9lande-face-au-Tonga-.jpg"/>
          <p:cNvPicPr>
            <a:picLocks noChangeAspect="1" noChangeArrowheads="1"/>
          </p:cNvPicPr>
          <p:nvPr/>
        </p:nvPicPr>
        <p:blipFill>
          <a:blip r:embed="rId2" cstate="print"/>
          <a:srcRect/>
          <a:stretch>
            <a:fillRect/>
          </a:stretch>
        </p:blipFill>
        <p:spPr bwMode="auto">
          <a:xfrm>
            <a:off x="539552" y="116632"/>
            <a:ext cx="3877353" cy="2520280"/>
          </a:xfrm>
          <a:prstGeom prst="rect">
            <a:avLst/>
          </a:prstGeom>
          <a:noFill/>
        </p:spPr>
      </p:pic>
      <p:pic>
        <p:nvPicPr>
          <p:cNvPr id="1028" name="Picture 4" descr="http://archives.ucciani-dessins.com/wp-content/uploads/2007/09/09-09-pronostic1.gif"/>
          <p:cNvPicPr>
            <a:picLocks noChangeAspect="1" noChangeArrowheads="1"/>
          </p:cNvPicPr>
          <p:nvPr/>
        </p:nvPicPr>
        <p:blipFill>
          <a:blip r:embed="rId3" cstate="print"/>
          <a:srcRect/>
          <a:stretch>
            <a:fillRect/>
          </a:stretch>
        </p:blipFill>
        <p:spPr bwMode="auto">
          <a:xfrm>
            <a:off x="6479704" y="4135219"/>
            <a:ext cx="2664296" cy="2722781"/>
          </a:xfrm>
          <a:prstGeom prst="rect">
            <a:avLst/>
          </a:prstGeom>
          <a:noFill/>
        </p:spPr>
      </p:pic>
      <p:pic>
        <p:nvPicPr>
          <p:cNvPr id="1030" name="Picture 6" descr="http://www.ladepeche.fr/content/photo/biz/2010/03/19/201003190856_w350.jpg"/>
          <p:cNvPicPr>
            <a:picLocks noChangeAspect="1" noChangeArrowheads="1"/>
          </p:cNvPicPr>
          <p:nvPr/>
        </p:nvPicPr>
        <p:blipFill>
          <a:blip r:embed="rId4" cstate="print"/>
          <a:srcRect/>
          <a:stretch>
            <a:fillRect/>
          </a:stretch>
        </p:blipFill>
        <p:spPr bwMode="auto">
          <a:xfrm>
            <a:off x="5580112" y="188640"/>
            <a:ext cx="3333750" cy="360997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457200"/>
            <a:ext cx="7162800" cy="1066800"/>
          </a:xfrm>
          <a:prstGeom prst="rect">
            <a:avLst/>
          </a:prstGeom>
          <a:noFill/>
          <a:ln w="76200" cmpd="tri">
            <a:solidFill>
              <a:schemeClr val="tx2"/>
            </a:solidFill>
            <a:miter lim="800000"/>
            <a:headEnd/>
            <a:tailEnd/>
          </a:ln>
        </p:spPr>
        <p:txBody>
          <a:bodyPr anchor="ctr"/>
          <a:lstStyle/>
          <a:p>
            <a:r>
              <a:rPr lang="fr-FR" sz="4000" b="1" i="0" dirty="0" smtClean="0">
                <a:solidFill>
                  <a:schemeClr val="tx2"/>
                </a:solidFill>
              </a:rPr>
              <a:t>CLINIQUE</a:t>
            </a:r>
            <a:endParaRPr lang="fr-FR" sz="4000" i="0" dirty="0">
              <a:solidFill>
                <a:schemeClr val="tx2"/>
              </a:solidFill>
            </a:endParaRPr>
          </a:p>
        </p:txBody>
      </p:sp>
      <p:sp>
        <p:nvSpPr>
          <p:cNvPr id="20487" name="Rectangle 7"/>
          <p:cNvSpPr>
            <a:spLocks noGrp="1" noChangeArrowheads="1"/>
          </p:cNvSpPr>
          <p:nvPr>
            <p:ph idx="1"/>
          </p:nvPr>
        </p:nvSpPr>
        <p:spPr>
          <a:xfrm>
            <a:off x="457200" y="2362200"/>
            <a:ext cx="8382000" cy="4163144"/>
          </a:xfrm>
        </p:spPr>
        <p:txBody>
          <a:bodyPr>
            <a:normAutofit/>
          </a:bodyPr>
          <a:lstStyle/>
          <a:p>
            <a:pPr eaLnBrk="1" hangingPunct="1">
              <a:lnSpc>
                <a:spcPct val="90000"/>
              </a:lnSpc>
              <a:buFont typeface="Wingdings" pitchFamily="28" charset="2"/>
              <a:buChar char=""/>
              <a:defRPr/>
            </a:pPr>
            <a:r>
              <a:rPr lang="fr-FR" sz="2800" u="sng" dirty="0" smtClean="0"/>
              <a:t>Début:</a:t>
            </a:r>
            <a:r>
              <a:rPr lang="fr-FR" sz="2800" dirty="0" smtClean="0"/>
              <a:t> nodules palmaires, parfois digitaux</a:t>
            </a:r>
          </a:p>
          <a:p>
            <a:pPr eaLnBrk="1" hangingPunct="1">
              <a:lnSpc>
                <a:spcPct val="90000"/>
              </a:lnSpc>
              <a:buFont typeface="Wingdings" pitchFamily="28" charset="2"/>
              <a:buChar char=""/>
              <a:defRPr/>
            </a:pPr>
            <a:r>
              <a:rPr lang="fr-FR" sz="2800" u="sng" dirty="0" smtClean="0"/>
              <a:t>Cordes aponévrotiques</a:t>
            </a:r>
            <a:r>
              <a:rPr lang="fr-FR" sz="2800" dirty="0" smtClean="0"/>
              <a:t>           </a:t>
            </a:r>
            <a:r>
              <a:rPr lang="fr-FR" sz="2400" dirty="0" smtClean="0"/>
              <a:t>altération de l’extension passive: impossibilité de mettre la main à plat</a:t>
            </a:r>
          </a:p>
          <a:p>
            <a:pPr eaLnBrk="1" hangingPunct="1">
              <a:lnSpc>
                <a:spcPct val="90000"/>
              </a:lnSpc>
              <a:buFont typeface="Wingdings" pitchFamily="28" charset="2"/>
              <a:buChar char=""/>
              <a:defRPr/>
            </a:pPr>
            <a:r>
              <a:rPr lang="fr-FR" sz="2400" dirty="0" smtClean="0"/>
              <a:t>L’enroulement des doigts n’est jamais perturbé</a:t>
            </a:r>
          </a:p>
          <a:p>
            <a:pPr eaLnBrk="1" hangingPunct="1">
              <a:lnSpc>
                <a:spcPct val="90000"/>
              </a:lnSpc>
              <a:buFont typeface="Wingdings" pitchFamily="28" charset="2"/>
              <a:buChar char=""/>
              <a:defRPr/>
            </a:pPr>
            <a:r>
              <a:rPr lang="fr-FR" sz="2400" dirty="0" smtClean="0"/>
              <a:t>Coussinets face dorsale IPP (</a:t>
            </a:r>
            <a:r>
              <a:rPr lang="fr-FR" sz="2400" dirty="0" err="1" smtClean="0"/>
              <a:t>Knuckle</a:t>
            </a:r>
            <a:r>
              <a:rPr lang="fr-FR" sz="2400" dirty="0" smtClean="0"/>
              <a:t> pads)</a:t>
            </a:r>
          </a:p>
          <a:p>
            <a:pPr eaLnBrk="1" hangingPunct="1">
              <a:lnSpc>
                <a:spcPct val="90000"/>
              </a:lnSpc>
              <a:buFont typeface="Wingdings" pitchFamily="28" charset="2"/>
              <a:buChar char=""/>
              <a:defRPr/>
            </a:pPr>
            <a:r>
              <a:rPr lang="fr-FR" sz="2400" dirty="0" smtClean="0"/>
              <a:t>Peut toucher tous les doigts: </a:t>
            </a:r>
            <a:r>
              <a:rPr lang="fr-FR" sz="1800" dirty="0" smtClean="0"/>
              <a:t>4è, 5è++</a:t>
            </a:r>
          </a:p>
          <a:p>
            <a:pPr eaLnBrk="1" hangingPunct="1">
              <a:lnSpc>
                <a:spcPct val="90000"/>
              </a:lnSpc>
              <a:buFont typeface="Wingdings" pitchFamily="28" charset="2"/>
              <a:buChar char=""/>
              <a:defRPr/>
            </a:pPr>
            <a:r>
              <a:rPr lang="fr-FR" sz="2800" u="sng" dirty="0" smtClean="0"/>
              <a:t>Évolution imprévisible</a:t>
            </a:r>
            <a:r>
              <a:rPr lang="fr-FR" sz="2800" dirty="0" smtClean="0"/>
              <a:t> </a:t>
            </a:r>
            <a:r>
              <a:rPr lang="fr-FR" sz="2400" dirty="0" smtClean="0"/>
              <a:t>mais d’autant plus grave qu’elle commence jeune</a:t>
            </a:r>
          </a:p>
          <a:p>
            <a:pPr eaLnBrk="1" hangingPunct="1">
              <a:lnSpc>
                <a:spcPct val="90000"/>
              </a:lnSpc>
              <a:buFont typeface="Wingdings" pitchFamily="28" charset="2"/>
              <a:buChar char=""/>
              <a:defRPr/>
            </a:pPr>
            <a:r>
              <a:rPr lang="fr-FR" sz="2400" dirty="0" smtClean="0"/>
              <a:t>Rétraction après 1 à 20 ans d’évolution</a:t>
            </a:r>
          </a:p>
        </p:txBody>
      </p:sp>
      <p:sp>
        <p:nvSpPr>
          <p:cNvPr id="9220" name="Line 8"/>
          <p:cNvSpPr>
            <a:spLocks noChangeShapeType="1"/>
          </p:cNvSpPr>
          <p:nvPr/>
        </p:nvSpPr>
        <p:spPr bwMode="auto">
          <a:xfrm>
            <a:off x="4716016" y="3068960"/>
            <a:ext cx="685800" cy="0"/>
          </a:xfrm>
          <a:prstGeom prst="line">
            <a:avLst/>
          </a:prstGeom>
          <a:noFill/>
          <a:ln w="9525">
            <a:solidFill>
              <a:schemeClr val="tx1"/>
            </a:solidFill>
            <a:round/>
            <a:headEnd/>
            <a:tailEnd type="triangle" w="med" len="med"/>
          </a:ln>
        </p:spPr>
        <p:txBody>
          <a:bodyPr wrap="none" anchor="ctr"/>
          <a:lstStyle/>
          <a:p>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6478488" cy="1162050"/>
          </a:xfrm>
          <a:ln w="38100">
            <a:solidFill>
              <a:schemeClr val="tx2"/>
            </a:solidFill>
          </a:ln>
        </p:spPr>
        <p:txBody>
          <a:bodyPr/>
          <a:lstStyle/>
          <a:p>
            <a:r>
              <a:rPr lang="fr-FR" dirty="0" smtClean="0"/>
              <a:t>CLINIQUE</a:t>
            </a:r>
            <a:endParaRPr lang="fr-FR" dirty="0"/>
          </a:p>
        </p:txBody>
      </p:sp>
      <p:sp>
        <p:nvSpPr>
          <p:cNvPr id="3" name="Espace réservé du texte 2"/>
          <p:cNvSpPr>
            <a:spLocks noGrp="1"/>
          </p:cNvSpPr>
          <p:nvPr>
            <p:ph type="body" idx="2"/>
          </p:nvPr>
        </p:nvSpPr>
        <p:spPr>
          <a:xfrm>
            <a:off x="971600" y="1772816"/>
            <a:ext cx="2514600" cy="4572000"/>
          </a:xfrm>
          <a:ln>
            <a:solidFill>
              <a:schemeClr val="tx2"/>
            </a:solidFill>
          </a:ln>
        </p:spPr>
        <p:txBody>
          <a:bodyPr/>
          <a:lstStyle/>
          <a:p>
            <a:r>
              <a:rPr lang="fr-FR" dirty="0" smtClean="0"/>
              <a:t>Classification de TUBIANA:</a:t>
            </a:r>
          </a:p>
          <a:p>
            <a:pPr>
              <a:buFontTx/>
              <a:buChar char="-"/>
            </a:pPr>
            <a:r>
              <a:rPr lang="fr-FR" dirty="0" smtClean="0"/>
              <a:t> P palmaire</a:t>
            </a:r>
          </a:p>
          <a:p>
            <a:pPr>
              <a:buFontTx/>
              <a:buChar char="-"/>
            </a:pPr>
            <a:r>
              <a:rPr lang="fr-FR" dirty="0" smtClean="0"/>
              <a:t> D digital</a:t>
            </a:r>
          </a:p>
          <a:p>
            <a:pPr>
              <a:buFontTx/>
              <a:buChar char="-"/>
            </a:pPr>
            <a:r>
              <a:rPr lang="fr-FR" dirty="0" smtClean="0"/>
              <a:t> R récidive</a:t>
            </a:r>
          </a:p>
          <a:p>
            <a:pPr>
              <a:buFontTx/>
              <a:buChar char="-"/>
            </a:pPr>
            <a:r>
              <a:rPr lang="fr-FR" dirty="0" smtClean="0"/>
              <a:t> H </a:t>
            </a:r>
            <a:r>
              <a:rPr lang="fr-FR" dirty="0" err="1" smtClean="0"/>
              <a:t>hyperextension</a:t>
            </a:r>
            <a:r>
              <a:rPr lang="fr-FR" dirty="0" smtClean="0"/>
              <a:t> IPD</a:t>
            </a:r>
          </a:p>
          <a:p>
            <a:pPr>
              <a:buFontTx/>
              <a:buChar char="-"/>
            </a:pPr>
            <a:endParaRPr lang="fr-FR" dirty="0" smtClean="0"/>
          </a:p>
          <a:p>
            <a:r>
              <a:rPr lang="fr-FR" dirty="0" smtClean="0"/>
              <a:t>+ cotation propre des IPP </a:t>
            </a:r>
            <a:endParaRPr lang="fr-FR" dirty="0"/>
          </a:p>
        </p:txBody>
      </p:sp>
      <p:pic>
        <p:nvPicPr>
          <p:cNvPr id="5" name="Espace réservé du contenu 4" descr="DUPUYTREN 008.jpg"/>
          <p:cNvPicPr>
            <a:picLocks noGrp="1" noChangeAspect="1"/>
          </p:cNvPicPr>
          <p:nvPr>
            <p:ph sz="half" idx="1"/>
          </p:nvPr>
        </p:nvPicPr>
        <p:blipFill>
          <a:blip r:embed="rId2" cstate="print"/>
          <a:srcRect l="9021" r="13543" b="5796"/>
          <a:stretch>
            <a:fillRect/>
          </a:stretch>
        </p:blipFill>
        <p:spPr>
          <a:xfrm>
            <a:off x="4067944" y="1772816"/>
            <a:ext cx="4735312" cy="4608512"/>
          </a:xfrm>
          <a:ln w="38100">
            <a:solidFill>
              <a:schemeClr val="bg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1143000" y="228600"/>
            <a:ext cx="2470150" cy="457200"/>
          </a:xfrm>
          <a:prstGeom prst="rect">
            <a:avLst/>
          </a:prstGeom>
          <a:noFill/>
          <a:ln w="9525">
            <a:noFill/>
            <a:miter lim="800000"/>
            <a:headEnd/>
            <a:tailEnd/>
          </a:ln>
        </p:spPr>
        <p:txBody>
          <a:bodyPr wrap="none">
            <a:spAutoFit/>
          </a:bodyPr>
          <a:lstStyle/>
          <a:p>
            <a:r>
              <a:rPr lang="fr-FR"/>
              <a:t>Stades 1 débutants</a:t>
            </a:r>
          </a:p>
        </p:txBody>
      </p:sp>
      <p:pic>
        <p:nvPicPr>
          <p:cNvPr id="10243" name="Picture 6" descr="st 1 bride palm Fayolle"/>
          <p:cNvPicPr>
            <a:picLocks noChangeAspect="1" noChangeArrowheads="1"/>
          </p:cNvPicPr>
          <p:nvPr/>
        </p:nvPicPr>
        <p:blipFill>
          <a:blip r:embed="rId3" cstate="print"/>
          <a:srcRect/>
          <a:stretch>
            <a:fillRect/>
          </a:stretch>
        </p:blipFill>
        <p:spPr bwMode="auto">
          <a:xfrm>
            <a:off x="533400" y="914400"/>
            <a:ext cx="3352800" cy="2514600"/>
          </a:xfrm>
          <a:prstGeom prst="rect">
            <a:avLst/>
          </a:prstGeom>
          <a:noFill/>
          <a:ln w="19050">
            <a:solidFill>
              <a:srgbClr val="FF6600"/>
            </a:solidFill>
            <a:miter lim="800000"/>
            <a:headEnd/>
            <a:tailEnd/>
          </a:ln>
        </p:spPr>
      </p:pic>
      <p:pic>
        <p:nvPicPr>
          <p:cNvPr id="10244" name="Picture 7" descr="st 1 barnicaud"/>
          <p:cNvPicPr>
            <a:picLocks noChangeAspect="1" noChangeArrowheads="1"/>
          </p:cNvPicPr>
          <p:nvPr/>
        </p:nvPicPr>
        <p:blipFill>
          <a:blip r:embed="rId4" cstate="print"/>
          <a:srcRect/>
          <a:stretch>
            <a:fillRect/>
          </a:stretch>
        </p:blipFill>
        <p:spPr bwMode="auto">
          <a:xfrm>
            <a:off x="5105400" y="304800"/>
            <a:ext cx="2667000" cy="2000250"/>
          </a:xfrm>
          <a:prstGeom prst="rect">
            <a:avLst/>
          </a:prstGeom>
          <a:noFill/>
          <a:ln w="19050">
            <a:solidFill>
              <a:srgbClr val="FF6600"/>
            </a:solidFill>
            <a:miter lim="800000"/>
            <a:headEnd/>
            <a:tailEnd/>
          </a:ln>
        </p:spPr>
      </p:pic>
      <p:pic>
        <p:nvPicPr>
          <p:cNvPr id="10245" name="Picture 8" descr="st Vachon"/>
          <p:cNvPicPr>
            <a:picLocks noChangeAspect="1" noChangeArrowheads="1"/>
          </p:cNvPicPr>
          <p:nvPr/>
        </p:nvPicPr>
        <p:blipFill>
          <a:blip r:embed="rId5" cstate="print"/>
          <a:srcRect/>
          <a:stretch>
            <a:fillRect/>
          </a:stretch>
        </p:blipFill>
        <p:spPr bwMode="auto">
          <a:xfrm>
            <a:off x="533400" y="3810000"/>
            <a:ext cx="3352800" cy="2514600"/>
          </a:xfrm>
          <a:prstGeom prst="rect">
            <a:avLst/>
          </a:prstGeom>
          <a:noFill/>
          <a:ln w="19050">
            <a:solidFill>
              <a:srgbClr val="FF6600"/>
            </a:solidFill>
            <a:miter lim="800000"/>
            <a:headEnd/>
            <a:tailEnd/>
          </a:ln>
        </p:spPr>
      </p:pic>
      <p:pic>
        <p:nvPicPr>
          <p:cNvPr id="10246" name="Picture 9" descr="st 1 Muller"/>
          <p:cNvPicPr>
            <a:picLocks noChangeAspect="1" noChangeArrowheads="1"/>
          </p:cNvPicPr>
          <p:nvPr/>
        </p:nvPicPr>
        <p:blipFill>
          <a:blip r:embed="rId6" cstate="print"/>
          <a:srcRect/>
          <a:stretch>
            <a:fillRect/>
          </a:stretch>
        </p:blipFill>
        <p:spPr bwMode="auto">
          <a:xfrm>
            <a:off x="4191000" y="2514600"/>
            <a:ext cx="2667000" cy="2000250"/>
          </a:xfrm>
          <a:prstGeom prst="rect">
            <a:avLst/>
          </a:prstGeom>
          <a:noFill/>
          <a:ln w="19050">
            <a:solidFill>
              <a:srgbClr val="FF6600"/>
            </a:solidFill>
            <a:miter lim="800000"/>
            <a:headEnd/>
            <a:tailEnd/>
          </a:ln>
        </p:spPr>
      </p:pic>
      <p:pic>
        <p:nvPicPr>
          <p:cNvPr id="10247" name="Picture 10" descr="st 1 D5 munoz"/>
          <p:cNvPicPr>
            <a:picLocks noChangeAspect="1" noChangeArrowheads="1"/>
          </p:cNvPicPr>
          <p:nvPr/>
        </p:nvPicPr>
        <p:blipFill>
          <a:blip r:embed="rId7" cstate="print"/>
          <a:srcRect/>
          <a:stretch>
            <a:fillRect/>
          </a:stretch>
        </p:blipFill>
        <p:spPr bwMode="auto">
          <a:xfrm>
            <a:off x="5105400" y="4724400"/>
            <a:ext cx="2667000" cy="2000250"/>
          </a:xfrm>
          <a:prstGeom prst="rect">
            <a:avLst/>
          </a:prstGeom>
          <a:noFill/>
          <a:ln w="19050">
            <a:solidFill>
              <a:srgbClr val="FF66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st 1 D5 Mr Volle"/>
          <p:cNvPicPr>
            <a:picLocks noChangeAspect="1" noChangeArrowheads="1"/>
          </p:cNvPicPr>
          <p:nvPr/>
        </p:nvPicPr>
        <p:blipFill>
          <a:blip r:embed="rId3" cstate="print"/>
          <a:srcRect/>
          <a:stretch>
            <a:fillRect/>
          </a:stretch>
        </p:blipFill>
        <p:spPr bwMode="auto">
          <a:xfrm>
            <a:off x="539552" y="908719"/>
            <a:ext cx="3888432" cy="2915293"/>
          </a:xfrm>
          <a:prstGeom prst="rect">
            <a:avLst/>
          </a:prstGeom>
          <a:noFill/>
          <a:ln w="19050">
            <a:solidFill>
              <a:srgbClr val="FF6600"/>
            </a:solidFill>
            <a:miter lim="800000"/>
            <a:headEnd/>
            <a:tailEnd/>
          </a:ln>
        </p:spPr>
      </p:pic>
      <p:sp>
        <p:nvSpPr>
          <p:cNvPr id="11267" name="Rectangle 6"/>
          <p:cNvSpPr>
            <a:spLocks noChangeArrowheads="1"/>
          </p:cNvSpPr>
          <p:nvPr/>
        </p:nvSpPr>
        <p:spPr bwMode="auto">
          <a:xfrm>
            <a:off x="1143000" y="228600"/>
            <a:ext cx="1208088" cy="457200"/>
          </a:xfrm>
          <a:prstGeom prst="rect">
            <a:avLst/>
          </a:prstGeom>
          <a:noFill/>
          <a:ln w="9525">
            <a:noFill/>
            <a:miter lim="800000"/>
            <a:headEnd/>
            <a:tailEnd/>
          </a:ln>
        </p:spPr>
        <p:txBody>
          <a:bodyPr wrap="none">
            <a:spAutoFit/>
          </a:bodyPr>
          <a:lstStyle/>
          <a:p>
            <a:r>
              <a:rPr lang="fr-FR"/>
              <a:t>Stades 2</a:t>
            </a:r>
          </a:p>
        </p:txBody>
      </p:sp>
      <p:pic>
        <p:nvPicPr>
          <p:cNvPr id="11268" name="Picture 7" descr="Clauzel"/>
          <p:cNvPicPr>
            <a:picLocks noChangeAspect="1" noChangeArrowheads="1"/>
          </p:cNvPicPr>
          <p:nvPr/>
        </p:nvPicPr>
        <p:blipFill>
          <a:blip r:embed="rId4" cstate="print"/>
          <a:srcRect/>
          <a:stretch>
            <a:fillRect/>
          </a:stretch>
        </p:blipFill>
        <p:spPr bwMode="auto">
          <a:xfrm>
            <a:off x="5004048" y="908720"/>
            <a:ext cx="3936437" cy="2952328"/>
          </a:xfrm>
          <a:prstGeom prst="rect">
            <a:avLst/>
          </a:prstGeom>
          <a:noFill/>
          <a:ln w="19050">
            <a:solidFill>
              <a:srgbClr val="FF6600"/>
            </a:solidFill>
            <a:miter lim="800000"/>
            <a:headEnd/>
            <a:tailEnd/>
          </a:ln>
        </p:spPr>
      </p:pic>
      <p:pic>
        <p:nvPicPr>
          <p:cNvPr id="11269" name="Picture 8" descr="Lenahan st 2"/>
          <p:cNvPicPr>
            <a:picLocks noChangeAspect="1" noChangeArrowheads="1"/>
          </p:cNvPicPr>
          <p:nvPr/>
        </p:nvPicPr>
        <p:blipFill>
          <a:blip r:embed="rId5" cstate="print"/>
          <a:srcRect/>
          <a:stretch>
            <a:fillRect/>
          </a:stretch>
        </p:blipFill>
        <p:spPr bwMode="auto">
          <a:xfrm>
            <a:off x="539552" y="3745683"/>
            <a:ext cx="3888432" cy="2915293"/>
          </a:xfrm>
          <a:prstGeom prst="rect">
            <a:avLst/>
          </a:prstGeom>
          <a:noFill/>
          <a:ln w="19050">
            <a:solidFill>
              <a:srgbClr val="FF6600"/>
            </a:solidFill>
            <a:miter lim="800000"/>
            <a:headEnd/>
            <a:tailEnd/>
          </a:ln>
        </p:spPr>
      </p:pic>
      <p:pic>
        <p:nvPicPr>
          <p:cNvPr id="11270" name="Picture 9" descr="st 2  d5 Peter"/>
          <p:cNvPicPr>
            <a:picLocks noChangeAspect="1" noChangeArrowheads="1"/>
          </p:cNvPicPr>
          <p:nvPr/>
        </p:nvPicPr>
        <p:blipFill>
          <a:blip r:embed="rId6" cstate="print"/>
          <a:srcRect/>
          <a:stretch>
            <a:fillRect/>
          </a:stretch>
        </p:blipFill>
        <p:spPr bwMode="auto">
          <a:xfrm>
            <a:off x="5004048" y="3717032"/>
            <a:ext cx="3933649" cy="2948136"/>
          </a:xfrm>
          <a:prstGeom prst="rect">
            <a:avLst/>
          </a:prstGeom>
          <a:noFill/>
          <a:ln w="19050">
            <a:solidFill>
              <a:srgbClr val="FF6600"/>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914400" y="228600"/>
            <a:ext cx="1733550" cy="457200"/>
          </a:xfrm>
          <a:prstGeom prst="rect">
            <a:avLst/>
          </a:prstGeom>
          <a:noFill/>
          <a:ln w="9525">
            <a:noFill/>
            <a:miter lim="800000"/>
            <a:headEnd/>
            <a:tailEnd/>
          </a:ln>
        </p:spPr>
        <p:txBody>
          <a:bodyPr wrap="none">
            <a:spAutoFit/>
          </a:bodyPr>
          <a:lstStyle/>
          <a:p>
            <a:r>
              <a:rPr lang="fr-FR"/>
              <a:t>Stades 3 et 4</a:t>
            </a:r>
          </a:p>
        </p:txBody>
      </p:sp>
      <p:pic>
        <p:nvPicPr>
          <p:cNvPr id="13315" name="Picture 5" descr="st 3 D5"/>
          <p:cNvPicPr>
            <a:picLocks noChangeAspect="1" noChangeArrowheads="1"/>
          </p:cNvPicPr>
          <p:nvPr/>
        </p:nvPicPr>
        <p:blipFill>
          <a:blip r:embed="rId3" cstate="print"/>
          <a:srcRect/>
          <a:stretch>
            <a:fillRect/>
          </a:stretch>
        </p:blipFill>
        <p:spPr bwMode="auto">
          <a:xfrm>
            <a:off x="683568" y="692696"/>
            <a:ext cx="3745676" cy="2808312"/>
          </a:xfrm>
          <a:prstGeom prst="rect">
            <a:avLst/>
          </a:prstGeom>
          <a:noFill/>
          <a:ln w="19050">
            <a:solidFill>
              <a:srgbClr val="FF6600"/>
            </a:solidFill>
            <a:miter lim="800000"/>
            <a:headEnd/>
            <a:tailEnd/>
          </a:ln>
        </p:spPr>
      </p:pic>
      <p:pic>
        <p:nvPicPr>
          <p:cNvPr id="13316" name="Picture 6" descr="st 3 Girard"/>
          <p:cNvPicPr>
            <a:picLocks noChangeAspect="1" noChangeArrowheads="1"/>
          </p:cNvPicPr>
          <p:nvPr/>
        </p:nvPicPr>
        <p:blipFill>
          <a:blip r:embed="rId4" cstate="print"/>
          <a:srcRect/>
          <a:stretch>
            <a:fillRect/>
          </a:stretch>
        </p:blipFill>
        <p:spPr bwMode="auto">
          <a:xfrm>
            <a:off x="4788024" y="2132856"/>
            <a:ext cx="3928863" cy="2946648"/>
          </a:xfrm>
          <a:prstGeom prst="rect">
            <a:avLst/>
          </a:prstGeom>
          <a:noFill/>
          <a:ln w="19050">
            <a:solidFill>
              <a:srgbClr val="FF6600"/>
            </a:solidFill>
            <a:miter lim="800000"/>
            <a:headEnd/>
            <a:tailEnd/>
          </a:ln>
        </p:spPr>
      </p:pic>
      <p:pic>
        <p:nvPicPr>
          <p:cNvPr id="13317" name="Picture 7" descr="Dubord st 4 D5"/>
          <p:cNvPicPr>
            <a:picLocks noChangeAspect="1" noChangeArrowheads="1"/>
          </p:cNvPicPr>
          <p:nvPr/>
        </p:nvPicPr>
        <p:blipFill>
          <a:blip r:embed="rId5" cstate="print"/>
          <a:srcRect/>
          <a:stretch>
            <a:fillRect/>
          </a:stretch>
        </p:blipFill>
        <p:spPr bwMode="auto">
          <a:xfrm>
            <a:off x="683568" y="3645024"/>
            <a:ext cx="3745609" cy="2808312"/>
          </a:xfrm>
          <a:prstGeom prst="rect">
            <a:avLst/>
          </a:prstGeom>
          <a:noFill/>
          <a:ln w="19050">
            <a:solidFill>
              <a:srgbClr val="FF6600"/>
            </a:solidFill>
            <a:miter lim="800000"/>
            <a:headEnd/>
            <a:tailEnd/>
          </a:ln>
        </p:spPr>
      </p:pic>
      <p:sp>
        <p:nvSpPr>
          <p:cNvPr id="6" name="ZoneTexte 5"/>
          <p:cNvSpPr txBox="1"/>
          <p:nvPr/>
        </p:nvSpPr>
        <p:spPr>
          <a:xfrm>
            <a:off x="4644008" y="692696"/>
            <a:ext cx="4248472" cy="6001643"/>
          </a:xfrm>
          <a:prstGeom prst="rect">
            <a:avLst/>
          </a:prstGeom>
          <a:noFill/>
          <a:ln>
            <a:solidFill>
              <a:schemeClr val="tx2"/>
            </a:solidFill>
          </a:ln>
        </p:spPr>
        <p:txBody>
          <a:bodyPr wrap="square" rtlCol="0">
            <a:spAutoFit/>
          </a:bodyPr>
          <a:lstStyle/>
          <a:p>
            <a:r>
              <a:rPr lang="fr-FR" dirty="0" smtClean="0"/>
              <a:t>Gène fonctionnelle:</a:t>
            </a:r>
          </a:p>
          <a:p>
            <a:pPr>
              <a:buFontTx/>
              <a:buChar char="-"/>
            </a:pPr>
            <a:r>
              <a:rPr lang="fr-FR" dirty="0" smtClean="0"/>
              <a:t> Serrer la main</a:t>
            </a:r>
          </a:p>
          <a:p>
            <a:pPr>
              <a:buFontTx/>
              <a:buChar char="-"/>
            </a:pPr>
            <a:r>
              <a:rPr lang="fr-FR" dirty="0" smtClean="0"/>
              <a:t> </a:t>
            </a:r>
            <a:r>
              <a:rPr lang="fr-FR" dirty="0" smtClean="0"/>
              <a:t>Se laver la figure</a:t>
            </a:r>
          </a:p>
          <a:p>
            <a:pPr>
              <a:buFontTx/>
              <a:buChar char="-"/>
            </a:pPr>
            <a:endParaRPr lang="fr-FR" dirty="0" smtClean="0"/>
          </a:p>
          <a:p>
            <a:pPr>
              <a:buFontTx/>
              <a:buChar char="-"/>
            </a:pPr>
            <a:endParaRPr lang="fr-FR" dirty="0" smtClean="0"/>
          </a:p>
          <a:p>
            <a:pPr>
              <a:buFontTx/>
              <a:buChar char="-"/>
            </a:pPr>
            <a:endParaRPr lang="fr-FR" dirty="0" smtClean="0"/>
          </a:p>
          <a:p>
            <a:pPr>
              <a:buFontTx/>
              <a:buChar char="-"/>
            </a:pPr>
            <a:endParaRPr lang="fr-FR" dirty="0" smtClean="0"/>
          </a:p>
          <a:p>
            <a:pPr>
              <a:buFontTx/>
              <a:buChar char="-"/>
            </a:pPr>
            <a:endParaRPr lang="fr-FR" dirty="0" smtClean="0"/>
          </a:p>
          <a:p>
            <a:pPr>
              <a:buFontTx/>
              <a:buChar char="-"/>
            </a:pPr>
            <a:endParaRPr lang="fr-FR" dirty="0" smtClean="0"/>
          </a:p>
          <a:p>
            <a:pPr>
              <a:buFontTx/>
              <a:buChar char="-"/>
            </a:pPr>
            <a:endParaRPr lang="fr-FR" dirty="0" smtClean="0"/>
          </a:p>
          <a:p>
            <a:pPr>
              <a:buFontTx/>
              <a:buChar char="-"/>
            </a:pPr>
            <a:endParaRPr lang="fr-FR" dirty="0" smtClean="0"/>
          </a:p>
          <a:p>
            <a:pPr>
              <a:buFontTx/>
              <a:buChar char="-"/>
            </a:pPr>
            <a:endParaRPr lang="fr-FR" dirty="0" smtClean="0"/>
          </a:p>
          <a:p>
            <a:pPr>
              <a:buFontTx/>
              <a:buChar char="-"/>
            </a:pPr>
            <a:r>
              <a:rPr lang="fr-FR" dirty="0" smtClean="0"/>
              <a:t> </a:t>
            </a:r>
            <a:r>
              <a:rPr lang="fr-FR" dirty="0" smtClean="0"/>
              <a:t>Mettre la main dans une poche</a:t>
            </a:r>
          </a:p>
          <a:p>
            <a:pPr>
              <a:buFontTx/>
              <a:buChar char="-"/>
            </a:pPr>
            <a:r>
              <a:rPr lang="fr-FR" dirty="0" smtClean="0"/>
              <a:t> Mettre des gants</a:t>
            </a:r>
          </a:p>
          <a:p>
            <a:pPr>
              <a:buFontTx/>
              <a:buChar char="-"/>
            </a:pPr>
            <a:r>
              <a:rPr lang="fr-FR" dirty="0" smtClean="0"/>
              <a:t> </a:t>
            </a:r>
            <a:r>
              <a:rPr lang="fr-FR" dirty="0" smtClean="0"/>
              <a:t>Essuyer une table</a:t>
            </a:r>
          </a:p>
          <a:p>
            <a:pPr>
              <a:buFontTx/>
              <a:buChar char="-"/>
            </a:pPr>
            <a:r>
              <a:rPr lang="fr-FR" dirty="0" smtClean="0"/>
              <a:t> </a:t>
            </a:r>
            <a:r>
              <a:rPr lang="fr-FR" dirty="0" err="1" smtClean="0"/>
              <a:t>etc</a:t>
            </a:r>
            <a:endParaRPr lang="fr-F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étro">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3450</TotalTime>
  <Words>947</Words>
  <Application>Microsoft Office PowerPoint</Application>
  <PresentationFormat>Affichage à l'écran (4:3)</PresentationFormat>
  <Paragraphs>235</Paragraphs>
  <Slides>45</Slides>
  <Notes>20</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Métro</vt:lpstr>
      <vt:lpstr>La Maladie de Dupuytren  </vt:lpstr>
      <vt:lpstr>Diapositive 2</vt:lpstr>
      <vt:lpstr>Diapositive 3</vt:lpstr>
      <vt:lpstr>ETIOLOGIE</vt:lpstr>
      <vt:lpstr>Diapositive 5</vt:lpstr>
      <vt:lpstr>CLINIQUE</vt:lpstr>
      <vt:lpstr>Diapositive 7</vt:lpstr>
      <vt:lpstr>Diapositive 8</vt:lpstr>
      <vt:lpstr>Diapositive 9</vt:lpstr>
      <vt:lpstr>Diapositive 10</vt:lpstr>
      <vt:lpstr>TRAITEMENT</vt:lpstr>
      <vt:lpstr>Aponévrotomie/aiguilles</vt:lpstr>
      <vt:lpstr>Diapositive 13</vt:lpstr>
      <vt:lpstr>INDICATIONS/AIGUILLES</vt:lpstr>
      <vt:lpstr>Diapositive 15</vt:lpstr>
      <vt:lpstr>REINJECTION GRAISSE </vt:lpstr>
      <vt:lpstr>REINJECTION GRAISSE</vt:lpstr>
      <vt:lpstr>REINJECTION GRAISSE</vt:lpstr>
      <vt:lpstr>INDICATIONS REINJECTION</vt:lpstr>
      <vt:lpstr>APONEVRECTOMIE</vt:lpstr>
      <vt:lpstr>Diapositive 21</vt:lpstr>
      <vt:lpstr>LES GRANDS PRINCIPES</vt:lpstr>
      <vt:lpstr>Les incisions</vt:lpstr>
      <vt:lpstr>Les lambeaux commissuraux</vt:lpstr>
      <vt:lpstr>Les lambeaux commissuraux</vt:lpstr>
      <vt:lpstr>Les commissures</vt:lpstr>
      <vt:lpstr>Les brides palmaires</vt:lpstr>
      <vt:lpstr>Les brides digitales</vt:lpstr>
      <vt:lpstr>Les brides multiples </vt:lpstr>
      <vt:lpstr>Les brides atypiques</vt:lpstr>
      <vt:lpstr>Les brides atypiques</vt:lpstr>
      <vt:lpstr>Les greffes de peau</vt:lpstr>
      <vt:lpstr>Diapositive 33</vt:lpstr>
      <vt:lpstr>Les amputations stades 4 +</vt:lpstr>
      <vt:lpstr>Les stades 4</vt:lpstr>
      <vt:lpstr>Les stades 4 </vt:lpstr>
      <vt:lpstr>Les récidives</vt:lpstr>
      <vt:lpstr>Les récidives</vt:lpstr>
      <vt:lpstr>Indications CHIRURGICALES</vt:lpstr>
      <vt:lpstr>COLLAGENASES</vt:lpstr>
      <vt:lpstr>COLLAGENASES</vt:lpstr>
      <vt:lpstr>Diapositive 42</vt:lpstr>
      <vt:lpstr>Diapositive 43</vt:lpstr>
      <vt:lpstr>Diapositive 44</vt:lpstr>
      <vt:lpstr>France 64  ANGLETERRE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SYNOVIALOSARCOME RESPOSABLE D’UN SYNDROME DU CANAL CARPIEN</dc:title>
  <dc:creator>RIGOUT</dc:creator>
  <cp:lastModifiedBy>Duché</cp:lastModifiedBy>
  <cp:revision>133</cp:revision>
  <dcterms:created xsi:type="dcterms:W3CDTF">2002-05-21T17:58:30Z</dcterms:created>
  <dcterms:modified xsi:type="dcterms:W3CDTF">2011-10-07T16:08:17Z</dcterms:modified>
</cp:coreProperties>
</file>