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  <p:sldId id="270" r:id="rId9"/>
    <p:sldId id="277" r:id="rId10"/>
    <p:sldId id="269" r:id="rId11"/>
    <p:sldId id="275" r:id="rId12"/>
    <p:sldId id="276" r:id="rId13"/>
    <p:sldId id="268" r:id="rId14"/>
    <p:sldId id="278" r:id="rId15"/>
    <p:sldId id="266" r:id="rId16"/>
    <p:sldId id="265" r:id="rId17"/>
    <p:sldId id="267" r:id="rId18"/>
    <p:sldId id="271" r:id="rId19"/>
    <p:sldId id="299" r:id="rId20"/>
    <p:sldId id="279" r:id="rId21"/>
    <p:sldId id="280" r:id="rId22"/>
    <p:sldId id="281" r:id="rId23"/>
    <p:sldId id="273" r:id="rId24"/>
    <p:sldId id="283" r:id="rId25"/>
    <p:sldId id="285" r:id="rId26"/>
    <p:sldId id="284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87" r:id="rId39"/>
    <p:sldId id="298" r:id="rId4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FFFF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88" d="100"/>
          <a:sy n="88" d="100"/>
        </p:scale>
        <p:origin x="-181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78BD4-7232-4F73-B046-2CF2EF691B6F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4CA6D-8EBA-4945-973F-6CE5CF4E40C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88251-C1B7-46C7-A620-0EB5ADD37A4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565FA-283B-4150-93DD-92EB467316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25D35-22ED-4728-8B33-A1337BEFAB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0CC29-106A-43BD-871D-E7A74CE72D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3774F-981B-447D-91A1-1AF20B79F15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08E4F29E-7E40-4B46-BF38-B6EEDB5022F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D011A-E491-4726-8C44-D951E0008DB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5B1E8-0BBB-4DDF-8CC7-B84346E168D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D05A3-5B90-436B-80CC-FE9992ECF70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A26A2-5846-4F3E-85C5-3009DF4FBAB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64152-F7A0-461F-9EA7-63AD4B1238C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62CAA4-8122-4F81-96CB-91486484428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28F3259-B1BD-400C-A8CD-BBD2739CD1C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%22Duch%C3%A9%20R%22%5bAuthor%5d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cbi.nlm.nih.gov/pubmed?term=%22Micallef%20JP%22%5bAuthor%5d" TargetMode="External"/><Relationship Id="rId5" Type="http://schemas.openxmlformats.org/officeDocument/2006/relationships/hyperlink" Target="http://www.ncbi.nlm.nih.gov/pubmed?term=%22Dusserre%20F%22%5bAuthor%5d" TargetMode="External"/><Relationship Id="rId4" Type="http://schemas.openxmlformats.org/officeDocument/2006/relationships/hyperlink" Target="http://www.ncbi.nlm.nih.gov/pubmed?term=%22Trabelsi%20A%22%5bAuthor%5d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7772400" cy="1447800"/>
          </a:xfrm>
          <a:ln w="38100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SYNDROME DU CANAL CARPIEN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2564904"/>
            <a:ext cx="6400800" cy="1105272"/>
          </a:xfrm>
          <a:ln w="190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dirty="0" smtClean="0"/>
              <a:t>4EME JOURNEE ALESIENNE DE CHIRURGIE ORTHOPEDIQUE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779912" y="3861048"/>
            <a:ext cx="4320480" cy="2677656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Renaud DUCH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É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Dr Adil TRABELSI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Centre Chirurgical de la main</a:t>
            </a:r>
          </a:p>
          <a:p>
            <a:pPr algn="ctr">
              <a:spcBef>
                <a:spcPct val="50000"/>
              </a:spcBef>
            </a:pPr>
            <a:r>
              <a:rPr lang="fr-FR" dirty="0" smtClean="0">
                <a:cs typeface="Times New Roman" charset="0"/>
              </a:rPr>
              <a:t>Clinique </a:t>
            </a:r>
            <a:r>
              <a:rPr lang="fr-FR" dirty="0" err="1" smtClean="0">
                <a:cs typeface="Times New Roman" charset="0"/>
              </a:rPr>
              <a:t>Capio</a:t>
            </a:r>
            <a:r>
              <a:rPr lang="fr-FR" dirty="0">
                <a:cs typeface="Times New Roman" charset="0"/>
              </a:rPr>
              <a:t>-</a:t>
            </a:r>
            <a:r>
              <a:rPr lang="fr-FR" dirty="0" err="1" smtClean="0">
                <a:cs typeface="Times New Roman" charset="0"/>
              </a:rPr>
              <a:t>Fontvert</a:t>
            </a:r>
            <a:endParaRPr lang="fr-FR" dirty="0" smtClean="0"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r>
              <a:rPr lang="fr-FR" dirty="0" smtClean="0">
                <a:cs typeface="Times New Roman" charset="0"/>
              </a:rPr>
              <a:t>AVIGNON</a:t>
            </a:r>
            <a:endParaRPr lang="fr-FR" dirty="0">
              <a:cs typeface="Times New Roman" charset="0"/>
            </a:endParaRPr>
          </a:p>
        </p:txBody>
      </p:sp>
      <p:pic>
        <p:nvPicPr>
          <p:cNvPr id="4101" name="Picture 5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3412" y="6010275"/>
            <a:ext cx="890588" cy="847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5" descr="CLINIQUE FONTVERT (3).jpg"/>
          <p:cNvPicPr>
            <a:picLocks noChangeAspect="1"/>
          </p:cNvPicPr>
          <p:nvPr/>
        </p:nvPicPr>
        <p:blipFill>
          <a:blip r:embed="rId3" cstate="print"/>
          <a:srcRect b="15733"/>
          <a:stretch>
            <a:fillRect/>
          </a:stretch>
        </p:blipFill>
        <p:spPr>
          <a:xfrm>
            <a:off x="0" y="4696624"/>
            <a:ext cx="3419872" cy="21613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algn="ctr" eaLnBrk="1" hangingPunct="1"/>
            <a:r>
              <a:rPr lang="fr-FR" smtClean="0"/>
              <a:t>Tendons ou muscles surnuméraires</a:t>
            </a:r>
          </a:p>
          <a:p>
            <a:pPr eaLnBrk="1" hangingPunct="1"/>
            <a:endParaRPr lang="fr-FR" smtClean="0"/>
          </a:p>
        </p:txBody>
      </p:sp>
      <p:pic>
        <p:nvPicPr>
          <p:cNvPr id="16388" name="Picture 5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59436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Documents and Settings\Dr DUCHE\Mes documents\Communications scientifiques\Syndrome du canal carpien\BULANT M-JOSIE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362200"/>
            <a:ext cx="4408488" cy="35258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90" name="Picture 7" descr="C:\Documents and Settings\Dr DUCHE\Mes documents\Communications scientifiques\Syndrome du canal carpien\BULANT M-JOSI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62200"/>
            <a:ext cx="4408488" cy="35258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219200" y="60960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FCS du II à double corps musculaire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algn="ctr" eaLnBrk="1" hangingPunct="1"/>
            <a:r>
              <a:rPr lang="fr-FR" smtClean="0"/>
              <a:t>Insertion basse de fléchisseur</a:t>
            </a:r>
          </a:p>
          <a:p>
            <a:pPr eaLnBrk="1" hangingPunct="1"/>
            <a:endParaRPr lang="fr-FR" smtClean="0"/>
          </a:p>
        </p:txBody>
      </p:sp>
      <p:pic>
        <p:nvPicPr>
          <p:cNvPr id="17412" name="Picture 5" descr="C:\Documents and Settings\Dr DUCHE\Mes documents\Communications scientifiques\Syndrome du canal carpien\GRANIER FLECH EN 0004.JPG"/>
          <p:cNvPicPr>
            <a:picLocks noChangeAspect="1" noChangeArrowheads="1"/>
          </p:cNvPicPr>
          <p:nvPr/>
        </p:nvPicPr>
        <p:blipFill>
          <a:blip r:embed="rId2" cstate="print"/>
          <a:srcRect l="21329" t="16280" r="22440" b="21840"/>
          <a:stretch>
            <a:fillRect/>
          </a:stretch>
        </p:blipFill>
        <p:spPr bwMode="auto">
          <a:xfrm>
            <a:off x="76200" y="2286000"/>
            <a:ext cx="4419600" cy="3886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3" name="Picture 6" descr="C:\Documents and Settings\Dr DUCHE\Mes documents\Communications scientifiques\Syndrome du canal carpien\GRANIER FLECH EN 0005.JPG"/>
          <p:cNvPicPr>
            <a:picLocks noChangeAspect="1" noChangeArrowheads="1"/>
          </p:cNvPicPr>
          <p:nvPr/>
        </p:nvPicPr>
        <p:blipFill>
          <a:blip r:embed="rId3" cstate="print"/>
          <a:srcRect l="22299" t="18201" r="21471" b="19919"/>
          <a:stretch>
            <a:fillRect/>
          </a:stretch>
        </p:blipFill>
        <p:spPr bwMode="auto">
          <a:xfrm>
            <a:off x="4648200" y="2286000"/>
            <a:ext cx="4419600" cy="3886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209800" y="6248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FCS du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dirty="0" smtClean="0"/>
              <a:t>ETIOLOGIES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pPr algn="ctr" eaLnBrk="1" hangingPunct="1"/>
            <a:r>
              <a:rPr lang="fr-FR" smtClean="0"/>
              <a:t>Insertion proximale ou hypertrophie du lombrical</a:t>
            </a:r>
          </a:p>
          <a:p>
            <a:pPr algn="ctr" eaLnBrk="1" hangingPunct="1"/>
            <a:endParaRPr lang="fr-FR" smtClean="0"/>
          </a:p>
        </p:txBody>
      </p:sp>
      <p:pic>
        <p:nvPicPr>
          <p:cNvPr id="18436" name="Picture 5" descr="C:\Documents and Settings\Dr DUCHE\Mes documents\Communications scientifiques\Syndrome du canal carpien\BLACHE JOSS LOMBRICA0004.JPG"/>
          <p:cNvPicPr>
            <a:picLocks noChangeAspect="1" noChangeArrowheads="1"/>
          </p:cNvPicPr>
          <p:nvPr/>
        </p:nvPicPr>
        <p:blipFill>
          <a:blip r:embed="rId2" cstate="print"/>
          <a:srcRect l="30162" t="3595" b="19101"/>
          <a:stretch>
            <a:fillRect/>
          </a:stretch>
        </p:blipFill>
        <p:spPr bwMode="auto">
          <a:xfrm>
            <a:off x="228600" y="2362200"/>
            <a:ext cx="3705225" cy="3276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37" name="Picture 6" descr="C:\Documents and Settings\Dr DUCHE\Mes documents\Communications scientifiques\Syndrome du canal carpien\BLACHE JOSS LOMBRICA0006.JPG"/>
          <p:cNvPicPr>
            <a:picLocks noChangeAspect="1" noChangeArrowheads="1"/>
          </p:cNvPicPr>
          <p:nvPr/>
        </p:nvPicPr>
        <p:blipFill>
          <a:blip r:embed="rId3" cstate="print"/>
          <a:srcRect t="20802" r="14137" b="13326"/>
          <a:stretch>
            <a:fillRect/>
          </a:stretch>
        </p:blipFill>
        <p:spPr bwMode="auto">
          <a:xfrm>
            <a:off x="4191000" y="3505200"/>
            <a:ext cx="4724400" cy="2895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533400" y="579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Lombrical du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fr-FR" sz="3600" dirty="0" smtClean="0"/>
              <a:t>ETIOLOGIES</a:t>
            </a:r>
          </a:p>
        </p:txBody>
      </p:sp>
      <p:pic>
        <p:nvPicPr>
          <p:cNvPr id="11268" name="Picture 6" descr="C:\Documents and Settings\Dr DUCHE\Mes documents\Communications scientifiques\ORFEUILLE MIDIAN0005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5195276" cy="4153915"/>
          </a:xfrm>
          <a:noFill/>
          <a:ln w="28575">
            <a:solidFill>
              <a:srgbClr val="000000"/>
            </a:solidFill>
          </a:ln>
        </p:spPr>
      </p:pic>
      <p:sp>
        <p:nvSpPr>
          <p:cNvPr id="1126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2133600"/>
            <a:ext cx="38100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/>
              <a:t>Forme majeure de compression du nerf médian:</a:t>
            </a:r>
          </a:p>
          <a:p>
            <a:pPr lvl="1" eaLnBrk="1" hangingPunct="1"/>
            <a:r>
              <a:rPr lang="fr-FR" sz="2400" dirty="0" smtClean="0"/>
              <a:t>Sablier violacé</a:t>
            </a:r>
          </a:p>
          <a:p>
            <a:pPr lvl="1" eaLnBrk="1" hangingPunct="1"/>
            <a:r>
              <a:rPr lang="fr-FR" sz="2400" dirty="0" smtClean="0"/>
              <a:t>Dilatation sus-</a:t>
            </a:r>
            <a:r>
              <a:rPr lang="fr-FR" sz="2400" dirty="0" err="1" smtClean="0"/>
              <a:t>sténotique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Ischémie fasciculaire</a:t>
            </a:r>
          </a:p>
          <a:p>
            <a:pPr lvl="2" eaLnBrk="1" hangingPunct="1"/>
            <a:r>
              <a:rPr lang="fr-FR" sz="2000" dirty="0" smtClean="0"/>
              <a:t>Récupération aléatoire sur ces formes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eaLnBrk="1" hangingPunct="1"/>
            <a:r>
              <a:rPr lang="fr-FR" smtClean="0"/>
              <a:t>Compression majeure du médian sur séquelle de fracture du radius: main désaxée</a:t>
            </a:r>
          </a:p>
        </p:txBody>
      </p:sp>
      <p:pic>
        <p:nvPicPr>
          <p:cNvPr id="19460" name="Picture 4" descr="C:\Documents and Settings\Dr DUCHE\Mes documents\Communications scientifiques\Syndrome du canal carpien\FROBERT CANALETTO 0004.JPG"/>
          <p:cNvPicPr>
            <a:picLocks noChangeAspect="1" noChangeArrowheads="1"/>
          </p:cNvPicPr>
          <p:nvPr/>
        </p:nvPicPr>
        <p:blipFill>
          <a:blip r:embed="rId2" cstate="print"/>
          <a:srcRect l="13333" r="25926" b="12962"/>
          <a:stretch>
            <a:fillRect/>
          </a:stretch>
        </p:blipFill>
        <p:spPr bwMode="auto">
          <a:xfrm>
            <a:off x="457200" y="2819400"/>
            <a:ext cx="3124200" cy="3581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1" name="Picture 5" descr="C:\Documents and Settings\Dr DUCHE\Mes documents\Communications scientifiques\Syndrome du canal carpien\FROBERT CANALETTO 0007.JPG"/>
          <p:cNvPicPr>
            <a:picLocks noChangeAspect="1" noChangeArrowheads="1"/>
          </p:cNvPicPr>
          <p:nvPr/>
        </p:nvPicPr>
        <p:blipFill>
          <a:blip r:embed="rId3" cstate="print"/>
          <a:srcRect t="11438"/>
          <a:stretch>
            <a:fillRect/>
          </a:stretch>
        </p:blipFill>
        <p:spPr bwMode="auto">
          <a:xfrm>
            <a:off x="3810000" y="2819400"/>
            <a:ext cx="4995863" cy="3540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LES </a:t>
            </a:r>
            <a:r>
              <a:rPr lang="fr-FR" sz="3600" smtClean="0">
                <a:cs typeface="Times New Roman" charset="0"/>
              </a:rPr>
              <a:t>É</a:t>
            </a:r>
            <a:r>
              <a:rPr lang="fr-FR" sz="3600" smtClean="0"/>
              <a:t>CUEILS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6804248" cy="511256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u="sng" dirty="0" smtClean="0">
                <a:solidFill>
                  <a:schemeClr val="tx2"/>
                </a:solidFill>
              </a:rPr>
              <a:t>Canal carpien de surcharge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Travail professionnel + activités privées lourdes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u="sng" dirty="0" smtClean="0">
                <a:solidFill>
                  <a:schemeClr val="tx2"/>
                </a:solidFill>
              </a:rPr>
              <a:t>Faux canaux carpiens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HYPERVISCOSIT</a:t>
            </a:r>
            <a:r>
              <a:rPr lang="fr-FR" sz="2400" dirty="0" smtClean="0">
                <a:cs typeface="Times New Roman" charset="0"/>
              </a:rPr>
              <a:t>É</a:t>
            </a:r>
            <a:r>
              <a:rPr lang="fr-FR" sz="2400" dirty="0" smtClean="0"/>
              <a:t> SANGUINE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fr-FR" sz="2400" dirty="0" smtClean="0"/>
              <a:t>( </a:t>
            </a:r>
            <a:r>
              <a:rPr lang="fr-FR" sz="2400" dirty="0" err="1" smtClean="0"/>
              <a:t>Choléstérolémie</a:t>
            </a:r>
            <a:r>
              <a:rPr lang="fr-FR" sz="2400" dirty="0" smtClean="0"/>
              <a:t>, Uricémie, </a:t>
            </a:r>
            <a:r>
              <a:rPr lang="fr-FR" sz="2400" dirty="0" err="1" smtClean="0"/>
              <a:t>hyperprotidémie,ischémie</a:t>
            </a:r>
            <a:r>
              <a:rPr lang="fr-FR" sz="2400" dirty="0" smtClean="0"/>
              <a:t> nerveuse)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solidFill>
                  <a:schemeClr val="tx2"/>
                </a:solidFill>
              </a:rPr>
              <a:t>Névralgie </a:t>
            </a:r>
            <a:r>
              <a:rPr lang="fr-FR" sz="2800" dirty="0" err="1" smtClean="0">
                <a:solidFill>
                  <a:schemeClr val="tx2"/>
                </a:solidFill>
              </a:rPr>
              <a:t>cervico</a:t>
            </a:r>
            <a:r>
              <a:rPr lang="fr-FR" sz="2800" dirty="0" smtClean="0">
                <a:solidFill>
                  <a:schemeClr val="tx2"/>
                </a:solidFill>
              </a:rPr>
              <a:t>-brachiale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solidFill>
                  <a:schemeClr val="tx2"/>
                </a:solidFill>
              </a:rPr>
              <a:t>Pathologie nerveuse primitive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Névrites (</a:t>
            </a:r>
            <a:r>
              <a:rPr lang="fr-FR" sz="2400" dirty="0" err="1" smtClean="0"/>
              <a:t>alcool,toxiques</a:t>
            </a:r>
            <a:r>
              <a:rPr lang="fr-FR" sz="2400" dirty="0" smtClean="0"/>
              <a:t>,dégénératives), SLA, Syringomyélie, SEP …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Compression du nerf ulnaire avec anastomose médio-ulnaire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Double site de compression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Hystériques, hypocondriaques</a:t>
            </a:r>
          </a:p>
        </p:txBody>
      </p:sp>
      <p:pic>
        <p:nvPicPr>
          <p:cNvPr id="20484" name="Picture 9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http://www.renaudbougeard.fr/im/nevralgie-cervico-brachiale.jpg"/>
          <p:cNvPicPr>
            <a:picLocks noChangeAspect="1" noChangeArrowheads="1"/>
          </p:cNvPicPr>
          <p:nvPr/>
        </p:nvPicPr>
        <p:blipFill>
          <a:blip r:embed="rId3" cstate="print"/>
          <a:srcRect b="19445"/>
          <a:stretch>
            <a:fillRect/>
          </a:stretch>
        </p:blipFill>
        <p:spPr bwMode="auto">
          <a:xfrm>
            <a:off x="6953250" y="1340768"/>
            <a:ext cx="2190750" cy="2869655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MEDICAL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smtClean="0"/>
              <a:t>Conseils d’hygiène de vie</a:t>
            </a:r>
          </a:p>
          <a:p>
            <a:pPr eaLnBrk="1" hangingPunct="1"/>
            <a:r>
              <a:rPr lang="fr-FR" smtClean="0"/>
              <a:t>Traitement des autres problèmes de santé</a:t>
            </a:r>
          </a:p>
          <a:p>
            <a:pPr eaLnBrk="1" hangingPunct="1"/>
            <a:r>
              <a:rPr lang="fr-FR" smtClean="0"/>
              <a:t>Orthèse poignet</a:t>
            </a:r>
          </a:p>
          <a:p>
            <a:pPr eaLnBrk="1" hangingPunct="1"/>
            <a:r>
              <a:rPr lang="fr-FR" smtClean="0"/>
              <a:t>AINS local/général</a:t>
            </a:r>
          </a:p>
          <a:p>
            <a:pPr eaLnBrk="1" hangingPunct="1"/>
            <a:r>
              <a:rPr lang="fr-FR" u="sng" smtClean="0"/>
              <a:t>Infiltration</a:t>
            </a:r>
            <a:r>
              <a:rPr lang="fr-FR" smtClean="0"/>
              <a:t>:</a:t>
            </a:r>
          </a:p>
          <a:p>
            <a:pPr lvl="1" eaLnBrk="1" hangingPunct="1"/>
            <a:r>
              <a:rPr lang="fr-FR" smtClean="0"/>
              <a:t>Effet thérapeutique temporaire: 2 à 48 mois</a:t>
            </a:r>
          </a:p>
          <a:p>
            <a:pPr lvl="1" eaLnBrk="1" hangingPunct="1"/>
            <a:r>
              <a:rPr lang="fr-FR" smtClean="0"/>
              <a:t>Utile en cas de doute diagnostique</a:t>
            </a:r>
          </a:p>
          <a:p>
            <a:pPr lvl="1" eaLnBrk="1" hangingPunct="1"/>
            <a:endParaRPr lang="fr-FR" smtClean="0"/>
          </a:p>
        </p:txBody>
      </p:sp>
      <p:pic>
        <p:nvPicPr>
          <p:cNvPr id="21508" name="Picture 4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3400" y="6096000"/>
            <a:ext cx="7162800" cy="47625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>
                <a:solidFill>
                  <a:schemeClr val="tx2"/>
                </a:solidFill>
              </a:rPr>
              <a:t>SOUVENT ATTENDRE ET REVOIR SI DOUTE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LES </a:t>
            </a:r>
            <a:r>
              <a:rPr lang="fr-FR" sz="3600" smtClean="0">
                <a:cs typeface="Times New Roman" charset="0"/>
              </a:rPr>
              <a:t>É</a:t>
            </a:r>
            <a:r>
              <a:rPr lang="fr-FR" sz="3600" smtClean="0"/>
              <a:t>CUEILS</a:t>
            </a:r>
          </a:p>
        </p:txBody>
      </p:sp>
      <p:pic>
        <p:nvPicPr>
          <p:cNvPr id="23556" name="Picture 6" descr="C:\Documents and Settings\Dr DUCHE\Mes documents\Communications scientifiques\COLLOT0005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 l="18750" t="17948" r="19222" b="21688"/>
          <a:stretch>
            <a:fillRect/>
          </a:stretch>
        </p:blipFill>
        <p:spPr>
          <a:xfrm>
            <a:off x="0" y="1916832"/>
            <a:ext cx="5364088" cy="4176464"/>
          </a:xfrm>
          <a:noFill/>
          <a:ln w="28575">
            <a:solidFill>
              <a:srgbClr val="000000"/>
            </a:solidFill>
          </a:ln>
        </p:spPr>
      </p:pic>
      <p:sp>
        <p:nvSpPr>
          <p:cNvPr id="235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981200"/>
            <a:ext cx="38100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u="sng" smtClean="0"/>
              <a:t>Infiltration dans le nerf médian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Aggravation d’un canal carpien préexistant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Problème de récupération du nerf car fibrose intra fasciculaire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Geste non anodin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À faire par un médecin entraîné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CHIRURGICAL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2667000" cy="13827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u="sng" dirty="0">
                <a:solidFill>
                  <a:schemeClr val="tx2"/>
                </a:solidFill>
              </a:rPr>
              <a:t>BASE</a:t>
            </a:r>
          </a:p>
          <a:p>
            <a:pPr algn="ctr">
              <a:spcBef>
                <a:spcPct val="50000"/>
              </a:spcBef>
            </a:pPr>
            <a:r>
              <a:rPr lang="fr-FR" dirty="0"/>
              <a:t>OUVERTURE RETINACULUM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572000" y="1981200"/>
            <a:ext cx="3200400" cy="4572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u="sng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ENDOSCOPIE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2667000" cy="841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NEUROLYSE DU NERF M</a:t>
            </a:r>
            <a:r>
              <a:rPr lang="fr-FR">
                <a:cs typeface="Times New Roman" charset="0"/>
              </a:rPr>
              <a:t>É</a:t>
            </a:r>
            <a:r>
              <a:rPr lang="fr-FR"/>
              <a:t>DIAN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81000" y="4038600"/>
            <a:ext cx="2667000" cy="120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SYNOVECTOMIE DES FL</a:t>
            </a:r>
            <a:r>
              <a:rPr lang="fr-FR">
                <a:cs typeface="Times New Roman" charset="0"/>
              </a:rPr>
              <a:t>É</a:t>
            </a:r>
            <a:r>
              <a:rPr lang="fr-FR"/>
              <a:t>CHISSEURS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0" y="2971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343400" y="3352800"/>
            <a:ext cx="3810000" cy="83099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CHIRURGIE à CIEL OUVERT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124200" y="4648200"/>
            <a:ext cx="571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u="sng" dirty="0"/>
              <a:t>Sans reconstruction</a:t>
            </a:r>
            <a:r>
              <a:rPr lang="fr-FR" sz="1800" dirty="0"/>
              <a:t>		</a:t>
            </a:r>
            <a:r>
              <a:rPr lang="fr-FR" sz="1800" dirty="0" smtClean="0"/>
              <a:t>	</a:t>
            </a:r>
            <a:r>
              <a:rPr lang="fr-FR" sz="1800" u="sng" dirty="0" smtClean="0"/>
              <a:t>Avec reconstruction</a:t>
            </a:r>
            <a:endParaRPr lang="fr-FR" sz="1800" u="sng" dirty="0"/>
          </a:p>
          <a:p>
            <a:pPr>
              <a:spcBef>
                <a:spcPct val="50000"/>
              </a:spcBef>
            </a:pPr>
            <a:r>
              <a:rPr lang="fr-FR" dirty="0" smtClean="0"/>
              <a:t>- Abord classique	- </a:t>
            </a:r>
            <a:r>
              <a:rPr lang="fr-FR" dirty="0"/>
              <a:t>plasties </a:t>
            </a:r>
            <a:r>
              <a:rPr lang="fr-FR" dirty="0" err="1"/>
              <a:t>rétinaculum</a:t>
            </a:r>
            <a:endParaRPr lang="fr-FR" dirty="0"/>
          </a:p>
          <a:p>
            <a:pPr>
              <a:spcBef>
                <a:spcPct val="50000"/>
              </a:spcBef>
            </a:pPr>
            <a:r>
              <a:rPr lang="fr-FR" dirty="0" smtClean="0"/>
              <a:t>- Mini open		- </a:t>
            </a:r>
            <a:r>
              <a:rPr lang="fr-FR" dirty="0"/>
              <a:t>Canaletto 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3200400" y="220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H="1" flipV="1">
            <a:off x="3200400" y="2438400"/>
            <a:ext cx="1143000" cy="1295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 flipV="1">
            <a:off x="3124200" y="3505200"/>
            <a:ext cx="121920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H="1">
            <a:off x="3124200" y="3733800"/>
            <a:ext cx="1219200" cy="838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H="1">
            <a:off x="5004048" y="4221088"/>
            <a:ext cx="990600" cy="64807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6012160" y="4221088"/>
            <a:ext cx="792088" cy="64807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pic>
        <p:nvPicPr>
          <p:cNvPr id="24592" name="Picture 16" descr="&#10;Image5.jpg                                                     00034B73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442" y="5733256"/>
            <a:ext cx="108955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5220072" y="1196752"/>
            <a:ext cx="3744416" cy="46166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TECHNIQUES AVEUGLES</a:t>
            </a:r>
            <a:endParaRPr lang="fr-FR" dirty="0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3203848" y="1412776"/>
            <a:ext cx="1939280" cy="4320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fr-FR" dirty="0" smtClean="0"/>
              <a:t>Les PLASTIES</a:t>
            </a:r>
            <a:endParaRPr lang="fr-FR" dirty="0"/>
          </a:p>
        </p:txBody>
      </p:sp>
      <p:pic>
        <p:nvPicPr>
          <p:cNvPr id="3" name="Image 2" descr="DSC04588.JPG"/>
          <p:cNvPicPr>
            <a:picLocks noChangeAspect="1"/>
          </p:cNvPicPr>
          <p:nvPr/>
        </p:nvPicPr>
        <p:blipFill>
          <a:blip r:embed="rId2" cstate="print"/>
          <a:srcRect l="2552" r="5129"/>
          <a:stretch>
            <a:fillRect/>
          </a:stretch>
        </p:blipFill>
        <p:spPr>
          <a:xfrm rot="16200000">
            <a:off x="-41203" y="2497587"/>
            <a:ext cx="3888432" cy="31589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Image 3" descr="DSC04589.JPG"/>
          <p:cNvPicPr>
            <a:picLocks noChangeAspect="1"/>
          </p:cNvPicPr>
          <p:nvPr/>
        </p:nvPicPr>
        <p:blipFill>
          <a:blip r:embed="rId3" cstate="print"/>
          <a:srcRect l="13154" t="9295" r="3649"/>
          <a:stretch>
            <a:fillRect/>
          </a:stretch>
        </p:blipFill>
        <p:spPr>
          <a:xfrm rot="16200000">
            <a:off x="3338878" y="1853810"/>
            <a:ext cx="3258332" cy="26642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Image 4" descr="DSC04590.JPG"/>
          <p:cNvPicPr>
            <a:picLocks noChangeAspect="1"/>
          </p:cNvPicPr>
          <p:nvPr/>
        </p:nvPicPr>
        <p:blipFill>
          <a:blip r:embed="rId4" cstate="print"/>
          <a:srcRect l="6060" t="11835" r="2042"/>
          <a:stretch>
            <a:fillRect/>
          </a:stretch>
        </p:blipFill>
        <p:spPr>
          <a:xfrm rot="16200000">
            <a:off x="5989805" y="2011197"/>
            <a:ext cx="3240360" cy="23315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611560" y="1484784"/>
            <a:ext cx="237626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JAKAB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283968" y="4869160"/>
            <a:ext cx="36724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KAPANDJI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635896" y="5805264"/>
            <a:ext cx="51845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1800" dirty="0" smtClean="0"/>
              <a:t>Continuité conservée du </a:t>
            </a:r>
            <a:r>
              <a:rPr lang="fr-FR" sz="1800" dirty="0" err="1" smtClean="0"/>
              <a:t>rétinaculum</a:t>
            </a:r>
            <a:endParaRPr lang="fr-FR" sz="1800" dirty="0" smtClean="0"/>
          </a:p>
          <a:p>
            <a:pPr>
              <a:buFontTx/>
              <a:buChar char="-"/>
            </a:pPr>
            <a:r>
              <a:rPr lang="fr-FR" sz="1800" dirty="0" smtClean="0"/>
              <a:t>Risque de fibrose induite dans les espaces libres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mtClean="0"/>
              <a:t>Pathologie compressive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fr-FR" sz="2800" smtClean="0"/>
              <a:t>Canal </a:t>
            </a:r>
            <a:r>
              <a:rPr lang="fr-FR" sz="2800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inextensible</a:t>
            </a:r>
            <a:r>
              <a:rPr lang="fr-FR" sz="28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defRPr/>
            </a:pPr>
            <a:r>
              <a:rPr lang="fr-FR" sz="2800" smtClean="0"/>
              <a:t>Limité en arrière par les os du carpe</a:t>
            </a:r>
          </a:p>
          <a:p>
            <a:pPr eaLnBrk="1" hangingPunct="1">
              <a:defRPr/>
            </a:pPr>
            <a:r>
              <a:rPr lang="fr-FR" sz="2800" smtClean="0"/>
              <a:t>Fermé en avant par un ligament très épais: le rétinaculum</a:t>
            </a:r>
          </a:p>
          <a:p>
            <a:pPr eaLnBrk="1" hangingPunct="1">
              <a:defRPr/>
            </a:pPr>
            <a:r>
              <a:rPr lang="fr-FR" sz="2800" smtClean="0"/>
              <a:t>Contenu: </a:t>
            </a:r>
            <a:r>
              <a:rPr lang="fr-FR" sz="2800" u="sng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Nerf médian et tendons fléchisseurs</a:t>
            </a:r>
          </a:p>
        </p:txBody>
      </p:sp>
      <p:pic>
        <p:nvPicPr>
          <p:cNvPr id="6148" name="Picture 6" descr="C:\Documents and Settings\Dr DUCHE\Mes documents\Communications scientifiques\ARTICLE CANALETTO 1\Fig 5 Photo I- CC vue axial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1219200"/>
            <a:ext cx="3505200" cy="2665413"/>
          </a:xfrm>
          <a:noFill/>
          <a:ln w="38100">
            <a:solidFill>
              <a:schemeClr val="tx2"/>
            </a:solidFill>
          </a:ln>
        </p:spPr>
      </p:pic>
      <p:pic>
        <p:nvPicPr>
          <p:cNvPr id="6149" name="Picture 7" descr="C:\Documents and Settings\Dr DUCHE\Mes documents\Communications scientifiques\ARTICLE CANALETTO 1\Fig 5 Photo II- CC axial + canalet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38600"/>
            <a:ext cx="3505200" cy="264636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50" name="Picture 8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8674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CHIRURGICAL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172200"/>
            <a:ext cx="7772400" cy="609600"/>
          </a:xfrm>
        </p:spPr>
        <p:txBody>
          <a:bodyPr/>
          <a:lstStyle/>
          <a:p>
            <a:pPr eaLnBrk="1" hangingPunct="1"/>
            <a:r>
              <a:rPr lang="fr-FR" dirty="0" smtClean="0"/>
              <a:t>Canal carpien simple avec Mini open</a:t>
            </a:r>
          </a:p>
        </p:txBody>
      </p:sp>
      <p:pic>
        <p:nvPicPr>
          <p:cNvPr id="25604" name="Picture 4" descr="C:\Documents and Settings\Dr DUCHE\Mes documents\Communications scientifiques\Syndrome du canal carpien\PB020039.JPG"/>
          <p:cNvPicPr>
            <a:picLocks noChangeAspect="1" noChangeArrowheads="1"/>
          </p:cNvPicPr>
          <p:nvPr/>
        </p:nvPicPr>
        <p:blipFill>
          <a:blip r:embed="rId2" cstate="print"/>
          <a:srcRect t="15976" b="8284"/>
          <a:stretch>
            <a:fillRect/>
          </a:stretch>
        </p:blipFill>
        <p:spPr bwMode="auto">
          <a:xfrm>
            <a:off x="533400" y="1295400"/>
            <a:ext cx="8058150" cy="4876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CHIRURGICAL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1722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800" smtClean="0"/>
              <a:t>Canal carpien avec reconstruction par implant</a:t>
            </a:r>
          </a:p>
        </p:txBody>
      </p:sp>
      <p:pic>
        <p:nvPicPr>
          <p:cNvPr id="26628" name="Picture 5" descr="C:\Documents and Settings\Dr DUCHE\Mes documents\Communications scientifiques\Syndrome du canal carpien\PB020041.JPG"/>
          <p:cNvPicPr>
            <a:picLocks noChangeAspect="1" noChangeArrowheads="1"/>
          </p:cNvPicPr>
          <p:nvPr/>
        </p:nvPicPr>
        <p:blipFill>
          <a:blip r:embed="rId2" cstate="print"/>
          <a:srcRect t="6227" b="15309"/>
          <a:stretch>
            <a:fillRect/>
          </a:stretch>
        </p:blipFill>
        <p:spPr bwMode="auto">
          <a:xfrm>
            <a:off x="762000" y="1371600"/>
            <a:ext cx="7658100" cy="4800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CHIRURGICAL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172200"/>
            <a:ext cx="7772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/>
              <a:t>Nerf médian avec branche </a:t>
            </a:r>
            <a:r>
              <a:rPr lang="fr-FR" sz="2800" dirty="0" err="1" smtClean="0"/>
              <a:t>thénarienne</a:t>
            </a:r>
            <a:r>
              <a:rPr lang="fr-FR" sz="2800" dirty="0" smtClean="0"/>
              <a:t> ulnaire</a:t>
            </a:r>
          </a:p>
        </p:txBody>
      </p:sp>
      <p:pic>
        <p:nvPicPr>
          <p:cNvPr id="27652" name="Picture 5" descr="C:\Documents and Settings\Dr DUCHE\Mes documents\Communications scientifiques\Syndrome du canal carpien\SOUTY ISABELLE0004.JPG"/>
          <p:cNvPicPr>
            <a:picLocks noChangeAspect="1" noChangeArrowheads="1"/>
          </p:cNvPicPr>
          <p:nvPr/>
        </p:nvPicPr>
        <p:blipFill>
          <a:blip r:embed="rId2" cstate="print"/>
          <a:srcRect t="14946" b="17799"/>
          <a:stretch>
            <a:fillRect/>
          </a:stretch>
        </p:blipFill>
        <p:spPr bwMode="auto">
          <a:xfrm>
            <a:off x="685800" y="1828800"/>
            <a:ext cx="7658100" cy="4114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7524328" cy="914400"/>
          </a:xfrm>
          <a:noFill/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TRAITEMENT CHIRURGICAL</a:t>
            </a:r>
          </a:p>
        </p:txBody>
      </p:sp>
      <p:graphicFrame>
        <p:nvGraphicFramePr>
          <p:cNvPr id="24614" name="Group 38"/>
          <p:cNvGraphicFramePr>
            <a:graphicFrameLocks noGrp="1"/>
          </p:cNvGraphicFramePr>
          <p:nvPr>
            <p:ph type="tbl" idx="1"/>
          </p:nvPr>
        </p:nvGraphicFramePr>
        <p:xfrm>
          <a:off x="1600200" y="1196752"/>
          <a:ext cx="7543800" cy="5323320"/>
        </p:xfrm>
        <a:graphic>
          <a:graphicData uri="http://schemas.openxmlformats.org/drawingml/2006/table">
            <a:tbl>
              <a:tblPr/>
              <a:tblGrid>
                <a:gridCol w="2514600"/>
                <a:gridCol w="2545432"/>
                <a:gridCol w="2483768"/>
              </a:tblGrid>
              <a:tr h="1440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Endoscopie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Ciel ouvert simple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Reconstruction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Plasties (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Kapandji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Jakab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,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Hoël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Implant Canaletto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90000"/>
                      </a:schemeClr>
                    </a:solidFill>
                  </a:tcPr>
                </a:tc>
              </a:tr>
              <a:tr h="2079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Petite voie d’abord au poignet 1-2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Moins de douleurs palmaires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Meilleure récupération de force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Petite voie palmaire 2-3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Meilleure visibilité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Geste complet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0,4 pour mille de récidives à 10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Petite voie palmaire 2-3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Meilleure visibilité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Geste complet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Reconstruction de la voute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rétinaculaire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donc meilleure force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Absence de récidives?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90000"/>
                      </a:schemeClr>
                    </a:solidFill>
                  </a:tcPr>
                </a:tc>
              </a:tr>
              <a:tr h="1059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 à 8 % de récidives à 2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Risque de complications graves car visibilité - bonne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Douleur cicatricielle dans la paume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Manque de force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oedème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Modification de l’anatomie locale (plasties)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Tolérance de l’implant à long terme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90000"/>
                      </a:schemeClr>
                    </a:solidFill>
                  </a:tcPr>
                </a:tc>
              </a:tr>
              <a:tr h="432000">
                <a:tc gridSpan="2"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fr-FR" sz="1600" dirty="0" smtClean="0"/>
                        <a:t>Risque de sténose itérative du </a:t>
                      </a:r>
                      <a:r>
                        <a:rPr lang="fr-FR" sz="1600" dirty="0" err="1" smtClean="0"/>
                        <a:t>rétinaculum</a:t>
                      </a:r>
                      <a:r>
                        <a:rPr lang="fr-FR" sz="1600" dirty="0" smtClean="0"/>
                        <a:t> </a:t>
                      </a:r>
                      <a:endParaRPr lang="fr-FR" sz="1600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Risque de fibrose / plastie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76200" y="35052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AVANTAGES</a:t>
            </a:r>
          </a:p>
        </p:txBody>
      </p:sp>
      <p:sp>
        <p:nvSpPr>
          <p:cNvPr id="28694" name="Text Box 35"/>
          <p:cNvSpPr txBox="1">
            <a:spLocks noChangeArrowheads="1"/>
          </p:cNvSpPr>
          <p:nvPr/>
        </p:nvSpPr>
        <p:spPr bwMode="auto">
          <a:xfrm>
            <a:off x="0" y="5373216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INCONV</a:t>
            </a:r>
            <a:r>
              <a:rPr lang="fr-FR" sz="1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É</a:t>
            </a:r>
            <a:r>
              <a:rPr lang="fr-FR" sz="1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R</a:t>
            </a:r>
            <a:r>
              <a:rPr lang="fr-FR" sz="3600" smtClean="0">
                <a:cs typeface="Times New Roman" charset="0"/>
              </a:rPr>
              <a:t>É</a:t>
            </a:r>
            <a:r>
              <a:rPr lang="fr-FR" sz="3600" smtClean="0"/>
              <a:t>SULTATS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u="sng" smtClean="0">
                <a:solidFill>
                  <a:schemeClr val="tx2"/>
                </a:solidFill>
              </a:rPr>
              <a:t>Inconvénients: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smtClean="0"/>
              <a:t>Douleur cicatricielle</a:t>
            </a:r>
            <a:r>
              <a:rPr lang="fr-FR" sz="2400" smtClean="0"/>
              <a:t>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Emplacement de la cicatrice (zone d’appui)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Section obligatoire de petits filets sensitifs sous-cutanés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Pression des fléchisseurs en contraction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smtClean="0"/>
              <a:t>Manque de force</a:t>
            </a:r>
            <a:r>
              <a:rPr lang="fr-FR" sz="2400" smtClean="0"/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Perte temporaire de l’effet poulie du rétinaculum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Douleur qui entraîne une inhibition d’une contraction forte des fléchisseurs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Détente des muscles thénar et hypothénar par ouverture antérieure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smtClean="0"/>
              <a:t>Œdème: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Distension locale du site opératoire donc aggravation de la douleur</a:t>
            </a:r>
          </a:p>
          <a:p>
            <a:pPr lvl="1" eaLnBrk="1" hangingPunct="1">
              <a:lnSpc>
                <a:spcPct val="90000"/>
              </a:lnSpc>
            </a:pPr>
            <a:endParaRPr lang="fr-FR" sz="2400" smtClean="0"/>
          </a:p>
        </p:txBody>
      </p:sp>
      <p:pic>
        <p:nvPicPr>
          <p:cNvPr id="30724" name="Picture 4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COMPLICATIONS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fr-FR" smtClean="0"/>
              <a:t>		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2286000" y="1557338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31750" name="Picture 8" descr="P3220034.JPG                                                   000054A1Démarrage G4                   B5D3D5B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47800"/>
            <a:ext cx="4354513" cy="347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1751" name="Picture 9" descr="P3220035.JPG                                                   000054A1Démarrage G4                   B5D3D5B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368800" cy="34893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1143000" y="5105400"/>
            <a:ext cx="75438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Subluxation médiale des fléchisseurs: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/>
              <a:t>	</a:t>
            </a:r>
            <a:r>
              <a:rPr lang="fr-FR" sz="2000"/>
              <a:t>conflit sur l’apophyse unciforme de l’os crochu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000"/>
              <a:t>	douleurs chroniques cubitales et mauvaise cicatrisation du rétinaculum</a:t>
            </a:r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>
            <a:off x="1219200" y="5867400"/>
            <a:ext cx="838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31754" name="Line 12"/>
          <p:cNvSpPr>
            <a:spLocks noChangeShapeType="1"/>
          </p:cNvSpPr>
          <p:nvPr/>
        </p:nvSpPr>
        <p:spPr bwMode="auto">
          <a:xfrm>
            <a:off x="1219200" y="6248400"/>
            <a:ext cx="8382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COMPLICATIONS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u="sng" dirty="0" smtClean="0"/>
              <a:t>Hématome</a:t>
            </a:r>
            <a:r>
              <a:rPr lang="fr-FR" sz="28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Rare: défaut de drainage ou problème de coagulation, d’HTA.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u="sng" dirty="0" smtClean="0"/>
              <a:t>Infection</a:t>
            </a:r>
            <a:r>
              <a:rPr lang="fr-FR" sz="28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Exceptionnelle sur le CC</a:t>
            </a:r>
            <a:endParaRPr lang="fr-FR" sz="24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u="sng" dirty="0" smtClean="0"/>
              <a:t>Section accidentelle d’éléments nerveux ou tendineux</a:t>
            </a:r>
            <a:r>
              <a:rPr lang="fr-FR" sz="2800" dirty="0" smtClean="0"/>
              <a:t>: 	Endoscopie</a:t>
            </a:r>
            <a:endParaRPr lang="fr-FR" sz="2400" dirty="0" smtClean="0"/>
          </a:p>
          <a:p>
            <a:pPr eaLnBrk="1" hangingPunct="1">
              <a:lnSpc>
                <a:spcPct val="90000"/>
              </a:lnSpc>
            </a:pPr>
            <a:r>
              <a:rPr lang="fr-FR" sz="2800" u="sng" dirty="0" smtClean="0"/>
              <a:t>Syndrome dystrophique complexe régional (4%)</a:t>
            </a:r>
            <a:r>
              <a:rPr lang="fr-FR" sz="28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Intervalle libre de 3 ou 4 semaines avant l’apparition des troubles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Main rouge, chaude, douloureuse, gonflée + raideur des doigts plus ou moins marquée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Contexte psychologique ou environnemental particulier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u="sng" dirty="0" smtClean="0"/>
              <a:t>Récidives</a:t>
            </a:r>
            <a:r>
              <a:rPr lang="fr-FR" sz="28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Toujours distinguer l’absence immédiate d’amélioration ( SYNDROME RECALCITRANT) et l’existence d’un intervalle libre de quelques mois ou années avec guérison complète avant la réapparition des troubles ( SYNDROME RECIDIVANT) RAIMBEAU 2008/2009</a:t>
            </a:r>
          </a:p>
          <a:p>
            <a:pPr lvl="1" eaLnBrk="1" hangingPunct="1">
              <a:lnSpc>
                <a:spcPct val="90000"/>
              </a:lnSpc>
            </a:pP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COMPLICATIONS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50000"/>
              </a:spcBef>
            </a:pPr>
            <a:r>
              <a:rPr lang="fr-FR" sz="2000" u="sng" dirty="0" smtClean="0">
                <a:solidFill>
                  <a:schemeClr val="tx2"/>
                </a:solidFill>
              </a:rPr>
              <a:t>ABSENCE IMMÉDIATE D’AMÉLIORATION: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sz="2000" dirty="0" smtClean="0"/>
              <a:t>	- intervention incomplète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sz="2000" dirty="0" smtClean="0"/>
              <a:t>	- complication </a:t>
            </a:r>
            <a:r>
              <a:rPr lang="fr-FR" sz="2000" dirty="0" err="1" smtClean="0"/>
              <a:t>post-opératoire</a:t>
            </a:r>
            <a:endParaRPr lang="fr-FR" sz="2000" dirty="0" smtClean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sz="2000" dirty="0" smtClean="0"/>
              <a:t>	- autre site de compression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sz="2000" dirty="0" smtClean="0"/>
              <a:t>	- pathologie nerveuse primitive et décompression inefficace </a:t>
            </a:r>
          </a:p>
          <a:p>
            <a:pPr eaLnBrk="1" hangingPunct="1"/>
            <a:r>
              <a:rPr lang="fr-FR" sz="2000" u="sng" dirty="0" smtClean="0">
                <a:solidFill>
                  <a:schemeClr val="tx2"/>
                </a:solidFill>
              </a:rPr>
              <a:t>INTERVALLE LIBRE AVEC PATIENT GUÉRI PUIS RÉAPPARITION DES TROUBLES:</a:t>
            </a:r>
          </a:p>
          <a:p>
            <a:pPr eaLnBrk="1" hangingPunct="1">
              <a:buFontTx/>
              <a:buNone/>
            </a:pPr>
            <a:r>
              <a:rPr lang="fr-FR" sz="2000" dirty="0" smtClean="0"/>
              <a:t>	- nouvelle sténose du </a:t>
            </a:r>
            <a:r>
              <a:rPr lang="fr-FR" sz="2000" dirty="0" err="1" smtClean="0"/>
              <a:t>rétinaculum</a:t>
            </a:r>
            <a:r>
              <a:rPr lang="fr-FR" sz="2000" dirty="0" smtClean="0"/>
              <a:t> avec cicatrisation rétractile</a:t>
            </a:r>
          </a:p>
          <a:p>
            <a:pPr eaLnBrk="1" hangingPunct="1">
              <a:buFontTx/>
              <a:buNone/>
            </a:pPr>
            <a:r>
              <a:rPr lang="fr-FR" sz="2000" dirty="0" smtClean="0"/>
              <a:t>	- récidive d’une synovite</a:t>
            </a:r>
          </a:p>
          <a:p>
            <a:pPr eaLnBrk="1" hangingPunct="1">
              <a:buFontTx/>
              <a:buNone/>
            </a:pPr>
            <a:r>
              <a:rPr lang="fr-FR" sz="2000" dirty="0" smtClean="0"/>
              <a:t>	- problème social ou professionnel d’un patient qui connaît sa pathologie et qui la reproduit…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1000" y="5486400"/>
            <a:ext cx="8458200" cy="13890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/>
              <a:t>Place de l’</a:t>
            </a:r>
            <a:r>
              <a:rPr lang="fr-FR" dirty="0">
                <a:solidFill>
                  <a:schemeClr val="tx2"/>
                </a:solidFill>
              </a:rPr>
              <a:t>EMG</a:t>
            </a:r>
            <a:r>
              <a:rPr lang="fr-FR" dirty="0"/>
              <a:t> </a:t>
            </a:r>
            <a:r>
              <a:rPr lang="fr-FR" dirty="0" err="1"/>
              <a:t>post-opératoire</a:t>
            </a:r>
            <a:r>
              <a:rPr lang="fr-FR" dirty="0"/>
              <a:t>:	</a:t>
            </a:r>
            <a:r>
              <a:rPr lang="fr-FR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AUCUNE VALEUR DANS 	</a:t>
            </a:r>
            <a:r>
              <a:rPr lang="fr-FR" dirty="0">
                <a:solidFill>
                  <a:schemeClr val="tx2"/>
                </a:solidFill>
              </a:rPr>
              <a:t>					</a:t>
            </a:r>
            <a:r>
              <a:rPr lang="fr-FR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24 MOIS !</a:t>
            </a:r>
          </a:p>
          <a:p>
            <a:pPr>
              <a:spcBef>
                <a:spcPct val="50000"/>
              </a:spcBef>
              <a:defRPr/>
            </a:pPr>
            <a:r>
              <a:rPr lang="fr-FR" dirty="0"/>
              <a:t>Persistance à vie d’une trace </a:t>
            </a:r>
            <a:r>
              <a:rPr lang="fr-FR" dirty="0" smtClean="0"/>
              <a:t>électrique cicatricielle sur le médian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fr-FR" dirty="0" smtClean="0"/>
              <a:t>RECIDIVE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Intervention + difficile que la 1</a:t>
            </a:r>
            <a:r>
              <a:rPr lang="fr-FR" baseline="30000" dirty="0" smtClean="0"/>
              <a:t>ère</a:t>
            </a:r>
            <a:endParaRPr lang="fr-FR" dirty="0" smtClean="0"/>
          </a:p>
          <a:p>
            <a:r>
              <a:rPr lang="fr-FR" dirty="0" smtClean="0"/>
              <a:t>Dissection de la fibrose péri-nerveuse</a:t>
            </a:r>
          </a:p>
          <a:p>
            <a:r>
              <a:rPr lang="fr-FR" dirty="0" smtClean="0"/>
              <a:t>Augmentation de la </a:t>
            </a:r>
            <a:r>
              <a:rPr lang="fr-FR" dirty="0" err="1" smtClean="0"/>
              <a:t>dévascularisation</a:t>
            </a:r>
            <a:r>
              <a:rPr lang="fr-FR" dirty="0" smtClean="0"/>
              <a:t> du nerf médian</a:t>
            </a:r>
          </a:p>
          <a:p>
            <a:r>
              <a:rPr lang="fr-FR" dirty="0" smtClean="0"/>
              <a:t>Techniques variées d’apport vasculaire / tissulaire autour du médian:</a:t>
            </a:r>
          </a:p>
          <a:p>
            <a:pPr lvl="1"/>
            <a:r>
              <a:rPr lang="fr-FR" dirty="0" smtClean="0"/>
              <a:t>Lambeaux graisseux </a:t>
            </a:r>
            <a:r>
              <a:rPr lang="fr-FR" dirty="0" err="1" smtClean="0"/>
              <a:t>hypothénariens</a:t>
            </a:r>
            <a:r>
              <a:rPr lang="fr-FR" dirty="0" smtClean="0"/>
              <a:t>, lambeaux synoviaux, lambeaux musculaires (</a:t>
            </a:r>
            <a:r>
              <a:rPr lang="fr-FR" dirty="0" err="1" smtClean="0"/>
              <a:t>Pronator</a:t>
            </a:r>
            <a:r>
              <a:rPr lang="fr-FR" dirty="0" smtClean="0"/>
              <a:t> </a:t>
            </a:r>
            <a:r>
              <a:rPr lang="fr-FR" dirty="0" err="1" smtClean="0"/>
              <a:t>quadratus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Induction membrane vascularisée / </a:t>
            </a:r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 Canaletto</a:t>
            </a:r>
          </a:p>
          <a:p>
            <a:r>
              <a:rPr lang="fr-FR" dirty="0" smtClean="0"/>
              <a:t>Bien peser le pour et le contre d’une </a:t>
            </a:r>
            <a:r>
              <a:rPr lang="fr-FR" dirty="0" err="1" smtClean="0"/>
              <a:t>réintervention</a:t>
            </a:r>
            <a:r>
              <a:rPr lang="fr-FR" dirty="0" smtClean="0"/>
              <a:t> / savoir temporiser…</a:t>
            </a:r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fr-FR"/>
              <a:t>INDICATIONS IMPLANT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fr-FR" u="sng"/>
              <a:t>Les Récidives</a:t>
            </a:r>
          </a:p>
          <a:p>
            <a:r>
              <a:rPr lang="fr-FR"/>
              <a:t>Respect de l’anatomie locale / Lambeaux graisseux, synoviaux ou musculaires</a:t>
            </a:r>
          </a:p>
          <a:p>
            <a:r>
              <a:rPr lang="fr-FR"/>
              <a:t>Revascularisation potentielle du médian</a:t>
            </a:r>
          </a:p>
        </p:txBody>
      </p:sp>
      <p:pic>
        <p:nvPicPr>
          <p:cNvPr id="71684" name="Picture 4" descr="C:\odyssee_R\R_Local\Exp1.jpg"/>
          <p:cNvPicPr>
            <a:picLocks noChangeAspect="1" noChangeArrowheads="1"/>
          </p:cNvPicPr>
          <p:nvPr/>
        </p:nvPicPr>
        <p:blipFill>
          <a:blip r:embed="rId2" cstate="print"/>
          <a:srcRect l="9412" t="25117" r="23018" b="20485"/>
          <a:stretch>
            <a:fillRect/>
          </a:stretch>
        </p:blipFill>
        <p:spPr bwMode="auto">
          <a:xfrm>
            <a:off x="228600" y="3200400"/>
            <a:ext cx="3340100" cy="20177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685" name="Picture 5" descr="C:\odyssee_R\R_Local\Exp2.jpg"/>
          <p:cNvPicPr>
            <a:picLocks noChangeAspect="1" noChangeArrowheads="1"/>
          </p:cNvPicPr>
          <p:nvPr/>
        </p:nvPicPr>
        <p:blipFill>
          <a:blip r:embed="rId3" cstate="print"/>
          <a:srcRect t="20264" r="9717" b="16277"/>
          <a:stretch>
            <a:fillRect/>
          </a:stretch>
        </p:blipFill>
        <p:spPr bwMode="auto">
          <a:xfrm>
            <a:off x="2927350" y="4953000"/>
            <a:ext cx="3289300" cy="1733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686" name="Picture 6" descr="C:\odyssee_R\R_Local\Exp4.jpg"/>
          <p:cNvPicPr>
            <a:picLocks noChangeAspect="1" noChangeArrowheads="1"/>
          </p:cNvPicPr>
          <p:nvPr/>
        </p:nvPicPr>
        <p:blipFill>
          <a:blip r:embed="rId4" cstate="print"/>
          <a:srcRect l="35571" t="6773" r="15253"/>
          <a:stretch>
            <a:fillRect/>
          </a:stretch>
        </p:blipFill>
        <p:spPr bwMode="auto">
          <a:xfrm>
            <a:off x="6584950" y="3219450"/>
            <a:ext cx="2559050" cy="3638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SIGNES CLINIQUES SUBJECTIFS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mtClean="0"/>
              <a:t>Paresthésies nocturnes insomniantes</a:t>
            </a:r>
          </a:p>
          <a:p>
            <a:pPr eaLnBrk="1" hangingPunct="1">
              <a:lnSpc>
                <a:spcPct val="90000"/>
              </a:lnSpc>
            </a:pPr>
            <a:r>
              <a:rPr lang="fr-FR" smtClean="0"/>
              <a:t>Engourdissement matinal +/- raideur</a:t>
            </a:r>
          </a:p>
          <a:p>
            <a:pPr eaLnBrk="1" hangingPunct="1">
              <a:lnSpc>
                <a:spcPct val="90000"/>
              </a:lnSpc>
            </a:pPr>
            <a:r>
              <a:rPr lang="fr-FR" smtClean="0"/>
              <a:t>Paresthésies diurnes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Perte de sensibilité</a:t>
            </a:r>
          </a:p>
          <a:p>
            <a:pPr lvl="4" eaLnBrk="1" hangingPunct="1">
              <a:lnSpc>
                <a:spcPct val="90000"/>
              </a:lnSpc>
            </a:pPr>
            <a:r>
              <a:rPr lang="fr-FR" smtClean="0"/>
              <a:t>Maladresse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62000" y="4191000"/>
            <a:ext cx="76200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+ douleurs		ascendantes	</a:t>
            </a:r>
          </a:p>
          <a:p>
            <a:pPr>
              <a:spcBef>
                <a:spcPct val="50000"/>
              </a:spcBef>
            </a:pPr>
            <a:r>
              <a:rPr lang="fr-FR"/>
              <a:t>			talon de la main / éminence thénar</a:t>
            </a:r>
          </a:p>
          <a:p>
            <a:pPr>
              <a:spcBef>
                <a:spcPct val="50000"/>
              </a:spcBef>
            </a:pPr>
            <a:r>
              <a:rPr lang="fr-FR"/>
              <a:t>+ Sensation de doigts froids ( Raynaud ? )</a:t>
            </a:r>
          </a:p>
          <a:p>
            <a:pPr>
              <a:spcBef>
                <a:spcPct val="50000"/>
              </a:spcBef>
            </a:pPr>
            <a:r>
              <a:rPr lang="fr-FR"/>
              <a:t>+ Sensation de perte de force</a:t>
            </a: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2209800" y="4495800"/>
            <a:ext cx="12954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lgDash"/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2209800" y="5029200"/>
            <a:ext cx="129540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lgDash"/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pic>
        <p:nvPicPr>
          <p:cNvPr id="8199" name="Picture 9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ln w="38100">
            <a:solidFill>
              <a:schemeClr val="tx2"/>
            </a:solidFill>
          </a:ln>
        </p:spPr>
        <p:txBody>
          <a:bodyPr/>
          <a:lstStyle/>
          <a:p>
            <a:r>
              <a:rPr lang="fr-FR"/>
              <a:t>L’idée – Le concept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3656013" cy="27416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8436" name="Picture 4" descr="C:\Documents and Settings\Administrateur\Mes documents\Mes images\CANALETTO TUILES TABLEAUX\DSC00683.JPG"/>
          <p:cNvPicPr>
            <a:picLocks noChangeAspect="1" noChangeArrowheads="1"/>
          </p:cNvPicPr>
          <p:nvPr/>
        </p:nvPicPr>
        <p:blipFill>
          <a:blip r:embed="rId3" cstate="print"/>
          <a:srcRect b="13527"/>
          <a:stretch>
            <a:fillRect/>
          </a:stretch>
        </p:blipFill>
        <p:spPr bwMode="auto">
          <a:xfrm>
            <a:off x="4267200" y="2057400"/>
            <a:ext cx="4229100" cy="274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5105400"/>
            <a:ext cx="8077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La reconstruction du rétinaculum doit être possible grâce à un implant de forme appropriée</a:t>
            </a:r>
          </a:p>
          <a:p>
            <a:pPr>
              <a:spcBef>
                <a:spcPct val="50000"/>
              </a:spcBef>
            </a:pPr>
            <a:r>
              <a:rPr lang="fr-FR" sz="2400"/>
              <a:t>Développement de 1999 à 2001</a:t>
            </a:r>
          </a:p>
          <a:p>
            <a:pPr>
              <a:spcBef>
                <a:spcPct val="50000"/>
              </a:spcBef>
            </a:pPr>
            <a:endParaRPr lang="fr-F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ln w="38100">
            <a:solidFill>
              <a:schemeClr val="tx2"/>
            </a:solidFill>
          </a:ln>
        </p:spPr>
        <p:txBody>
          <a:bodyPr/>
          <a:lstStyle/>
          <a:p>
            <a:r>
              <a:rPr lang="fr-FR"/>
              <a:t>RADIOGRAPHIE</a:t>
            </a:r>
          </a:p>
        </p:txBody>
      </p:sp>
      <p:pic>
        <p:nvPicPr>
          <p:cNvPr id="41988" name="Picture 4" descr="C:\Documents and Settings\Administrateur\Mes documents\Communications scientifiques\ARTICLE CANALETTO 1\Fig4 RADIOGRAPHIE IMPLANT FACE.JPG"/>
          <p:cNvPicPr>
            <a:picLocks noChangeAspect="1" noChangeArrowheads="1"/>
          </p:cNvPicPr>
          <p:nvPr/>
        </p:nvPicPr>
        <p:blipFill>
          <a:blip r:embed="rId2" cstate="print"/>
          <a:srcRect l="6972" t="11504" r="9329" b="8981"/>
          <a:stretch>
            <a:fillRect/>
          </a:stretch>
        </p:blipFill>
        <p:spPr bwMode="auto">
          <a:xfrm>
            <a:off x="228600" y="1676400"/>
            <a:ext cx="3689350" cy="4673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989" name="Picture 5" descr="C:\Documents and Settings\Administrateur\Mes documents\Communications scientifiques\ARTICLE CANALETTO 1\Fig 4 RADIOGRAPHIE IMPLANT PROFIL.JPG"/>
          <p:cNvPicPr>
            <a:picLocks noChangeAspect="1" noChangeArrowheads="1"/>
          </p:cNvPicPr>
          <p:nvPr/>
        </p:nvPicPr>
        <p:blipFill>
          <a:blip r:embed="rId3" cstate="print"/>
          <a:srcRect l="10808" t="16011" r="12334" b="24750"/>
          <a:stretch>
            <a:fillRect/>
          </a:stretch>
        </p:blipFill>
        <p:spPr bwMode="auto">
          <a:xfrm>
            <a:off x="4038600" y="1676400"/>
            <a:ext cx="4876800" cy="28194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114800" y="4876800"/>
            <a:ext cx="4724400" cy="1754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fr-FR" sz="2400"/>
              <a:t> Surveillance aisée de l’implant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fr-FR" sz="2400"/>
              <a:t> Distal par rapport au trapezium et hamatum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-"/>
            </a:pPr>
            <a:r>
              <a:rPr lang="fr-FR" sz="2400"/>
              <a:t> Le plus souvent projeté en regard de la base de M4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Documents and Settings\Administrateur\Mes documents\Mes images\IRM CANALETTO\MR BY.COTE G NON OPERE.jpg"/>
          <p:cNvPicPr>
            <a:picLocks noChangeAspect="1" noChangeArrowheads="1"/>
          </p:cNvPicPr>
          <p:nvPr/>
        </p:nvPicPr>
        <p:blipFill>
          <a:blip r:embed="rId2" cstate="print"/>
          <a:srcRect l="17273" t="22452" r="13632" b="8858"/>
          <a:stretch>
            <a:fillRect/>
          </a:stretch>
        </p:blipFill>
        <p:spPr bwMode="auto">
          <a:xfrm>
            <a:off x="0" y="1371600"/>
            <a:ext cx="4271963" cy="3400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8" name="Freeform 10">
            <a:hlinkClick r:id="" action="ppaction://noaction" highlightClick="1"/>
            <a:hlinkHover r:id="" action="ppaction://noaction" highlightClick="1"/>
          </p:cNvPr>
          <p:cNvSpPr>
            <a:spLocks/>
          </p:cNvSpPr>
          <p:nvPr/>
        </p:nvSpPr>
        <p:spPr bwMode="auto">
          <a:xfrm>
            <a:off x="977900" y="2349500"/>
            <a:ext cx="2019300" cy="1498600"/>
          </a:xfrm>
          <a:custGeom>
            <a:avLst/>
            <a:gdLst/>
            <a:ahLst/>
            <a:cxnLst>
              <a:cxn ang="0">
                <a:pos x="440" y="104"/>
              </a:cxn>
              <a:cxn ang="0">
                <a:pos x="104" y="344"/>
              </a:cxn>
              <a:cxn ang="0">
                <a:pos x="8" y="728"/>
              </a:cxn>
              <a:cxn ang="0">
                <a:pos x="152" y="920"/>
              </a:cxn>
              <a:cxn ang="0">
                <a:pos x="536" y="872"/>
              </a:cxn>
              <a:cxn ang="0">
                <a:pos x="968" y="728"/>
              </a:cxn>
              <a:cxn ang="0">
                <a:pos x="1208" y="488"/>
              </a:cxn>
              <a:cxn ang="0">
                <a:pos x="1256" y="296"/>
              </a:cxn>
              <a:cxn ang="0">
                <a:pos x="1112" y="152"/>
              </a:cxn>
              <a:cxn ang="0">
                <a:pos x="968" y="56"/>
              </a:cxn>
              <a:cxn ang="0">
                <a:pos x="680" y="8"/>
              </a:cxn>
              <a:cxn ang="0">
                <a:pos x="440" y="104"/>
              </a:cxn>
            </a:cxnLst>
            <a:rect l="0" t="0" r="r" b="b"/>
            <a:pathLst>
              <a:path w="1272" h="944">
                <a:moveTo>
                  <a:pt x="440" y="104"/>
                </a:moveTo>
                <a:cubicBezTo>
                  <a:pt x="344" y="160"/>
                  <a:pt x="176" y="240"/>
                  <a:pt x="104" y="344"/>
                </a:cubicBezTo>
                <a:cubicBezTo>
                  <a:pt x="32" y="448"/>
                  <a:pt x="0" y="632"/>
                  <a:pt x="8" y="728"/>
                </a:cubicBezTo>
                <a:cubicBezTo>
                  <a:pt x="16" y="824"/>
                  <a:pt x="64" y="896"/>
                  <a:pt x="152" y="920"/>
                </a:cubicBezTo>
                <a:cubicBezTo>
                  <a:pt x="240" y="944"/>
                  <a:pt x="400" y="904"/>
                  <a:pt x="536" y="872"/>
                </a:cubicBezTo>
                <a:cubicBezTo>
                  <a:pt x="672" y="840"/>
                  <a:pt x="856" y="792"/>
                  <a:pt x="968" y="728"/>
                </a:cubicBezTo>
                <a:cubicBezTo>
                  <a:pt x="1080" y="664"/>
                  <a:pt x="1160" y="560"/>
                  <a:pt x="1208" y="488"/>
                </a:cubicBezTo>
                <a:cubicBezTo>
                  <a:pt x="1256" y="416"/>
                  <a:pt x="1272" y="352"/>
                  <a:pt x="1256" y="296"/>
                </a:cubicBezTo>
                <a:cubicBezTo>
                  <a:pt x="1240" y="240"/>
                  <a:pt x="1160" y="192"/>
                  <a:pt x="1112" y="152"/>
                </a:cubicBezTo>
                <a:cubicBezTo>
                  <a:pt x="1064" y="112"/>
                  <a:pt x="1040" y="80"/>
                  <a:pt x="968" y="56"/>
                </a:cubicBezTo>
                <a:cubicBezTo>
                  <a:pt x="896" y="32"/>
                  <a:pt x="760" y="0"/>
                  <a:pt x="680" y="8"/>
                </a:cubicBezTo>
                <a:cubicBezTo>
                  <a:pt x="600" y="16"/>
                  <a:pt x="536" y="48"/>
                  <a:pt x="440" y="104"/>
                </a:cubicBezTo>
                <a:close/>
              </a:path>
            </a:pathLst>
          </a:custGeom>
          <a:noFill/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 w="38100">
            <a:solidFill>
              <a:schemeClr val="tx2"/>
            </a:solidFill>
          </a:ln>
        </p:spPr>
        <p:txBody>
          <a:bodyPr/>
          <a:lstStyle/>
          <a:p>
            <a:r>
              <a:rPr lang="fr-FR"/>
              <a:t>IRM</a:t>
            </a:r>
          </a:p>
        </p:txBody>
      </p:sp>
      <p:pic>
        <p:nvPicPr>
          <p:cNvPr id="37892" name="Picture 4" descr="C:\Documents and Settings\Administrateur\Mes documents\Mes images\IRM CANALETTO\MR BY.CCD CANALETTO 3 MOIS POST-OP (3).jpg"/>
          <p:cNvPicPr>
            <a:picLocks noChangeAspect="1" noChangeArrowheads="1"/>
          </p:cNvPicPr>
          <p:nvPr/>
        </p:nvPicPr>
        <p:blipFill>
          <a:blip r:embed="rId3" cstate="print"/>
          <a:srcRect l="17018" t="19446" r="5186" b="7629"/>
          <a:stretch>
            <a:fillRect/>
          </a:stretch>
        </p:blipFill>
        <p:spPr bwMode="auto">
          <a:xfrm>
            <a:off x="4572000" y="1371600"/>
            <a:ext cx="4572000" cy="3429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0" y="48768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/>
              <a:t>Patient de </a:t>
            </a:r>
            <a:r>
              <a:rPr lang="fr-FR" sz="2000" dirty="0"/>
              <a:t>58</a:t>
            </a:r>
            <a:r>
              <a:rPr lang="fr-FR" dirty="0"/>
              <a:t> </a:t>
            </a:r>
            <a:r>
              <a:rPr lang="fr-FR" dirty="0" smtClean="0"/>
              <a:t>ans</a:t>
            </a:r>
            <a:endParaRPr lang="fr-FR" dirty="0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5410200"/>
            <a:ext cx="3886200" cy="10772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CCG  non opéré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Aspect OVALE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FASCICULES NERVEUX non visibles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499992" y="5301208"/>
            <a:ext cx="4495800" cy="1446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CCD + CANALETTO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Aspect ROND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Augmentation de l’espace inter tendineux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FASCICULES NERVEUX VISIBLES</a:t>
            </a: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5295900" y="1866900"/>
            <a:ext cx="2349500" cy="1854200"/>
          </a:xfrm>
          <a:custGeom>
            <a:avLst/>
            <a:gdLst/>
            <a:ahLst/>
            <a:cxnLst>
              <a:cxn ang="0">
                <a:pos x="600" y="72"/>
              </a:cxn>
              <a:cxn ang="0">
                <a:pos x="312" y="120"/>
              </a:cxn>
              <a:cxn ang="0">
                <a:pos x="24" y="552"/>
              </a:cxn>
              <a:cxn ang="0">
                <a:pos x="168" y="792"/>
              </a:cxn>
              <a:cxn ang="0">
                <a:pos x="408" y="984"/>
              </a:cxn>
              <a:cxn ang="0">
                <a:pos x="744" y="1128"/>
              </a:cxn>
              <a:cxn ang="0">
                <a:pos x="1080" y="1128"/>
              </a:cxn>
              <a:cxn ang="0">
                <a:pos x="1416" y="888"/>
              </a:cxn>
              <a:cxn ang="0">
                <a:pos x="1464" y="600"/>
              </a:cxn>
              <a:cxn ang="0">
                <a:pos x="1368" y="408"/>
              </a:cxn>
              <a:cxn ang="0">
                <a:pos x="1128" y="216"/>
              </a:cxn>
              <a:cxn ang="0">
                <a:pos x="792" y="24"/>
              </a:cxn>
              <a:cxn ang="0">
                <a:pos x="600" y="72"/>
              </a:cxn>
            </a:cxnLst>
            <a:rect l="0" t="0" r="r" b="b"/>
            <a:pathLst>
              <a:path w="1480" h="1168">
                <a:moveTo>
                  <a:pt x="600" y="72"/>
                </a:moveTo>
                <a:cubicBezTo>
                  <a:pt x="520" y="88"/>
                  <a:pt x="408" y="40"/>
                  <a:pt x="312" y="120"/>
                </a:cubicBezTo>
                <a:cubicBezTo>
                  <a:pt x="216" y="200"/>
                  <a:pt x="48" y="440"/>
                  <a:pt x="24" y="552"/>
                </a:cubicBezTo>
                <a:cubicBezTo>
                  <a:pt x="0" y="664"/>
                  <a:pt x="104" y="720"/>
                  <a:pt x="168" y="792"/>
                </a:cubicBezTo>
                <a:cubicBezTo>
                  <a:pt x="232" y="864"/>
                  <a:pt x="312" y="928"/>
                  <a:pt x="408" y="984"/>
                </a:cubicBezTo>
                <a:cubicBezTo>
                  <a:pt x="504" y="1040"/>
                  <a:pt x="632" y="1104"/>
                  <a:pt x="744" y="1128"/>
                </a:cubicBezTo>
                <a:cubicBezTo>
                  <a:pt x="856" y="1152"/>
                  <a:pt x="968" y="1168"/>
                  <a:pt x="1080" y="1128"/>
                </a:cubicBezTo>
                <a:cubicBezTo>
                  <a:pt x="1192" y="1088"/>
                  <a:pt x="1352" y="976"/>
                  <a:pt x="1416" y="888"/>
                </a:cubicBezTo>
                <a:cubicBezTo>
                  <a:pt x="1480" y="800"/>
                  <a:pt x="1472" y="680"/>
                  <a:pt x="1464" y="600"/>
                </a:cubicBezTo>
                <a:cubicBezTo>
                  <a:pt x="1456" y="520"/>
                  <a:pt x="1424" y="472"/>
                  <a:pt x="1368" y="408"/>
                </a:cubicBezTo>
                <a:cubicBezTo>
                  <a:pt x="1312" y="344"/>
                  <a:pt x="1224" y="280"/>
                  <a:pt x="1128" y="216"/>
                </a:cubicBezTo>
                <a:cubicBezTo>
                  <a:pt x="1032" y="152"/>
                  <a:pt x="880" y="48"/>
                  <a:pt x="792" y="24"/>
                </a:cubicBezTo>
                <a:cubicBezTo>
                  <a:pt x="704" y="0"/>
                  <a:pt x="680" y="56"/>
                  <a:pt x="600" y="72"/>
                </a:cubicBezTo>
                <a:close/>
              </a:path>
            </a:pathLst>
          </a:custGeom>
          <a:noFill/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1676400" y="4572000"/>
            <a:ext cx="0" cy="8382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7308304" y="4365104"/>
            <a:ext cx="0" cy="9144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9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 w="38100">
            <a:solidFill>
              <a:schemeClr val="tx2"/>
            </a:solidFill>
          </a:ln>
        </p:spPr>
        <p:txBody>
          <a:bodyPr/>
          <a:lstStyle/>
          <a:p>
            <a:r>
              <a:rPr lang="fr-FR"/>
              <a:t>IRM</a:t>
            </a:r>
          </a:p>
        </p:txBody>
      </p:sp>
      <p:pic>
        <p:nvPicPr>
          <p:cNvPr id="38915" name="Picture 3" descr="C:\Documents and Settings\Administrateur\Mes documents\Mes images\IRM CANALETTO\MME SOU. CCD CIEL OUVERT CLASSIQUE (3).jpg"/>
          <p:cNvPicPr>
            <a:picLocks noChangeAspect="1" noChangeArrowheads="1"/>
          </p:cNvPicPr>
          <p:nvPr/>
        </p:nvPicPr>
        <p:blipFill>
          <a:blip r:embed="rId2" cstate="print"/>
          <a:srcRect l="14638" t="23293" r="12170" b="6828"/>
          <a:stretch>
            <a:fillRect/>
          </a:stretch>
        </p:blipFill>
        <p:spPr bwMode="auto">
          <a:xfrm>
            <a:off x="152400" y="1524000"/>
            <a:ext cx="4191000" cy="3200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4" descr="C:\Documents and Settings\Administrateur\Mes documents\Mes images\IRM CANALETTO\MME SOU. CCG CANALETTO (2).jpg"/>
          <p:cNvPicPr>
            <a:picLocks noChangeAspect="1" noChangeArrowheads="1"/>
          </p:cNvPicPr>
          <p:nvPr/>
        </p:nvPicPr>
        <p:blipFill>
          <a:blip r:embed="rId3" cstate="print"/>
          <a:srcRect l="16856" t="11343" r="9238" b="10870"/>
          <a:stretch>
            <a:fillRect/>
          </a:stretch>
        </p:blipFill>
        <p:spPr bwMode="auto">
          <a:xfrm>
            <a:off x="4572000" y="1371600"/>
            <a:ext cx="4343400" cy="3657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/>
              <a:t>Patiente de 38 ans Kinésithérapeute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28600" y="5257800"/>
            <a:ext cx="4114800" cy="132343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CCD opéré ciel ouvert classique: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Nerf Médian IRREGULIER triangulaire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ATTRACTION du nerf dans la cicatrisation fibreuse du </a:t>
            </a:r>
            <a:r>
              <a:rPr lang="fr-FR" sz="1600" dirty="0" err="1"/>
              <a:t>rétinaculum</a:t>
            </a:r>
            <a:endParaRPr lang="fr-FR" sz="1600" dirty="0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572000" y="5181600"/>
            <a:ext cx="4419600" cy="1446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/>
              <a:t>CCG +  CANALETTO: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Nerf Médian REGULIER HOMOGENE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Aucune ATTRACTION fibreuse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Toujours aspect plus ROND</a:t>
            </a: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7315200" y="4267200"/>
            <a:ext cx="0" cy="9144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fr-FR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3810000" y="4343400"/>
            <a:ext cx="0" cy="9144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/>
              <a:t>ETUDE ANIMALE</a:t>
            </a:r>
          </a:p>
        </p:txBody>
      </p:sp>
      <p:pic>
        <p:nvPicPr>
          <p:cNvPr id="59395" name="Picture 3" descr="C:\Documents and Settings\Administrateur\Mes documents\Communications scientifiques\CANALETTO COM GEM 2007\PHOTOS ETUDE ANIMALE\DSC01131.JPG"/>
          <p:cNvPicPr>
            <a:picLocks noChangeAspect="1" noChangeArrowheads="1"/>
          </p:cNvPicPr>
          <p:nvPr/>
        </p:nvPicPr>
        <p:blipFill>
          <a:blip r:embed="rId2" cstate="print"/>
          <a:srcRect l="35571" t="36273" r="19806" b="22618"/>
          <a:stretch>
            <a:fillRect/>
          </a:stretch>
        </p:blipFill>
        <p:spPr bwMode="auto">
          <a:xfrm>
            <a:off x="152400" y="1447800"/>
            <a:ext cx="4191000" cy="2895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396" name="Picture 4" descr="C:\Documents and Settings\Administrateur\Mes documents\Communications scientifiques\CANALETTO COM GEM 2007\PHOTOS ETUDE ANIMALE\DSC01137.JPG"/>
          <p:cNvPicPr>
            <a:picLocks noChangeAspect="1" noChangeArrowheads="1"/>
          </p:cNvPicPr>
          <p:nvPr/>
        </p:nvPicPr>
        <p:blipFill>
          <a:blip r:embed="rId3" cstate="print"/>
          <a:srcRect l="33160" t="43225" r="25606" b="17642"/>
          <a:stretch>
            <a:fillRect/>
          </a:stretch>
        </p:blipFill>
        <p:spPr bwMode="auto">
          <a:xfrm>
            <a:off x="4800600" y="1447800"/>
            <a:ext cx="4068763" cy="28956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762000" y="4724400"/>
            <a:ext cx="762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fr-FR" sz="2400"/>
              <a:t>Retraits des implants à J15, J30, J60 et J90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400"/>
              <a:t>Analyse Macro et Microscopique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sz="2400"/>
              <a:t>Tous les rats sont vivants et adoptés après l’étude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fr-FR"/>
              <a:t>ETUDE ANIMALE</a:t>
            </a:r>
          </a:p>
        </p:txBody>
      </p:sp>
      <p:pic>
        <p:nvPicPr>
          <p:cNvPr id="61443" name="Picture 3" descr="C:\Documents and Settings\Administrateur\Mes documents\Communications scientifiques\CANALETTO COM GEM 2007\RANTANPLAN EXERESE J 60\DSC01199.JPG"/>
          <p:cNvPicPr>
            <a:picLocks noChangeAspect="1" noChangeArrowheads="1"/>
          </p:cNvPicPr>
          <p:nvPr/>
        </p:nvPicPr>
        <p:blipFill>
          <a:blip r:embed="rId2" cstate="print"/>
          <a:srcRect l="42097" t="30489" r="29897" b="31445"/>
          <a:stretch>
            <a:fillRect/>
          </a:stretch>
        </p:blipFill>
        <p:spPr bwMode="auto">
          <a:xfrm>
            <a:off x="163513" y="1181100"/>
            <a:ext cx="4408487" cy="4495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44" name="Picture 4" descr="C:\Documents and Settings\Administrateur\Mes documents\Communications scientifiques\CANALETTO COM GEM 2007\GROS JACK EXERESE J 90\DSC01246.JPG"/>
          <p:cNvPicPr>
            <a:picLocks noChangeAspect="1" noChangeArrowheads="1"/>
          </p:cNvPicPr>
          <p:nvPr/>
        </p:nvPicPr>
        <p:blipFill>
          <a:blip r:embed="rId3" cstate="print"/>
          <a:srcRect l="32143" t="43840" r="46230" b="29999"/>
          <a:stretch>
            <a:fillRect/>
          </a:stretch>
        </p:blipFill>
        <p:spPr bwMode="auto">
          <a:xfrm>
            <a:off x="4829175" y="1219200"/>
            <a:ext cx="4314825" cy="39147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81000" y="5791200"/>
            <a:ext cx="379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J60: Continuité vasculaire avec le sciatique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4953000" y="5486400"/>
            <a:ext cx="4016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J90: Néo-membrane épaisse et pleine de vaisseaux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fr-FR" u="sng"/>
              <a:t>CONCLUSION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La reconstruction par Implant CANALETTO apporte des améliorations quantifiées sur :</a:t>
            </a:r>
          </a:p>
          <a:p>
            <a:r>
              <a:rPr lang="fr-FR" sz="2400" dirty="0"/>
              <a:t>La cicatrisation</a:t>
            </a:r>
          </a:p>
          <a:p>
            <a:r>
              <a:rPr lang="fr-FR" sz="2400" dirty="0"/>
              <a:t>La récupération de la force</a:t>
            </a:r>
          </a:p>
          <a:p>
            <a:r>
              <a:rPr lang="fr-FR" sz="2400" dirty="0"/>
              <a:t>La récupération sensitive</a:t>
            </a:r>
          </a:p>
          <a:p>
            <a:r>
              <a:rPr lang="fr-FR" sz="2400" dirty="0"/>
              <a:t>L’absence de récidive ou de syndrome récalcitrant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3810000" cy="2057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400" dirty="0"/>
              <a:t>Le </a:t>
            </a:r>
            <a:r>
              <a:rPr lang="fr-FR" sz="1400" dirty="0" err="1"/>
              <a:t>pillar</a:t>
            </a:r>
            <a:r>
              <a:rPr lang="fr-FR" sz="1400" dirty="0"/>
              <a:t>-pain reste un problème</a:t>
            </a:r>
          </a:p>
          <a:p>
            <a:pPr>
              <a:lnSpc>
                <a:spcPct val="90000"/>
              </a:lnSpc>
            </a:pPr>
            <a:r>
              <a:rPr lang="fr-FR" sz="1400" dirty="0"/>
              <a:t>Lié à la cicatrisation du </a:t>
            </a:r>
            <a:r>
              <a:rPr lang="fr-FR" sz="1400" dirty="0" err="1"/>
              <a:t>rétinaculum</a:t>
            </a:r>
            <a:endParaRPr lang="fr-FR" sz="1400" dirty="0"/>
          </a:p>
          <a:p>
            <a:pPr>
              <a:lnSpc>
                <a:spcPct val="90000"/>
              </a:lnSpc>
            </a:pPr>
            <a:r>
              <a:rPr lang="fr-FR" sz="1400" dirty="0"/>
              <a:t>Difficile à apprécier car fonction du: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Patient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Terrain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Anatomie locale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Contexte administratif de prise en charge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9512" y="6021288"/>
            <a:ext cx="48768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/>
              <a:t>25 à 30 % de nos indications totales de chirurgie du canal carpien</a:t>
            </a: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301208"/>
            <a:ext cx="1915616" cy="143779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4499992" y="328498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" action="ppaction://hlinkfile" tooltip="Chirurgie de la main."/>
              </a:rPr>
              <a:t>Chir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" action="ppaction://hlinkfile" tooltip="Chirurgie de la main."/>
              </a:rPr>
              <a:t> Main.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2010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Dec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;29(6):352-9.</a:t>
            </a:r>
          </a:p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Canaletto®™ implant for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reconstructing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transverse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carpal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ligament in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carpal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tunnel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surgery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Surgical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technique and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cohort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prospective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study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about 400 Canaletto cases versus 400 cases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open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carpal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tunnel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surgery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 action="ppaction://hlinkfile"/>
              </a:rPr>
              <a:t>Duché R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 action="ppaction://hlinkfile"/>
              </a:rPr>
              <a:t>Trabelsi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 action="ppaction://hlinkfile"/>
              </a:rPr>
              <a:t> A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" action="ppaction://hlinkfile" tooltip="Chirurgie de la main."/>
              </a:rPr>
              <a:t>Chir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" action="ppaction://hlinkfile" tooltip="Chirurgie de la main."/>
              </a:rPr>
              <a:t> Main.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2003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Apr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;22(2):65-72.</a:t>
            </a:r>
          </a:p>
          <a:p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[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Retinaculum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flexors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clinical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and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experimental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anatomic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bases in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favor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reconstruction in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carpal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tunnel </a:t>
            </a:r>
            <a:r>
              <a:rPr lang="fr-FR" sz="1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surgery</a:t>
            </a:r>
            <a:r>
              <a:rPr lang="fr-FR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].</a:t>
            </a: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 action="ppaction://hlinkfile"/>
              </a:rPr>
              <a:t>Duché R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 action="ppaction://hlinkfile"/>
              </a:rPr>
              <a:t>Trabelsi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4" action="ppaction://hlinkfile"/>
              </a:rPr>
              <a:t> A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5" action="ppaction://hlinkfile"/>
              </a:rPr>
              <a:t>Dusserre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5" action="ppaction://hlinkfile"/>
              </a:rPr>
              <a:t> F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6" action="ppaction://hlinkfile"/>
              </a:rPr>
              <a:t>Micallef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6" action="ppaction://hlinkfile"/>
              </a:rPr>
              <a:t> JP</a:t>
            </a:r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fr-FR" sz="1200" dirty="0" smtClean="0"/>
          </a:p>
          <a:p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L’AVENIR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916832"/>
            <a:ext cx="3810000" cy="3657600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Evolution de l’implant CANALETTO</a:t>
            </a:r>
            <a:endParaRPr lang="fr-FR" dirty="0"/>
          </a:p>
          <a:p>
            <a:pPr lvl="1"/>
            <a:r>
              <a:rPr lang="fr-FR" dirty="0"/>
              <a:t>Forme</a:t>
            </a:r>
          </a:p>
          <a:p>
            <a:pPr lvl="1"/>
            <a:r>
              <a:rPr lang="fr-FR" dirty="0"/>
              <a:t>Épaisseur</a:t>
            </a:r>
          </a:p>
          <a:p>
            <a:pPr lvl="1"/>
            <a:r>
              <a:rPr lang="fr-FR" dirty="0"/>
              <a:t>Évolution du polyester de surface</a:t>
            </a:r>
          </a:p>
          <a:p>
            <a:pPr lvl="1"/>
            <a:r>
              <a:rPr lang="fr-FR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Adjonction médicamenteuse 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1916832"/>
            <a:ext cx="4038600" cy="4525963"/>
          </a:xfrm>
          <a:ln w="19050"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dirty="0"/>
              <a:t>Osborne </a:t>
            </a:r>
            <a:r>
              <a:rPr lang="fr-FR" dirty="0" smtClean="0"/>
              <a:t>Canaletto en cours</a:t>
            </a:r>
            <a:endParaRPr lang="fr-FR" dirty="0"/>
          </a:p>
          <a:p>
            <a:pPr>
              <a:lnSpc>
                <a:spcPct val="90000"/>
              </a:lnSpc>
            </a:pPr>
            <a:r>
              <a:rPr lang="fr-FR" dirty="0" err="1"/>
              <a:t>Lumbar</a:t>
            </a:r>
            <a:r>
              <a:rPr lang="fr-FR" dirty="0"/>
              <a:t> Canaletto?</a:t>
            </a:r>
          </a:p>
          <a:p>
            <a:pPr>
              <a:lnSpc>
                <a:spcPct val="90000"/>
              </a:lnSpc>
            </a:pPr>
            <a:endParaRPr lang="fr-FR" dirty="0"/>
          </a:p>
          <a:p>
            <a:pPr>
              <a:lnSpc>
                <a:spcPct val="90000"/>
              </a:lnSpc>
            </a:pPr>
            <a:r>
              <a:rPr lang="fr-FR" dirty="0"/>
              <a:t>Protecteurs nerveux ou vasculaires artificiels sont régulièrement utilisés en </a:t>
            </a:r>
            <a:r>
              <a:rPr lang="fr-FR" dirty="0" err="1"/>
              <a:t>neuro-chirurgie</a:t>
            </a:r>
            <a:r>
              <a:rPr lang="fr-FR" dirty="0"/>
              <a:t> et en chirurgie vasculaire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611560" y="5877272"/>
            <a:ext cx="3886200" cy="538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/>
              <a:t>Implant ACTIF?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POINTS PARTICULIERS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u="sng" dirty="0" smtClean="0">
                <a:solidFill>
                  <a:schemeClr val="tx2"/>
                </a:solidFill>
              </a:rPr>
              <a:t>Différence selon les groupes professionnels</a:t>
            </a:r>
          </a:p>
          <a:p>
            <a:pPr eaLnBrk="1" hangingPunct="1">
              <a:lnSpc>
                <a:spcPct val="90000"/>
              </a:lnSpc>
            </a:pPr>
            <a:endParaRPr lang="fr-FR" sz="2800" u="sng" dirty="0" smtClean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Dr Chaise (Nantes) 1999 SFCM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400 CC en trois groupes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Série homogène, même opérateur, même protocole, même technique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10-15 jours d’arrêt pour </a:t>
            </a:r>
            <a:r>
              <a:rPr lang="fr-FR" sz="2400" dirty="0" err="1" smtClean="0"/>
              <a:t>libéraux,artisans</a:t>
            </a:r>
            <a:endParaRPr lang="fr-FR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25-35 jours d’arrêt pour les salariés privés non manuels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45-70 jours pour les </a:t>
            </a:r>
            <a:r>
              <a:rPr lang="fr-FR" sz="2400" dirty="0" err="1" smtClean="0"/>
              <a:t>manuels,la</a:t>
            </a:r>
            <a:r>
              <a:rPr lang="fr-FR" sz="2400" dirty="0" smtClean="0"/>
              <a:t> fonction publique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À part: + de 90 jours pour les AT ou MP (surtout si déjà en arrêt lors de la 1</a:t>
            </a:r>
            <a:r>
              <a:rPr lang="fr-FR" sz="2400" baseline="30000" dirty="0" smtClean="0"/>
              <a:t>ère</a:t>
            </a:r>
            <a:r>
              <a:rPr lang="fr-FR" sz="2400" dirty="0" smtClean="0"/>
              <a:t> consultation…)</a:t>
            </a:r>
          </a:p>
          <a:p>
            <a:pPr eaLnBrk="1" hangingPunct="1">
              <a:lnSpc>
                <a:spcPct val="90000"/>
              </a:lnSpc>
            </a:pPr>
            <a:endParaRPr lang="fr-F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229600" cy="1440160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France 18</a:t>
            </a:r>
          </a:p>
          <a:p>
            <a:r>
              <a:rPr lang="fr-FR" dirty="0" smtClean="0"/>
              <a:t>Angleterre 3</a:t>
            </a:r>
            <a:endParaRPr lang="fr-FR" dirty="0"/>
          </a:p>
        </p:txBody>
      </p:sp>
      <p:pic>
        <p:nvPicPr>
          <p:cNvPr id="1026" name="Picture 2" descr="http://actudessins.a.c.pic.centerblog.net/bm9tiqm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4120416"/>
            <a:ext cx="3384376" cy="27375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http://nicerugbyfeminin.canalblog.com/images/rugby_hymne_angla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81736"/>
            <a:ext cx="3253218" cy="23762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30" name="Picture 6" descr="http://photosblog.top-news.fr/coupe-du-monde-2011-rugby-120x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88640"/>
            <a:ext cx="1143000" cy="1143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SIGNES CLINIQUES OBJECTIFS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447800"/>
            <a:ext cx="4267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fr-FR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SENSITIFS</a:t>
            </a:r>
          </a:p>
          <a:p>
            <a:pPr lvl="1" eaLnBrk="1" hangingPunct="1">
              <a:defRPr/>
            </a:pPr>
            <a:r>
              <a:rPr lang="fr-FR" dirty="0" smtClean="0"/>
              <a:t>Paresthésies I-</a:t>
            </a:r>
            <a:r>
              <a:rPr lang="fr-FR" b="1" u="sng" dirty="0" smtClean="0">
                <a:solidFill>
                  <a:schemeClr val="tx2"/>
                </a:solidFill>
              </a:rPr>
              <a:t>II-III</a:t>
            </a:r>
            <a:r>
              <a:rPr lang="fr-FR" dirty="0" smtClean="0"/>
              <a:t>-1/2IV reproduites:</a:t>
            </a:r>
          </a:p>
          <a:p>
            <a:pPr lvl="2" eaLnBrk="1" hangingPunct="1">
              <a:defRPr/>
            </a:pPr>
            <a:r>
              <a:rPr lang="fr-FR" dirty="0" smtClean="0"/>
              <a:t>Par le test de PHALEN</a:t>
            </a:r>
          </a:p>
          <a:p>
            <a:pPr lvl="2" eaLnBrk="1" hangingPunct="1">
              <a:defRPr/>
            </a:pPr>
            <a:r>
              <a:rPr lang="fr-FR" dirty="0" smtClean="0"/>
              <a:t>Par le Mac Murray</a:t>
            </a:r>
          </a:p>
          <a:p>
            <a:pPr lvl="1" eaLnBrk="1" hangingPunct="1">
              <a:defRPr/>
            </a:pPr>
            <a:r>
              <a:rPr lang="fr-FR" dirty="0" smtClean="0"/>
              <a:t>Perte de sensibilité: EVA</a:t>
            </a:r>
          </a:p>
          <a:p>
            <a:pPr lvl="1" eaLnBrk="1" hangingPunct="1">
              <a:defRPr/>
            </a:pPr>
            <a:r>
              <a:rPr lang="fr-FR" dirty="0" smtClean="0"/>
              <a:t>Douleurs ascendantes coude / épaule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fr-FR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MOTEURS</a:t>
            </a:r>
          </a:p>
          <a:p>
            <a:pPr lvl="1" eaLnBrk="1" hangingPunct="1">
              <a:defRPr/>
            </a:pPr>
            <a:r>
              <a:rPr lang="fr-FR" sz="2000" dirty="0" smtClean="0"/>
              <a:t>Amyotrophie thénar par fonte de l’opposant</a:t>
            </a:r>
          </a:p>
          <a:p>
            <a:pPr lvl="1" eaLnBrk="1" hangingPunct="1">
              <a:defRPr/>
            </a:pPr>
            <a:r>
              <a:rPr lang="fr-FR" sz="2000" dirty="0" smtClean="0"/>
              <a:t>Perte de l’opposition du pouce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88024" y="3429000"/>
            <a:ext cx="38100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fr-FR" sz="28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Végétatifs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fr-FR" sz="2000" dirty="0"/>
              <a:t> Œdème digital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fr-FR" sz="2000" dirty="0"/>
              <a:t>Modifications de température des doigts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fr-FR" sz="2000" dirty="0"/>
              <a:t>Modifications de </a:t>
            </a:r>
            <a:r>
              <a:rPr lang="fr-FR" sz="2000" dirty="0" smtClean="0"/>
              <a:t>couleur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fr-FR" sz="2000" dirty="0"/>
              <a:t>Modification de la sudation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endParaRPr lang="fr-FR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04800" y="5029200"/>
            <a:ext cx="4343400" cy="12065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tx2"/>
                </a:solidFill>
              </a:rPr>
              <a:t>+ LE TINEL</a:t>
            </a:r>
            <a:r>
              <a:rPr lang="fr-FR"/>
              <a:t> = signe d’irritation du nerf en amont du site de compression</a:t>
            </a:r>
          </a:p>
        </p:txBody>
      </p:sp>
      <p:pic>
        <p:nvPicPr>
          <p:cNvPr id="9223" name="Picture 7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SIGNES CLINIQUES OBJECTIFS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Autres éléments importants: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dirty="0" smtClean="0">
                <a:solidFill>
                  <a:schemeClr val="tx2"/>
                </a:solidFill>
              </a:rPr>
              <a:t>Synovite des fléchisseurs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dirty="0" smtClean="0"/>
              <a:t>Visible, palpable, audible parfois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Doigts à ressaut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Arthrose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err="1" smtClean="0"/>
              <a:t>Dupuytren</a:t>
            </a:r>
            <a:endParaRPr lang="fr-FR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Pathologie associée du nerf cubital</a:t>
            </a:r>
          </a:p>
          <a:p>
            <a:pPr lvl="1" eaLnBrk="1" hangingPunct="1">
              <a:lnSpc>
                <a:spcPct val="90000"/>
              </a:lnSpc>
            </a:pPr>
            <a:endParaRPr lang="fr-FR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fr-FR" sz="2400" u="sng" dirty="0" smtClean="0"/>
              <a:t>Autres sites possibles de compression nerveuse: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u="sng" dirty="0" smtClean="0"/>
              <a:t>Coude, bras, plexus, cou 	Pb des NCB +/- intriquées</a:t>
            </a:r>
          </a:p>
          <a:p>
            <a:pPr lvl="1" eaLnBrk="1" hangingPunct="1">
              <a:lnSpc>
                <a:spcPct val="90000"/>
              </a:lnSpc>
            </a:pPr>
            <a:endParaRPr lang="fr-FR" sz="2400" dirty="0" smtClean="0"/>
          </a:p>
          <a:p>
            <a:pPr lvl="2" eaLnBrk="1" hangingPunct="1">
              <a:lnSpc>
                <a:spcPct val="90000"/>
              </a:lnSpc>
            </a:pPr>
            <a:endParaRPr lang="fr-FR" sz="2000" dirty="0" smtClean="0"/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fr-FR" sz="2000" dirty="0" smtClean="0"/>
              <a:t> </a:t>
            </a:r>
          </a:p>
        </p:txBody>
      </p:sp>
      <p:pic>
        <p:nvPicPr>
          <p:cNvPr id="10244" name="Picture 4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58674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EXAMENS COMPL</a:t>
            </a:r>
            <a:r>
              <a:rPr lang="fr-FR" sz="3600" smtClean="0">
                <a:cs typeface="Times New Roman" charset="0"/>
              </a:rPr>
              <a:t>É</a:t>
            </a:r>
            <a:r>
              <a:rPr lang="fr-FR" sz="3600" smtClean="0"/>
              <a:t>MENTAIRES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 dirty="0" smtClean="0">
                <a:solidFill>
                  <a:schemeClr val="tx2"/>
                </a:solidFill>
              </a:rPr>
              <a:t>EMG</a:t>
            </a:r>
            <a:r>
              <a:rPr lang="fr-FR" sz="2800" dirty="0" smtClean="0"/>
              <a:t> = examen fondamental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Mesures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dirty="0" smtClean="0"/>
              <a:t>Vitesse de conduction sensitive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dirty="0" smtClean="0"/>
              <a:t>Vitesse de conduction motrice + latence distale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dirty="0" smtClean="0"/>
              <a:t>Cher, + ou – douloureux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dirty="0" smtClean="0"/>
              <a:t>Notion de canal carpien dynamique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u="sng" dirty="0" smtClean="0"/>
              <a:t>Variable</a:t>
            </a:r>
            <a:r>
              <a:rPr lang="fr-FR" sz="2400" dirty="0" smtClean="0"/>
              <a:t> selon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dirty="0" smtClean="0"/>
              <a:t>Température, saison, position de la main, période professionnelle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dirty="0" smtClean="0"/>
              <a:t>Radiographie du poignet</a:t>
            </a:r>
          </a:p>
          <a:p>
            <a:pPr eaLnBrk="1" hangingPunct="1">
              <a:lnSpc>
                <a:spcPct val="90000"/>
              </a:lnSpc>
            </a:pPr>
            <a:r>
              <a:rPr lang="fr-F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TDM, IRM ne servent à rien…</a:t>
            </a:r>
          </a:p>
          <a:p>
            <a:pPr>
              <a:lnSpc>
                <a:spcPct val="90000"/>
              </a:lnSpc>
            </a:pP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É</a:t>
            </a:r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chographie?</a:t>
            </a:r>
            <a:endParaRPr lang="fr-FR" sz="28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</a:pPr>
            <a:endParaRPr lang="fr-FR" sz="28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8674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2400" u="sng" dirty="0" smtClean="0">
                <a:solidFill>
                  <a:schemeClr val="tx2"/>
                </a:solidFill>
              </a:rPr>
              <a:t>IDIOPATHIQUES</a:t>
            </a:r>
          </a:p>
          <a:p>
            <a:pPr lvl="1" eaLnBrk="1" hangingPunct="1"/>
            <a:r>
              <a:rPr lang="fr-FR" sz="2000" dirty="0" smtClean="0"/>
              <a:t>Majoritaires</a:t>
            </a:r>
          </a:p>
          <a:p>
            <a:pPr lvl="1" eaLnBrk="1" hangingPunct="1"/>
            <a:r>
              <a:rPr lang="fr-FR" sz="2000" dirty="0" smtClean="0"/>
              <a:t>Femme de 50 ans</a:t>
            </a:r>
          </a:p>
          <a:p>
            <a:pPr lvl="1" eaLnBrk="1" hangingPunct="1"/>
            <a:r>
              <a:rPr lang="fr-FR" sz="2000" dirty="0" smtClean="0"/>
              <a:t>Travail manuel</a:t>
            </a:r>
          </a:p>
          <a:p>
            <a:pPr lvl="1" eaLnBrk="1" hangingPunct="1"/>
            <a:r>
              <a:rPr lang="fr-FR" sz="2000" dirty="0" smtClean="0"/>
              <a:t>Répétition gestuelle de flexion-extension du poignet</a:t>
            </a:r>
          </a:p>
          <a:p>
            <a:pPr lvl="1" eaLnBrk="1" hangingPunct="1"/>
            <a:r>
              <a:rPr lang="fr-FR" sz="2000" dirty="0" smtClean="0"/>
              <a:t>Poids, tabac, humeur</a:t>
            </a:r>
          </a:p>
          <a:p>
            <a:pPr lvl="1" eaLnBrk="1" hangingPunct="1"/>
            <a:r>
              <a:rPr lang="fr-FR" sz="2000" dirty="0" smtClean="0"/>
              <a:t>Rôle des </a:t>
            </a:r>
            <a:r>
              <a:rPr lang="fr-FR" sz="2000" dirty="0" err="1" smtClean="0"/>
              <a:t>supplémentations</a:t>
            </a:r>
            <a:r>
              <a:rPr lang="fr-FR" sz="2000" dirty="0" smtClean="0"/>
              <a:t> hormonales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4008" y="1628800"/>
            <a:ext cx="41910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sz="2400" u="sng" dirty="0" smtClean="0">
                <a:solidFill>
                  <a:schemeClr val="tx2"/>
                </a:solidFill>
              </a:rPr>
              <a:t>Les Synovites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Rhumatismales (PR)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De surcharge (</a:t>
            </a:r>
            <a:r>
              <a:rPr lang="fr-FR" sz="2000" dirty="0" err="1" smtClean="0"/>
              <a:t>obèse,lymphoedème</a:t>
            </a:r>
            <a:r>
              <a:rPr lang="fr-FR" sz="20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Métaboliques (</a:t>
            </a:r>
            <a:r>
              <a:rPr lang="fr-FR" sz="2000" dirty="0" err="1" smtClean="0"/>
              <a:t>diabète,thyroïde</a:t>
            </a:r>
            <a:r>
              <a:rPr lang="fr-FR" sz="2000" dirty="0" smtClean="0"/>
              <a:t>,goutte)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Infectieuses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dirty="0" smtClean="0"/>
              <a:t>Mécaniques 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u="sng" dirty="0" smtClean="0">
                <a:solidFill>
                  <a:schemeClr val="tx2"/>
                </a:solidFill>
              </a:rPr>
              <a:t>Les séquelles de fracture du poignet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u="sng" dirty="0" smtClean="0">
                <a:solidFill>
                  <a:schemeClr val="tx2"/>
                </a:solidFill>
              </a:rPr>
              <a:t>Les anomalies tendineuses et musculaires</a:t>
            </a:r>
          </a:p>
        </p:txBody>
      </p:sp>
      <p:pic>
        <p:nvPicPr>
          <p:cNvPr id="13317" name="Picture 5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eaLnBrk="1" hangingPunct="1"/>
            <a:r>
              <a:rPr lang="fr-FR" smtClean="0"/>
              <a:t>Synovite sur PR chez femme de 45 ans</a:t>
            </a:r>
          </a:p>
        </p:txBody>
      </p:sp>
      <p:pic>
        <p:nvPicPr>
          <p:cNvPr id="14340" name="Picture 5" descr="C:\Documents and Settings\Dr DUCHE\Mes documents\Mes images\transfert 4 OCT\transfert 4 OCT 014.jpg"/>
          <p:cNvPicPr>
            <a:picLocks noChangeAspect="1" noChangeArrowheads="1"/>
          </p:cNvPicPr>
          <p:nvPr/>
        </p:nvPicPr>
        <p:blipFill>
          <a:blip r:embed="rId2" cstate="print"/>
          <a:srcRect l="19661" t="15656" r="8784" b="17317"/>
          <a:stretch>
            <a:fillRect/>
          </a:stretch>
        </p:blipFill>
        <p:spPr bwMode="auto">
          <a:xfrm>
            <a:off x="228600" y="2819400"/>
            <a:ext cx="4843997" cy="36339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1" name="Picture 6" descr="C:\Documents and Settings\Dr DUCHE\Mes documents\Mes images\transfert 4 OCT\transfert 4 OCT 016.jpg"/>
          <p:cNvPicPr>
            <a:picLocks noChangeAspect="1" noChangeArrowheads="1"/>
          </p:cNvPicPr>
          <p:nvPr/>
        </p:nvPicPr>
        <p:blipFill>
          <a:blip r:embed="rId3" cstate="print"/>
          <a:srcRect l="5560" r="9227" b="9689"/>
          <a:stretch>
            <a:fillRect/>
          </a:stretch>
        </p:blipFill>
        <p:spPr bwMode="auto">
          <a:xfrm>
            <a:off x="4619940" y="2819400"/>
            <a:ext cx="4285935" cy="36339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ln w="38100">
            <a:solidFill>
              <a:schemeClr val="tx2"/>
            </a:solidFill>
          </a:ln>
        </p:spPr>
        <p:txBody>
          <a:bodyPr/>
          <a:lstStyle/>
          <a:p>
            <a:pPr eaLnBrk="1" hangingPunct="1"/>
            <a:r>
              <a:rPr lang="fr-FR" sz="3600" smtClean="0"/>
              <a:t>ETIOLOGIES</a:t>
            </a:r>
          </a:p>
        </p:txBody>
      </p:sp>
      <p:pic>
        <p:nvPicPr>
          <p:cNvPr id="15363" name="Picture 4" descr="LOGO CCM                                                       00000002 DUCH 3                        ABA78158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5791200"/>
            <a:ext cx="8905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C:\Documents and Settings\Dr DUCHE\Mes documents\Communications scientifiques\Syndrome du canal carpien\PA180106.JPG"/>
          <p:cNvPicPr>
            <a:picLocks noChangeAspect="1" noChangeArrowheads="1"/>
          </p:cNvPicPr>
          <p:nvPr/>
        </p:nvPicPr>
        <p:blipFill>
          <a:blip r:embed="rId3" cstate="print"/>
          <a:srcRect t="19820" r="20721" b="13513"/>
          <a:stretch>
            <a:fillRect/>
          </a:stretch>
        </p:blipFill>
        <p:spPr bwMode="auto">
          <a:xfrm>
            <a:off x="228600" y="1371600"/>
            <a:ext cx="4191000" cy="2819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5365" name="Picture 6" descr="C:\Documents and Settings\Dr DUCHE\Mes documents\Communications scientifiques\Syndrome du canal carpien\PA18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4552950" cy="36417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457200" y="4724400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Synovite infectieuse par piqûre de piracantha + dépots d’amylose chez homme diabétique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onderi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1070</TotalTime>
  <Words>1310</Words>
  <Application>Microsoft Office PowerPoint</Application>
  <PresentationFormat>Affichage à l'écran (4:3)</PresentationFormat>
  <Paragraphs>308</Paragraphs>
  <Slides>39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Apex</vt:lpstr>
      <vt:lpstr>LE SYNDROME DU CANAL CARPIEN</vt:lpstr>
      <vt:lpstr>Pathologie compressive</vt:lpstr>
      <vt:lpstr>SIGNES CLINIQUES SUBJECTIFS</vt:lpstr>
      <vt:lpstr>SIGNES CLINIQUES OBJECTIFS</vt:lpstr>
      <vt:lpstr>SIGNES CLINIQUES OBJECTIFS</vt:lpstr>
      <vt:lpstr>EXAMENS COMPLÉMENTAIRES</vt:lpstr>
      <vt:lpstr>ETIOLOGIES</vt:lpstr>
      <vt:lpstr>ETIOLOGIES</vt:lpstr>
      <vt:lpstr>ETIOLOGIES</vt:lpstr>
      <vt:lpstr>ETIOLOGIES</vt:lpstr>
      <vt:lpstr>ETIOLOGIES</vt:lpstr>
      <vt:lpstr>ETIOLOGIES</vt:lpstr>
      <vt:lpstr>ETIOLOGIES</vt:lpstr>
      <vt:lpstr>ETIOLOGIES</vt:lpstr>
      <vt:lpstr>LES ÉCUEILS</vt:lpstr>
      <vt:lpstr>TRAITEMENT MEDICAL</vt:lpstr>
      <vt:lpstr>LES ÉCUEILS</vt:lpstr>
      <vt:lpstr>TRAITEMENT CHIRURGICAL</vt:lpstr>
      <vt:lpstr>Les PLASTIES</vt:lpstr>
      <vt:lpstr>TRAITEMENT CHIRURGICAL</vt:lpstr>
      <vt:lpstr>TRAITEMENT CHIRURGICAL</vt:lpstr>
      <vt:lpstr>TRAITEMENT CHIRURGICAL</vt:lpstr>
      <vt:lpstr>TRAITEMENT CHIRURGICAL</vt:lpstr>
      <vt:lpstr>RÉSULTATS</vt:lpstr>
      <vt:lpstr>COMPLICATIONS</vt:lpstr>
      <vt:lpstr>COMPLICATIONS</vt:lpstr>
      <vt:lpstr>COMPLICATIONS</vt:lpstr>
      <vt:lpstr>RECIDIVE</vt:lpstr>
      <vt:lpstr>INDICATIONS IMPLANT</vt:lpstr>
      <vt:lpstr>L’idée – Le concept</vt:lpstr>
      <vt:lpstr>RADIOGRAPHIE</vt:lpstr>
      <vt:lpstr>IRM</vt:lpstr>
      <vt:lpstr>IRM</vt:lpstr>
      <vt:lpstr>ETUDE ANIMALE</vt:lpstr>
      <vt:lpstr>ETUDE ANIMALE</vt:lpstr>
      <vt:lpstr>CONCLUSION</vt:lpstr>
      <vt:lpstr>L’AVENIR</vt:lpstr>
      <vt:lpstr>POINTS PARTICULIERS</vt:lpstr>
      <vt:lpstr>Merci pour votre attention</vt:lpstr>
    </vt:vector>
  </TitlesOfParts>
  <Company>SOS MAINS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SYNDROME DU CANAL CARPIEN</dc:title>
  <dc:creator>Duché</dc:creator>
  <cp:lastModifiedBy>Duché</cp:lastModifiedBy>
  <cp:revision>115</cp:revision>
  <dcterms:created xsi:type="dcterms:W3CDTF">2003-05-11T21:01:23Z</dcterms:created>
  <dcterms:modified xsi:type="dcterms:W3CDTF">2011-10-07T16:35:47Z</dcterms:modified>
</cp:coreProperties>
</file>