
<file path=[Content_Types].xml><?xml version="1.0" encoding="utf-8"?>
<Types xmlns="http://schemas.openxmlformats.org/package/2006/content-types">
  <Default Extension="jpg" ContentType="image/jpeg"/>
  <Default Extension="emf" ContentType="image/x-emf"/>
  <Default Extension="xlsx" ContentType="application/vnd.openxmlformats-officedocument.spreadsheetml.sheet"/>
  <Default Extension="xls" ContentType="application/vnd.ms-excel"/>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png" ContentType="image/png"/>
  <Default Extension="rels" ContentType="application/vnd.openxmlformats-package.relationships+xml"/>
  <Default Extension="wmf" ContentType="image/x-wmf"/>
  <Default Extension="xlsm" ContentType="application/vnd.ms-excel.sheet.macroEnabled.12"/>
  <Default Extension="MOV" ContentType="video/unknown"/>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embeddings/oleObject2.bin" ContentType="application/vnd.openxmlformats-officedocument.oleObject"/>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notesSlides/notesSlide29.xml" ContentType="application/vnd.openxmlformats-officedocument.presentationml.notesSlide+xml"/>
  <Override PartName="/ppt/embeddings/oleObject3.bin" ContentType="application/vnd.openxmlformats-officedocument.oleObject"/>
  <Override PartName="/ppt/notesSlides/notesSlide30.xml" ContentType="application/vnd.openxmlformats-officedocument.presentationml.notesSlide+xml"/>
  <Override PartName="/ppt/charts/chart2.xml" ContentType="application/vnd.openxmlformats-officedocument.drawingml.chart+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4031" r:id="rId1"/>
  </p:sldMasterIdLst>
  <p:notesMasterIdLst>
    <p:notesMasterId r:id="rId61"/>
  </p:notesMasterIdLst>
  <p:sldIdLst>
    <p:sldId id="258" r:id="rId2"/>
    <p:sldId id="260" r:id="rId3"/>
    <p:sldId id="261" r:id="rId4"/>
    <p:sldId id="278" r:id="rId5"/>
    <p:sldId id="279" r:id="rId6"/>
    <p:sldId id="280" r:id="rId7"/>
    <p:sldId id="264" r:id="rId8"/>
    <p:sldId id="303" r:id="rId9"/>
    <p:sldId id="269" r:id="rId10"/>
    <p:sldId id="271" r:id="rId11"/>
    <p:sldId id="270" r:id="rId12"/>
    <p:sldId id="272" r:id="rId13"/>
    <p:sldId id="273" r:id="rId14"/>
    <p:sldId id="281" r:id="rId15"/>
    <p:sldId id="282" r:id="rId16"/>
    <p:sldId id="283" r:id="rId17"/>
    <p:sldId id="284" r:id="rId18"/>
    <p:sldId id="285" r:id="rId19"/>
    <p:sldId id="286" r:id="rId20"/>
    <p:sldId id="275" r:id="rId21"/>
    <p:sldId id="277" r:id="rId22"/>
    <p:sldId id="276" r:id="rId23"/>
    <p:sldId id="288" r:id="rId24"/>
    <p:sldId id="292" r:id="rId25"/>
    <p:sldId id="293" r:id="rId26"/>
    <p:sldId id="294" r:id="rId27"/>
    <p:sldId id="328" r:id="rId28"/>
    <p:sldId id="330" r:id="rId29"/>
    <p:sldId id="299" r:id="rId30"/>
    <p:sldId id="300" r:id="rId31"/>
    <p:sldId id="266" r:id="rId32"/>
    <p:sldId id="289" r:id="rId33"/>
    <p:sldId id="290" r:id="rId34"/>
    <p:sldId id="291" r:id="rId35"/>
    <p:sldId id="311" r:id="rId36"/>
    <p:sldId id="313" r:id="rId37"/>
    <p:sldId id="265" r:id="rId38"/>
    <p:sldId id="312" r:id="rId39"/>
    <p:sldId id="302" r:id="rId40"/>
    <p:sldId id="301" r:id="rId41"/>
    <p:sldId id="304" r:id="rId42"/>
    <p:sldId id="305" r:id="rId43"/>
    <p:sldId id="306" r:id="rId44"/>
    <p:sldId id="308" r:id="rId45"/>
    <p:sldId id="310" r:id="rId46"/>
    <p:sldId id="309" r:id="rId47"/>
    <p:sldId id="317" r:id="rId48"/>
    <p:sldId id="318" r:id="rId49"/>
    <p:sldId id="319" r:id="rId50"/>
    <p:sldId id="320" r:id="rId51"/>
    <p:sldId id="321" r:id="rId52"/>
    <p:sldId id="322" r:id="rId53"/>
    <p:sldId id="323" r:id="rId54"/>
    <p:sldId id="324" r:id="rId55"/>
    <p:sldId id="325" r:id="rId56"/>
    <p:sldId id="307" r:id="rId57"/>
    <p:sldId id="329" r:id="rId58"/>
    <p:sldId id="327" r:id="rId59"/>
    <p:sldId id="326" r:id="rId60"/>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64" autoAdjust="0"/>
    <p:restoredTop sz="94660"/>
  </p:normalViewPr>
  <p:slideViewPr>
    <p:cSldViewPr snapToGrid="0" snapToObjects="1">
      <p:cViewPr>
        <p:scale>
          <a:sx n="80" d="100"/>
          <a:sy n="80" d="100"/>
        </p:scale>
        <p:origin x="-1360" y="-80"/>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136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package" Target="../embeddings/Feuille_de_calcul_Microsoft_Excel_prenant_en_charge_les_macros1.xlsm"/></Relationships>
</file>

<file path=ppt/charts/_rels/chart2.xml.rels><?xml version="1.0" encoding="UTF-8" standalone="yes"?>
<Relationships xmlns="http://schemas.openxmlformats.org/package/2006/relationships"><Relationship Id="rId1" Type="http://schemas.openxmlformats.org/officeDocument/2006/relationships/package" Target="../embeddings/Feuille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365287672374"/>
          <c:y val="0.024728182938794"/>
          <c:w val="0.874709976798144"/>
          <c:h val="0.761658031088083"/>
        </c:manualLayout>
      </c:layout>
      <c:barChart>
        <c:barDir val="col"/>
        <c:grouping val="clustered"/>
        <c:varyColors val="0"/>
        <c:ser>
          <c:idx val="0"/>
          <c:order val="0"/>
          <c:tx>
            <c:strRef>
              <c:f>Sheet1!$A$9</c:f>
              <c:strCache>
                <c:ptCount val="1"/>
                <c:pt idx="0">
                  <c:v>Wear Rate (mm3/106 cycles)</c:v>
                </c:pt>
              </c:strCache>
            </c:strRef>
          </c:tx>
          <c:spPr>
            <a:solidFill>
              <a:srgbClr val="FF9900"/>
            </a:solidFill>
            <a:ln w="17263">
              <a:solidFill>
                <a:srgbClr val="000000"/>
              </a:solidFill>
              <a:prstDash val="solid"/>
            </a:ln>
          </c:spPr>
          <c:invertIfNegative val="0"/>
          <c:dPt>
            <c:idx val="0"/>
            <c:invertIfNegative val="0"/>
            <c:bubble3D val="0"/>
            <c:spPr>
              <a:solidFill>
                <a:srgbClr val="63AAFE"/>
              </a:solidFill>
              <a:ln w="17263">
                <a:solidFill>
                  <a:srgbClr val="000000"/>
                </a:solidFill>
                <a:prstDash val="solid"/>
              </a:ln>
            </c:spPr>
          </c:dPt>
          <c:dPt>
            <c:idx val="1"/>
            <c:invertIfNegative val="0"/>
            <c:bubble3D val="0"/>
            <c:spPr>
              <a:solidFill>
                <a:srgbClr val="993366"/>
              </a:solidFill>
              <a:ln w="17263">
                <a:solidFill>
                  <a:srgbClr val="000000"/>
                </a:solidFill>
                <a:prstDash val="solid"/>
              </a:ln>
            </c:spPr>
          </c:dPt>
          <c:dPt>
            <c:idx val="2"/>
            <c:invertIfNegative val="0"/>
            <c:bubble3D val="0"/>
            <c:spPr>
              <a:solidFill>
                <a:srgbClr val="FFFF00"/>
              </a:solidFill>
              <a:ln w="17263">
                <a:solidFill>
                  <a:srgbClr val="000000"/>
                </a:solidFill>
                <a:prstDash val="solid"/>
              </a:ln>
            </c:spPr>
          </c:dPt>
          <c:errBars>
            <c:errBarType val="both"/>
            <c:errValType val="cust"/>
            <c:noEndCap val="0"/>
            <c:plus>
              <c:numRef>
                <c:f>Sheet1!$B$10:$D$10</c:f>
                <c:numCache>
                  <c:formatCode>General</c:formatCode>
                  <c:ptCount val="3"/>
                  <c:pt idx="0">
                    <c:v>9.4</c:v>
                  </c:pt>
                  <c:pt idx="1">
                    <c:v>2.1</c:v>
                  </c:pt>
                  <c:pt idx="2">
                    <c:v>0.7</c:v>
                  </c:pt>
                </c:numCache>
              </c:numRef>
            </c:plus>
            <c:minus>
              <c:numRef>
                <c:f>Sheet1!$B$10:$D$10</c:f>
                <c:numCache>
                  <c:formatCode>General</c:formatCode>
                  <c:ptCount val="3"/>
                  <c:pt idx="0">
                    <c:v>9.4</c:v>
                  </c:pt>
                  <c:pt idx="1">
                    <c:v>2.1</c:v>
                  </c:pt>
                  <c:pt idx="2">
                    <c:v>0.7</c:v>
                  </c:pt>
                </c:numCache>
              </c:numRef>
            </c:minus>
            <c:spPr>
              <a:ln w="17263">
                <a:solidFill>
                  <a:srgbClr val="FFFFFF"/>
                </a:solidFill>
                <a:prstDash val="solid"/>
              </a:ln>
            </c:spPr>
          </c:errBars>
          <c:cat>
            <c:strRef>
              <c:f>Sheet1!$B$8:$D$8</c:f>
              <c:strCache>
                <c:ptCount val="3"/>
                <c:pt idx="0">
                  <c:v>Standard UHMWPE</c:v>
                </c:pt>
                <c:pt idx="1">
                  <c:v>Crossfire®</c:v>
                </c:pt>
                <c:pt idx="2">
                  <c:v>X3™</c:v>
                </c:pt>
              </c:strCache>
            </c:strRef>
          </c:cat>
          <c:val>
            <c:numRef>
              <c:f>Sheet1!$B$9:$D$9</c:f>
              <c:numCache>
                <c:formatCode>General</c:formatCode>
                <c:ptCount val="3"/>
                <c:pt idx="0">
                  <c:v>46.7</c:v>
                </c:pt>
                <c:pt idx="1">
                  <c:v>4.3</c:v>
                </c:pt>
                <c:pt idx="2">
                  <c:v>1.3</c:v>
                </c:pt>
              </c:numCache>
            </c:numRef>
          </c:val>
        </c:ser>
        <c:dLbls>
          <c:showLegendKey val="0"/>
          <c:showVal val="0"/>
          <c:showCatName val="0"/>
          <c:showSerName val="0"/>
          <c:showPercent val="0"/>
          <c:showBubbleSize val="0"/>
        </c:dLbls>
        <c:gapWidth val="150"/>
        <c:axId val="1799901208"/>
        <c:axId val="1799476856"/>
      </c:barChart>
      <c:catAx>
        <c:axId val="1799901208"/>
        <c:scaling>
          <c:orientation val="minMax"/>
        </c:scaling>
        <c:delete val="0"/>
        <c:axPos val="b"/>
        <c:numFmt formatCode="General" sourceLinked="1"/>
        <c:majorTickMark val="out"/>
        <c:minorTickMark val="none"/>
        <c:tickLblPos val="nextTo"/>
        <c:spPr>
          <a:ln w="19050" cmpd="sng">
            <a:solidFill>
              <a:srgbClr val="FFFFFF"/>
            </a:solidFill>
            <a:prstDash val="solid"/>
          </a:ln>
        </c:spPr>
        <c:txPr>
          <a:bodyPr rot="0" vert="horz"/>
          <a:lstStyle/>
          <a:p>
            <a:pPr>
              <a:defRPr sz="1290" b="1" i="0" u="none" strike="noStrike" baseline="0">
                <a:solidFill>
                  <a:schemeClr val="tx1"/>
                </a:solidFill>
                <a:latin typeface="Arial"/>
                <a:ea typeface="Arial"/>
                <a:cs typeface="Arial"/>
              </a:defRPr>
            </a:pPr>
            <a:endParaRPr lang="fr-FR"/>
          </a:p>
        </c:txPr>
        <c:crossAx val="1799476856"/>
        <c:crosses val="autoZero"/>
        <c:auto val="1"/>
        <c:lblAlgn val="ctr"/>
        <c:lblOffset val="100"/>
        <c:tickLblSkip val="1"/>
        <c:tickMarkSkip val="1"/>
        <c:noMultiLvlLbl val="0"/>
      </c:catAx>
      <c:valAx>
        <c:axId val="1799476856"/>
        <c:scaling>
          <c:orientation val="minMax"/>
        </c:scaling>
        <c:delete val="0"/>
        <c:axPos val="l"/>
        <c:majorGridlines>
          <c:spPr>
            <a:ln w="4315">
              <a:solidFill>
                <a:schemeClr val="tx1"/>
              </a:solidFill>
              <a:prstDash val="solid"/>
            </a:ln>
          </c:spPr>
        </c:majorGridlines>
        <c:title>
          <c:tx>
            <c:rich>
              <a:bodyPr/>
              <a:lstStyle/>
              <a:p>
                <a:pPr>
                  <a:defRPr sz="1393" b="0" i="0" u="none" strike="noStrike" baseline="0">
                    <a:solidFill>
                      <a:srgbClr val="FFFFFF"/>
                    </a:solidFill>
                    <a:latin typeface="Arial"/>
                    <a:ea typeface="Arial"/>
                    <a:cs typeface="Arial"/>
                  </a:defRPr>
                </a:pPr>
                <a:r>
                  <a:rPr lang="en-US" sz="1400" b="1" i="0" u="none" strike="noStrike" baseline="0" dirty="0" err="1">
                    <a:solidFill>
                      <a:srgbClr val="FFFFFF"/>
                    </a:solidFill>
                    <a:latin typeface="Arial"/>
                    <a:ea typeface="Arial"/>
                    <a:cs typeface="Arial"/>
                  </a:rPr>
                  <a:t>Usure</a:t>
                </a:r>
                <a:r>
                  <a:rPr lang="en-US" sz="1400" b="1" i="0" u="none" strike="noStrike" baseline="0" dirty="0">
                    <a:solidFill>
                      <a:srgbClr val="FFFFFF"/>
                    </a:solidFill>
                    <a:latin typeface="Arial"/>
                    <a:ea typeface="Arial"/>
                    <a:cs typeface="Arial"/>
                  </a:rPr>
                  <a:t> (mm</a:t>
                </a:r>
                <a:r>
                  <a:rPr lang="en-US" sz="1400" b="1" i="0" u="none" strike="noStrike" baseline="30000" dirty="0">
                    <a:solidFill>
                      <a:srgbClr val="FFFFFF"/>
                    </a:solidFill>
                    <a:latin typeface="Arial"/>
                    <a:ea typeface="Arial"/>
                    <a:cs typeface="Arial"/>
                  </a:rPr>
                  <a:t>3</a:t>
                </a:r>
                <a:r>
                  <a:rPr lang="en-US" sz="1400" b="1" i="0" u="none" strike="noStrike" baseline="0" dirty="0">
                    <a:solidFill>
                      <a:srgbClr val="FFFFFF"/>
                    </a:solidFill>
                    <a:latin typeface="Arial"/>
                    <a:ea typeface="Arial"/>
                    <a:cs typeface="Arial"/>
                  </a:rPr>
                  <a:t>/10</a:t>
                </a:r>
                <a:r>
                  <a:rPr lang="en-US" sz="1400" b="1" i="0" u="none" strike="noStrike" baseline="30000" dirty="0">
                    <a:solidFill>
                      <a:srgbClr val="FFFFFF"/>
                    </a:solidFill>
                    <a:latin typeface="Arial"/>
                    <a:ea typeface="Arial"/>
                    <a:cs typeface="Arial"/>
                  </a:rPr>
                  <a:t>6</a:t>
                </a:r>
                <a:r>
                  <a:rPr lang="en-US" sz="1400" b="1" i="0" u="none" strike="noStrike" baseline="0" dirty="0">
                    <a:solidFill>
                      <a:srgbClr val="FFFFFF"/>
                    </a:solidFill>
                    <a:latin typeface="Arial"/>
                    <a:ea typeface="Arial"/>
                    <a:cs typeface="Arial"/>
                  </a:rPr>
                  <a:t> cycles)</a:t>
                </a:r>
              </a:p>
            </c:rich>
          </c:tx>
          <c:layout>
            <c:manualLayout>
              <c:xMode val="edge"/>
              <c:yMode val="edge"/>
              <c:x val="0.0"/>
              <c:y val="0.313320985152448"/>
            </c:manualLayout>
          </c:layout>
          <c:overlay val="0"/>
          <c:spPr>
            <a:noFill/>
            <a:ln w="34527">
              <a:noFill/>
            </a:ln>
          </c:spPr>
        </c:title>
        <c:numFmt formatCode="General" sourceLinked="1"/>
        <c:majorTickMark val="out"/>
        <c:minorTickMark val="none"/>
        <c:tickLblPos val="nextTo"/>
        <c:spPr>
          <a:ln w="19050" cmpd="sng">
            <a:solidFill>
              <a:schemeClr val="tx1"/>
            </a:solidFill>
            <a:prstDash val="solid"/>
          </a:ln>
        </c:spPr>
        <c:txPr>
          <a:bodyPr rot="0" vert="horz"/>
          <a:lstStyle/>
          <a:p>
            <a:pPr>
              <a:defRPr sz="1290" b="0" i="0" u="none" strike="noStrike" baseline="0">
                <a:solidFill>
                  <a:srgbClr val="FFFFFF"/>
                </a:solidFill>
                <a:latin typeface="Arial"/>
                <a:ea typeface="Arial"/>
                <a:cs typeface="Arial"/>
              </a:defRPr>
            </a:pPr>
            <a:endParaRPr lang="fr-FR"/>
          </a:p>
        </c:txPr>
        <c:crossAx val="1799901208"/>
        <c:crosses val="autoZero"/>
        <c:crossBetween val="between"/>
      </c:valAx>
      <c:spPr>
        <a:noFill/>
        <a:ln w="12700" cmpd="sng">
          <a:solidFill>
            <a:schemeClr val="tx1"/>
          </a:solidFill>
        </a:ln>
      </c:spPr>
    </c:plotArea>
    <c:plotVisOnly val="1"/>
    <c:dispBlanksAs val="gap"/>
    <c:showDLblsOverMax val="0"/>
  </c:chart>
  <c:spPr>
    <a:noFill/>
    <a:ln w="12700" cmpd="sng">
      <a:noFill/>
    </a:ln>
  </c:spPr>
  <c:txPr>
    <a:bodyPr/>
    <a:lstStyle/>
    <a:p>
      <a:pPr>
        <a:defRPr sz="1393" b="0" i="0" u="none" strike="noStrike" baseline="0">
          <a:solidFill>
            <a:srgbClr val="000000"/>
          </a:solidFill>
          <a:latin typeface="Arial"/>
          <a:ea typeface="Arial"/>
          <a:cs typeface="Arial"/>
        </a:defRPr>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60"/>
      <c:rotY val="20"/>
      <c:depthPercent val="100"/>
      <c:rAngAx val="1"/>
    </c:view3D>
    <c:floor>
      <c:thickness val="0"/>
      <c:spPr>
        <a:noFill/>
        <a:ln w="9525">
          <a:noFill/>
        </a:ln>
      </c:spPr>
    </c:floor>
    <c:sideWall>
      <c:thickness val="0"/>
      <c:spPr>
        <a:noFill/>
        <a:ln w="25400">
          <a:noFill/>
        </a:ln>
      </c:spPr>
    </c:sideWall>
    <c:backWall>
      <c:thickness val="0"/>
      <c:spPr>
        <a:noFill/>
        <a:ln w="25400">
          <a:noFill/>
        </a:ln>
      </c:spPr>
    </c:backWall>
    <c:plotArea>
      <c:layout>
        <c:manualLayout>
          <c:layoutTarget val="inner"/>
          <c:xMode val="edge"/>
          <c:yMode val="edge"/>
          <c:x val="0.0994940978077571"/>
          <c:y val="0.0216216216216216"/>
          <c:w val="0.898819561551433"/>
          <c:h val="0.889189189189189"/>
        </c:manualLayout>
      </c:layout>
      <c:bar3DChart>
        <c:barDir val="col"/>
        <c:grouping val="clustered"/>
        <c:varyColors val="0"/>
        <c:ser>
          <c:idx val="1"/>
          <c:order val="0"/>
          <c:tx>
            <c:strRef>
              <c:f>Sheet1!$A$2</c:f>
              <c:strCache>
                <c:ptCount val="1"/>
                <c:pt idx="0">
                  <c:v>unaged</c:v>
                </c:pt>
              </c:strCache>
            </c:strRef>
          </c:tx>
          <c:spPr>
            <a:solidFill>
              <a:srgbClr val="00ABEA"/>
            </a:solidFill>
            <a:ln w="12327">
              <a:solidFill>
                <a:srgbClr val="000000"/>
              </a:solidFill>
              <a:prstDash val="solid"/>
            </a:ln>
          </c:spPr>
          <c:invertIfNegative val="0"/>
          <c:dPt>
            <c:idx val="0"/>
            <c:invertIfNegative val="0"/>
            <c:bubble3D val="0"/>
            <c:spPr>
              <a:solidFill>
                <a:srgbClr val="333399"/>
              </a:solidFill>
              <a:ln w="12327">
                <a:solidFill>
                  <a:srgbClr val="000000"/>
                </a:solidFill>
                <a:prstDash val="solid"/>
              </a:ln>
            </c:spPr>
          </c:dPt>
          <c:dPt>
            <c:idx val="1"/>
            <c:invertIfNegative val="0"/>
            <c:bubble3D val="0"/>
            <c:spPr>
              <a:solidFill>
                <a:srgbClr val="FFFFFF"/>
              </a:solidFill>
              <a:ln w="12327">
                <a:solidFill>
                  <a:srgbClr val="000000"/>
                </a:solidFill>
                <a:prstDash val="solid"/>
              </a:ln>
            </c:spPr>
          </c:dPt>
          <c:dPt>
            <c:idx val="2"/>
            <c:invertIfNegative val="0"/>
            <c:bubble3D val="0"/>
            <c:spPr>
              <a:solidFill>
                <a:srgbClr val="99CCFF"/>
              </a:solidFill>
              <a:ln w="12327">
                <a:solidFill>
                  <a:srgbClr val="000000"/>
                </a:solidFill>
                <a:prstDash val="solid"/>
              </a:ln>
            </c:spPr>
          </c:dPt>
          <c:dPt>
            <c:idx val="3"/>
            <c:invertIfNegative val="0"/>
            <c:bubble3D val="0"/>
            <c:spPr>
              <a:solidFill>
                <a:srgbClr val="CCFFCC"/>
              </a:solidFill>
              <a:ln w="12327">
                <a:solidFill>
                  <a:srgbClr val="000000"/>
                </a:solidFill>
                <a:prstDash val="solid"/>
              </a:ln>
            </c:spPr>
          </c:dPt>
          <c:dLbls>
            <c:dLbl>
              <c:idx val="0"/>
              <c:layout>
                <c:manualLayout>
                  <c:x val="0.00265508094895606"/>
                  <c:y val="0.157388474753887"/>
                </c:manualLayout>
              </c:layout>
              <c:showLegendKey val="0"/>
              <c:showVal val="1"/>
              <c:showCatName val="0"/>
              <c:showSerName val="0"/>
              <c:showPercent val="0"/>
              <c:showBubbleSize val="0"/>
            </c:dLbl>
            <c:dLbl>
              <c:idx val="1"/>
              <c:layout>
                <c:manualLayout>
                  <c:x val="0.00567947179478007"/>
                  <c:y val="0.312512807248834"/>
                </c:manualLayout>
              </c:layout>
              <c:showLegendKey val="0"/>
              <c:showVal val="1"/>
              <c:showCatName val="0"/>
              <c:showSerName val="0"/>
              <c:showPercent val="0"/>
              <c:showBubbleSize val="0"/>
            </c:dLbl>
            <c:dLbl>
              <c:idx val="2"/>
              <c:layout>
                <c:manualLayout>
                  <c:x val="0.00870373008141767"/>
                  <c:y val="0.141281348095568"/>
                </c:manualLayout>
              </c:layout>
              <c:showLegendKey val="0"/>
              <c:showVal val="1"/>
              <c:showCatName val="0"/>
              <c:showSerName val="0"/>
              <c:showPercent val="0"/>
              <c:showBubbleSize val="0"/>
            </c:dLbl>
            <c:dLbl>
              <c:idx val="3"/>
              <c:layout>
                <c:manualLayout>
                  <c:x val="0.0228776739792396"/>
                  <c:y val="0.0304343234983424"/>
                </c:manualLayout>
              </c:layout>
              <c:showLegendKey val="0"/>
              <c:showVal val="1"/>
              <c:showCatName val="0"/>
              <c:showSerName val="0"/>
              <c:showPercent val="0"/>
              <c:showBubbleSize val="0"/>
            </c:dLbl>
            <c:spPr>
              <a:noFill/>
              <a:ln w="24653">
                <a:noFill/>
              </a:ln>
            </c:spPr>
            <c:txPr>
              <a:bodyPr/>
              <a:lstStyle/>
              <a:p>
                <a:pPr>
                  <a:defRPr sz="1941" b="1" i="0" u="none" strike="noStrike" baseline="0">
                    <a:solidFill>
                      <a:srgbClr val="63AAFE"/>
                    </a:solidFill>
                    <a:latin typeface="Arial"/>
                    <a:ea typeface="Arial"/>
                    <a:cs typeface="Arial"/>
                  </a:defRPr>
                </a:pPr>
                <a:endParaRPr lang="fr-FR"/>
              </a:p>
            </c:txPr>
            <c:showLegendKey val="0"/>
            <c:showVal val="1"/>
            <c:showCatName val="0"/>
            <c:showSerName val="0"/>
            <c:showPercent val="0"/>
            <c:showBubbleSize val="0"/>
            <c:showLeaderLines val="0"/>
          </c:dLbls>
          <c:cat>
            <c:strRef>
              <c:f>Sheet1!$B$1:$E$1</c:f>
              <c:strCache>
                <c:ptCount val="4"/>
                <c:pt idx="0">
                  <c:v>X3</c:v>
                </c:pt>
                <c:pt idx="1">
                  <c:v>Traditionnal</c:v>
                </c:pt>
                <c:pt idx="2">
                  <c:v>5 Mrad remelted</c:v>
                </c:pt>
                <c:pt idx="3">
                  <c:v>10 Mrad remelted</c:v>
                </c:pt>
              </c:strCache>
            </c:strRef>
          </c:cat>
          <c:val>
            <c:numRef>
              <c:f>Sheet1!$B$2:$E$2</c:f>
              <c:numCache>
                <c:formatCode>General</c:formatCode>
                <c:ptCount val="4"/>
                <c:pt idx="0">
                  <c:v>89.0</c:v>
                </c:pt>
                <c:pt idx="1">
                  <c:v>80.0</c:v>
                </c:pt>
                <c:pt idx="2">
                  <c:v>30.0</c:v>
                </c:pt>
                <c:pt idx="3">
                  <c:v>0.0</c:v>
                </c:pt>
              </c:numCache>
            </c:numRef>
          </c:val>
        </c:ser>
        <c:dLbls>
          <c:showLegendKey val="0"/>
          <c:showVal val="1"/>
          <c:showCatName val="0"/>
          <c:showSerName val="0"/>
          <c:showPercent val="0"/>
          <c:showBubbleSize val="0"/>
        </c:dLbls>
        <c:gapWidth val="60"/>
        <c:gapDepth val="100"/>
        <c:shape val="box"/>
        <c:axId val="-2085759000"/>
        <c:axId val="-2085763496"/>
        <c:axId val="0"/>
      </c:bar3DChart>
      <c:catAx>
        <c:axId val="-2085759000"/>
        <c:scaling>
          <c:orientation val="minMax"/>
        </c:scaling>
        <c:delete val="0"/>
        <c:axPos val="b"/>
        <c:numFmt formatCode="General" sourceLinked="1"/>
        <c:majorTickMark val="out"/>
        <c:minorTickMark val="none"/>
        <c:tickLblPos val="low"/>
        <c:spPr>
          <a:ln w="3082">
            <a:solidFill>
              <a:srgbClr val="000000"/>
            </a:solidFill>
            <a:prstDash val="solid"/>
          </a:ln>
        </c:spPr>
        <c:txPr>
          <a:bodyPr rot="0" vert="horz"/>
          <a:lstStyle/>
          <a:p>
            <a:pPr>
              <a:defRPr sz="1116" b="1" i="0" u="none" strike="noStrike" baseline="0">
                <a:solidFill>
                  <a:srgbClr val="FFFFFF"/>
                </a:solidFill>
                <a:latin typeface="Arial"/>
                <a:ea typeface="Arial"/>
                <a:cs typeface="Arial"/>
              </a:defRPr>
            </a:pPr>
            <a:endParaRPr lang="fr-FR"/>
          </a:p>
        </c:txPr>
        <c:crossAx val="-2085763496"/>
        <c:crosses val="autoZero"/>
        <c:auto val="1"/>
        <c:lblAlgn val="ctr"/>
        <c:lblOffset val="100"/>
        <c:tickLblSkip val="1"/>
        <c:tickMarkSkip val="1"/>
        <c:noMultiLvlLbl val="0"/>
      </c:catAx>
      <c:valAx>
        <c:axId val="-2085763496"/>
        <c:scaling>
          <c:orientation val="minMax"/>
        </c:scaling>
        <c:delete val="0"/>
        <c:axPos val="l"/>
        <c:majorGridlines>
          <c:spPr>
            <a:ln w="12327">
              <a:solidFill>
                <a:schemeClr val="tx1"/>
              </a:solidFill>
              <a:prstDash val="solid"/>
            </a:ln>
          </c:spPr>
        </c:majorGridlines>
        <c:title>
          <c:tx>
            <c:rich>
              <a:bodyPr/>
              <a:lstStyle/>
              <a:p>
                <a:pPr>
                  <a:defRPr sz="1674" b="1" i="0" u="none" strike="noStrike" baseline="0">
                    <a:solidFill>
                      <a:srgbClr val="000000"/>
                    </a:solidFill>
                    <a:latin typeface="Arial"/>
                    <a:ea typeface="Arial"/>
                    <a:cs typeface="Arial"/>
                  </a:defRPr>
                </a:pPr>
                <a:r>
                  <a:rPr lang="fr-FR" dirty="0" err="1" smtClean="0">
                    <a:solidFill>
                      <a:srgbClr val="FFFFFF"/>
                    </a:solidFill>
                  </a:rPr>
                  <a:t>Survival</a:t>
                </a:r>
                <a:r>
                  <a:rPr lang="fr-FR" dirty="0" smtClean="0">
                    <a:solidFill>
                      <a:srgbClr val="FFFFFF"/>
                    </a:solidFill>
                  </a:rPr>
                  <a:t>[</a:t>
                </a:r>
                <a:r>
                  <a:rPr lang="fr-FR" dirty="0">
                    <a:solidFill>
                      <a:srgbClr val="FFFFFF"/>
                    </a:solidFill>
                  </a:rPr>
                  <a:t>%]</a:t>
                </a:r>
              </a:p>
            </c:rich>
          </c:tx>
          <c:layout>
            <c:manualLayout>
              <c:xMode val="edge"/>
              <c:yMode val="edge"/>
              <c:x val="0.0"/>
              <c:y val="0.389189189189189"/>
            </c:manualLayout>
          </c:layout>
          <c:overlay val="0"/>
          <c:spPr>
            <a:noFill/>
            <a:ln w="24653">
              <a:noFill/>
            </a:ln>
          </c:spPr>
        </c:title>
        <c:numFmt formatCode="General" sourceLinked="1"/>
        <c:majorTickMark val="out"/>
        <c:minorTickMark val="none"/>
        <c:tickLblPos val="nextTo"/>
        <c:spPr>
          <a:ln w="3082">
            <a:solidFill>
              <a:srgbClr val="000000"/>
            </a:solidFill>
            <a:prstDash val="solid"/>
          </a:ln>
        </c:spPr>
        <c:txPr>
          <a:bodyPr rot="0" vert="horz"/>
          <a:lstStyle/>
          <a:p>
            <a:pPr>
              <a:defRPr sz="1480" b="1" i="0" u="none" strike="noStrike" baseline="0">
                <a:solidFill>
                  <a:schemeClr val="tx1"/>
                </a:solidFill>
                <a:latin typeface="Arial"/>
                <a:ea typeface="Arial"/>
                <a:cs typeface="Arial"/>
              </a:defRPr>
            </a:pPr>
            <a:endParaRPr lang="fr-FR"/>
          </a:p>
        </c:txPr>
        <c:crossAx val="-2085759000"/>
        <c:crosses val="autoZero"/>
        <c:crossBetween val="between"/>
      </c:valAx>
      <c:spPr>
        <a:noFill/>
        <a:ln w="24653">
          <a:noFill/>
        </a:ln>
      </c:spPr>
    </c:plotArea>
    <c:plotVisOnly val="1"/>
    <c:dispBlanksAs val="gap"/>
    <c:showDLblsOverMax val="0"/>
  </c:chart>
  <c:spPr>
    <a:noFill/>
    <a:ln>
      <a:noFill/>
    </a:ln>
  </c:spPr>
  <c:txPr>
    <a:bodyPr/>
    <a:lstStyle/>
    <a:p>
      <a:pPr>
        <a:defRPr sz="1771" b="1" i="0" u="none" strike="noStrike" baseline="0">
          <a:solidFill>
            <a:srgbClr val="000000"/>
          </a:solidFill>
          <a:latin typeface="Bookman Old Style"/>
          <a:ea typeface="Bookman Old Style"/>
          <a:cs typeface="Bookman Old Style"/>
        </a:defRPr>
      </a:pPr>
      <a:endParaRPr lang="fr-FR"/>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072F3E5-9753-2843-91BE-A7DF78BE7045}" type="datetimeFigureOut">
              <a:rPr lang="fr-FR" smtClean="0"/>
              <a:t>12/09/2014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2EC6DE-EAD6-3445-8F09-57EFAFB6FE5F}" type="slidenum">
              <a:rPr lang="fr-FR" smtClean="0"/>
              <a:t>‹#›</a:t>
            </a:fld>
            <a:endParaRPr lang="fr-FR"/>
          </a:p>
        </p:txBody>
      </p:sp>
    </p:spTree>
    <p:extLst>
      <p:ext uri="{BB962C8B-B14F-4D97-AF65-F5344CB8AC3E}">
        <p14:creationId xmlns:p14="http://schemas.microsoft.com/office/powerpoint/2010/main" val="27327206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2</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nchor="b"/>
          <a:lstStyle>
            <a:lvl1pPr defTabSz="990600">
              <a:defRPr sz="2400">
                <a:solidFill>
                  <a:schemeClr val="tx1"/>
                </a:solidFill>
                <a:latin typeface="Arial" charset="0"/>
                <a:ea typeface="ＭＳ Ｐゴシック" charset="0"/>
                <a:cs typeface="ＭＳ Ｐゴシック" charset="0"/>
              </a:defRPr>
            </a:lvl1pPr>
            <a:lvl2pPr marL="742950" indent="-285750" defTabSz="990600">
              <a:defRPr sz="2400">
                <a:solidFill>
                  <a:schemeClr val="tx1"/>
                </a:solidFill>
                <a:latin typeface="Arial" charset="0"/>
                <a:ea typeface="ＭＳ Ｐゴシック" charset="0"/>
              </a:defRPr>
            </a:lvl2pPr>
            <a:lvl3pPr marL="1143000" indent="-228600" defTabSz="990600">
              <a:defRPr sz="2400">
                <a:solidFill>
                  <a:schemeClr val="tx1"/>
                </a:solidFill>
                <a:latin typeface="Arial" charset="0"/>
                <a:ea typeface="ＭＳ Ｐゴシック" charset="0"/>
              </a:defRPr>
            </a:lvl3pPr>
            <a:lvl4pPr marL="1600200" indent="-228600" defTabSz="990600">
              <a:defRPr sz="2400">
                <a:solidFill>
                  <a:schemeClr val="tx1"/>
                </a:solidFill>
                <a:latin typeface="Arial" charset="0"/>
                <a:ea typeface="ＭＳ Ｐゴシック" charset="0"/>
              </a:defRPr>
            </a:lvl4pPr>
            <a:lvl5pPr marL="2057400" indent="-228600" defTabSz="99060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pPr algn="r"/>
            <a:fld id="{C247B435-AC81-724F-8BED-F2A347A1FF11}" type="slidenum">
              <a:rPr lang="fr-FR" sz="1300">
                <a:latin typeface="Calibri" charset="0"/>
              </a:rPr>
              <a:pPr algn="r"/>
              <a:t>13</a:t>
            </a:fld>
            <a:endParaRPr lang="fr-FR" sz="1300">
              <a:latin typeface="Calibri" charset="0"/>
            </a:endParaRPr>
          </a:p>
        </p:txBody>
      </p:sp>
      <p:sp>
        <p:nvSpPr>
          <p:cNvPr id="37890" name="Rectangle 2"/>
          <p:cNvSpPr>
            <a:spLocks noGrp="1" noRot="1" noChangeAspect="1" noChangeArrowheads="1" noTextEdit="1"/>
          </p:cNvSpPr>
          <p:nvPr>
            <p:ph type="sldImg"/>
          </p:nvPr>
        </p:nvSpPr>
        <p:spPr>
          <a:xfrm>
            <a:off x="1144588" y="685800"/>
            <a:ext cx="4570412" cy="3429000"/>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lstStyle/>
          <a:p>
            <a:pPr eaLnBrk="1" hangingPunct="1">
              <a:spcBef>
                <a:spcPct val="0"/>
              </a:spcBef>
            </a:pPr>
            <a:r>
              <a:rPr lang="fr-FR"/>
              <a:t>La luxation est une complication fréquente de l’arthroplastie de hanche</a:t>
            </a:r>
          </a:p>
          <a:p>
            <a:pPr eaLnBrk="1" hangingPunct="1">
              <a:spcBef>
                <a:spcPct val="0"/>
              </a:spcBef>
            </a:pPr>
            <a:r>
              <a:rPr lang="fr-FR"/>
              <a:t>Sa frequence est dans les études en moyenne de 2 à 3% des arthroplasties totales de hanche . Elle est bien plus fréquente lors des révisions au cours desquelles elle survient dans 10 à 20 pour cent des cas.</a:t>
            </a:r>
          </a:p>
          <a:p>
            <a:pPr eaLnBrk="1" hangingPunct="1">
              <a:spcBef>
                <a:spcPct val="0"/>
              </a:spcBef>
            </a:pPr>
            <a:endParaRPr lang="fr-FR"/>
          </a:p>
          <a:p>
            <a:pPr eaLnBrk="1" hangingPunct="1">
              <a:spcBef>
                <a:spcPct val="0"/>
              </a:spcBef>
            </a:pPr>
            <a:r>
              <a:rPr lang="fr-FR"/>
              <a:t>Les causes de luxation sont multiples</a:t>
            </a:r>
          </a:p>
          <a:p>
            <a:pPr eaLnBrk="1" hangingPunct="1">
              <a:spcBef>
                <a:spcPct val="0"/>
              </a:spcBef>
            </a:pPr>
            <a:endParaRPr lang="fr-FR"/>
          </a:p>
          <a:p>
            <a:pPr eaLnBrk="1" hangingPunct="1">
              <a:spcBef>
                <a:spcPct val="0"/>
              </a:spcBef>
            </a:pPr>
            <a:r>
              <a:rPr lang="fr-FR"/>
              <a:t>Leur fréquence est plus importante avec des têtes de petit diamètre et une approche postérolatérale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33CF8AE-3961-4861-8CA6-8A75263AF01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2473357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9EF6F6D-457B-46F4-826C-75585E42AAC7}" type="slidenum">
              <a:rPr lang="en-US" smtClean="0"/>
              <a:pPr/>
              <a:t>15</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9EF6F6D-457B-46F4-826C-75585E42AAC7}" type="slidenum">
              <a:rPr lang="en-US" smtClean="0"/>
              <a:pPr/>
              <a:t>16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33CF8AE-3961-4861-8CA6-8A75263AF017}"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5250452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9EF6F6D-457B-46F4-826C-75585E42AAC7}"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9EF6F6D-457B-46F4-826C-75585E42AAC7}"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txBox="1">
            <a:spLocks noGrp="1" noChangeArrowheads="1"/>
          </p:cNvSpPr>
          <p:nvPr/>
        </p:nvSpPr>
        <p:spPr bwMode="auto">
          <a:xfrm>
            <a:off x="3884613" y="8686800"/>
            <a:ext cx="29718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nchor="b"/>
          <a:lstStyle>
            <a:lvl1pPr defTabSz="990600">
              <a:defRPr sz="2400">
                <a:solidFill>
                  <a:schemeClr val="tx1"/>
                </a:solidFill>
                <a:latin typeface="Arial" charset="0"/>
                <a:ea typeface="ＭＳ Ｐゴシック" charset="0"/>
                <a:cs typeface="ＭＳ Ｐゴシック" charset="0"/>
              </a:defRPr>
            </a:lvl1pPr>
            <a:lvl2pPr marL="742950" indent="-285750" defTabSz="990600">
              <a:defRPr sz="2400">
                <a:solidFill>
                  <a:schemeClr val="tx1"/>
                </a:solidFill>
                <a:latin typeface="Arial" charset="0"/>
                <a:ea typeface="ＭＳ Ｐゴシック" charset="0"/>
              </a:defRPr>
            </a:lvl2pPr>
            <a:lvl3pPr marL="1143000" indent="-228600" defTabSz="990600">
              <a:defRPr sz="2400">
                <a:solidFill>
                  <a:schemeClr val="tx1"/>
                </a:solidFill>
                <a:latin typeface="Arial" charset="0"/>
                <a:ea typeface="ＭＳ Ｐゴシック" charset="0"/>
              </a:defRPr>
            </a:lvl3pPr>
            <a:lvl4pPr marL="1600200" indent="-228600" defTabSz="990600">
              <a:defRPr sz="2400">
                <a:solidFill>
                  <a:schemeClr val="tx1"/>
                </a:solidFill>
                <a:latin typeface="Arial" charset="0"/>
                <a:ea typeface="ＭＳ Ｐゴシック" charset="0"/>
              </a:defRPr>
            </a:lvl4pPr>
            <a:lvl5pPr marL="2057400" indent="-228600" defTabSz="990600">
              <a:defRPr sz="2400">
                <a:solidFill>
                  <a:schemeClr val="tx1"/>
                </a:solidFill>
                <a:latin typeface="Arial" charset="0"/>
                <a:ea typeface="ＭＳ Ｐゴシック" charset="0"/>
              </a:defRPr>
            </a:lvl5pPr>
            <a:lvl6pPr marL="2514600" indent="-228600" defTabSz="9906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906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906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90600" eaLnBrk="0" fontAlgn="base" hangingPunct="0">
              <a:spcBef>
                <a:spcPct val="0"/>
              </a:spcBef>
              <a:spcAft>
                <a:spcPct val="0"/>
              </a:spcAft>
              <a:defRPr sz="2400">
                <a:solidFill>
                  <a:schemeClr val="tx1"/>
                </a:solidFill>
                <a:latin typeface="Arial" charset="0"/>
                <a:ea typeface="ＭＳ Ｐゴシック" charset="0"/>
              </a:defRPr>
            </a:lvl9pPr>
          </a:lstStyle>
          <a:p>
            <a:pPr algn="r"/>
            <a:fld id="{020CBF4B-6E4D-6543-846B-75FA8E6FD977}" type="slidenum">
              <a:rPr lang="fr-FR" sz="1300">
                <a:latin typeface="Calibri" charset="0"/>
              </a:rPr>
              <a:pPr algn="r"/>
              <a:t>20</a:t>
            </a:fld>
            <a:endParaRPr lang="fr-FR" sz="1300">
              <a:latin typeface="Calibri" charset="0"/>
            </a:endParaRPr>
          </a:p>
        </p:txBody>
      </p:sp>
      <p:sp>
        <p:nvSpPr>
          <p:cNvPr id="45058" name="Rectangle 2"/>
          <p:cNvSpPr>
            <a:spLocks noGrp="1" noRot="1" noChangeAspect="1" noChangeArrowheads="1" noTextEdit="1"/>
          </p:cNvSpPr>
          <p:nvPr>
            <p:ph type="sldImg"/>
          </p:nvPr>
        </p:nvSpPr>
        <p:spPr>
          <a:xfrm>
            <a:off x="1144588" y="685800"/>
            <a:ext cx="4570412" cy="3429000"/>
          </a:xfrm>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9035" tIns="49518" rIns="99035" bIns="49518"/>
          <a:lstStyle/>
          <a:p>
            <a:pPr eaLnBrk="1" hangingPunct="1">
              <a:spcBef>
                <a:spcPct val="0"/>
              </a:spcBef>
            </a:pPr>
            <a:r>
              <a:rPr lang="fr-FR"/>
              <a:t>Les résultats des cupules double mobilité sur la prévention de la luxation ont souvent été rapportés et confirment le bon fonctionnement de ce principe que ce soit dans les arthroplasties de première intention y compris chez les sujets de moins de 50 ans ou</a:t>
            </a:r>
          </a:p>
          <a:p>
            <a:pPr eaLnBrk="1" hangingPunct="1">
              <a:spcBef>
                <a:spcPct val="0"/>
              </a:spcBef>
            </a:pPr>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5613">
              <a:defRPr sz="2400">
                <a:solidFill>
                  <a:schemeClr val="tx1"/>
                </a:solidFill>
                <a:latin typeface="Arial" charset="0"/>
                <a:ea typeface="ＭＳ Ｐゴシック" charset="0"/>
                <a:cs typeface="ＭＳ Ｐゴシック" charset="0"/>
              </a:defRPr>
            </a:lvl1pPr>
            <a:lvl2pPr marL="742950" indent="-285750" defTabSz="455613">
              <a:defRPr sz="2400">
                <a:solidFill>
                  <a:schemeClr val="tx1"/>
                </a:solidFill>
                <a:latin typeface="Arial" charset="0"/>
                <a:ea typeface="ＭＳ Ｐゴシック" charset="0"/>
              </a:defRPr>
            </a:lvl2pPr>
            <a:lvl3pPr marL="1143000" indent="-228600" defTabSz="455613">
              <a:defRPr sz="2400">
                <a:solidFill>
                  <a:schemeClr val="tx1"/>
                </a:solidFill>
                <a:latin typeface="Arial" charset="0"/>
                <a:ea typeface="ＭＳ Ｐゴシック" charset="0"/>
              </a:defRPr>
            </a:lvl3pPr>
            <a:lvl4pPr marL="1600200" indent="-228600" defTabSz="455613">
              <a:defRPr sz="2400">
                <a:solidFill>
                  <a:schemeClr val="tx1"/>
                </a:solidFill>
                <a:latin typeface="Arial" charset="0"/>
                <a:ea typeface="ＭＳ Ｐゴシック" charset="0"/>
              </a:defRPr>
            </a:lvl4pPr>
            <a:lvl5pPr marL="2057400" indent="-228600" defTabSz="455613">
              <a:defRPr sz="2400">
                <a:solidFill>
                  <a:schemeClr val="tx1"/>
                </a:solidFill>
                <a:latin typeface="Arial" charset="0"/>
                <a:ea typeface="ＭＳ Ｐゴシック" charset="0"/>
              </a:defRPr>
            </a:lvl5pPr>
            <a:lvl6pPr marL="2514600" indent="-228600" defTabSz="4556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56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56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5613" eaLnBrk="0" fontAlgn="base" hangingPunct="0">
              <a:spcBef>
                <a:spcPct val="0"/>
              </a:spcBef>
              <a:spcAft>
                <a:spcPct val="0"/>
              </a:spcAft>
              <a:defRPr sz="2400">
                <a:solidFill>
                  <a:schemeClr val="tx1"/>
                </a:solidFill>
                <a:latin typeface="Arial" charset="0"/>
                <a:ea typeface="ＭＳ Ｐゴシック" charset="0"/>
              </a:defRPr>
            </a:lvl9pPr>
          </a:lstStyle>
          <a:p>
            <a:fld id="{892F236F-70D5-8C4A-9C00-AA0AB4B4A7AA}" type="slidenum">
              <a:rPr lang="fr-FR" sz="1200"/>
              <a:pPr/>
              <a:t>21</a:t>
            </a:fld>
            <a:endParaRPr lang="fr-FR"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28000"/>
              </a:lnSpc>
              <a:spcBef>
                <a:spcPct val="0"/>
              </a:spcBef>
            </a:pPr>
            <a:r>
              <a:rPr lang="fr-FR"/>
              <a:t>Si chacune des 2 articulations avait sa mobilité entière et indépendante, il y aurait effectivement un risque important d'usure. </a:t>
            </a:r>
          </a:p>
          <a:p>
            <a:pPr eaLnBrk="1" hangingPunct="1">
              <a:lnSpc>
                <a:spcPct val="128000"/>
              </a:lnSpc>
              <a:spcBef>
                <a:spcPct val="0"/>
              </a:spcBef>
            </a:pPr>
            <a:endParaRPr lang="fr-FR"/>
          </a:p>
          <a:p>
            <a:pPr eaLnBrk="1" hangingPunct="1">
              <a:lnSpc>
                <a:spcPct val="128000"/>
              </a:lnSpc>
              <a:spcBef>
                <a:spcPct val="0"/>
              </a:spcBef>
            </a:pPr>
            <a:r>
              <a:rPr lang="fr-FR"/>
              <a:t>Mais en pratique les 2 articulations sont très dépendantes en phase dynamique (en charge et en mobilité) C’est la petite articulation qui est toujours la première à se mobiliser. La seconde articulation n'est sollicitée que secondairement et est donc très peu sollicitée, ce qui explique la faible usure à ce niveau. </a:t>
            </a:r>
          </a:p>
          <a:p>
            <a:pPr eaLnBrk="1" hangingPunct="1">
              <a:spcBef>
                <a:spcPct val="0"/>
              </a:spcBef>
            </a:pPr>
            <a:r>
              <a:rPr lang="fr-FR"/>
              <a:t>L’étude de l’école de Saint Etienne a d’ailleurs bien montré que l’usure mesurée avec les cotyles double mobilité peut être comparée à celle des cupules de Charnley.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The syndrome of </a:t>
            </a:r>
            <a:r>
              <a:rPr lang="fr-FR" dirty="0" err="1" smtClean="0"/>
              <a:t>conflict</a:t>
            </a:r>
            <a:r>
              <a:rPr lang="fr-FR" dirty="0" smtClean="0"/>
              <a:t> </a:t>
            </a:r>
            <a:r>
              <a:rPr lang="fr-FR" dirty="0" err="1" smtClean="0"/>
              <a:t>with</a:t>
            </a:r>
            <a:r>
              <a:rPr lang="fr-FR" dirty="0" smtClean="0"/>
              <a:t> the psoas </a:t>
            </a:r>
            <a:r>
              <a:rPr lang="fr-FR" dirty="0" err="1" smtClean="0"/>
              <a:t>is</a:t>
            </a:r>
            <a:r>
              <a:rPr lang="fr-FR" dirty="0" smtClean="0"/>
              <a:t> not </a:t>
            </a:r>
            <a:r>
              <a:rPr lang="fr-FR" dirty="0" err="1" smtClean="0"/>
              <a:t>exceptional</a:t>
            </a:r>
          </a:p>
          <a:p>
            <a:r>
              <a:rPr lang="fr-FR" dirty="0" err="1" smtClean="0"/>
              <a:t>it</a:t>
            </a:r>
            <a:r>
              <a:rPr lang="fr-FR" dirty="0" smtClean="0"/>
              <a:t> </a:t>
            </a:r>
            <a:r>
              <a:rPr lang="fr-FR" dirty="0" err="1" smtClean="0"/>
              <a:t>is</a:t>
            </a:r>
            <a:r>
              <a:rPr lang="fr-FR" dirty="0" smtClean="0"/>
              <a:t> the first cause of </a:t>
            </a:r>
            <a:r>
              <a:rPr lang="fr-FR" dirty="0" err="1" smtClean="0"/>
              <a:t>late</a:t>
            </a:r>
            <a:r>
              <a:rPr lang="fr-FR" dirty="0" smtClean="0"/>
              <a:t> complications </a:t>
            </a:r>
            <a:r>
              <a:rPr lang="fr-FR" dirty="0" err="1" smtClean="0"/>
              <a:t>according</a:t>
            </a:r>
            <a:r>
              <a:rPr lang="fr-FR" dirty="0" smtClean="0"/>
              <a:t> to cases </a:t>
            </a:r>
            <a:r>
              <a:rPr lang="fr-FR" dirty="0" err="1" smtClean="0"/>
              <a:t>reported</a:t>
            </a:r>
            <a:r>
              <a:rPr lang="fr-FR" dirty="0" smtClean="0"/>
              <a:t> in SOFCOT 2009</a:t>
            </a:r>
            <a:endParaRPr lang="fr-FR" dirty="0"/>
          </a:p>
        </p:txBody>
      </p:sp>
      <p:sp>
        <p:nvSpPr>
          <p:cNvPr id="4" name="Espace réservé du numéro de diapositive 3"/>
          <p:cNvSpPr>
            <a:spLocks noGrp="1"/>
          </p:cNvSpPr>
          <p:nvPr>
            <p:ph type="sldNum" sz="quarter" idx="10"/>
          </p:nvPr>
        </p:nvSpPr>
        <p:spPr/>
        <p:txBody>
          <a:bodyPr/>
          <a:lstStyle/>
          <a:p>
            <a:pPr>
              <a:defRPr/>
            </a:pPr>
            <a:fld id="{1D5A8FC9-DE90-AA45-885D-3AB4D891D9D0}" type="slidenum">
              <a:rPr lang="fr-FR" smtClean="0"/>
              <a:pPr>
                <a:defRPr/>
              </a:pPr>
              <a:t>28</a:t>
            </a:fld>
            <a:endParaRPr lang="fr-FR"/>
          </a:p>
        </p:txBody>
      </p:sp>
    </p:spTree>
    <p:extLst>
      <p:ext uri="{BB962C8B-B14F-4D97-AF65-F5344CB8AC3E}">
        <p14:creationId xmlns:p14="http://schemas.microsoft.com/office/powerpoint/2010/main" val="35082816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4A46273-C84B-0B4A-BD56-FA4DF84C5615}" type="slidenum">
              <a:rPr lang="fr-FR" sz="1200">
                <a:cs typeface="Arial" charset="0"/>
              </a:rPr>
              <a:pPr/>
              <a:t>29</a:t>
            </a:fld>
            <a:endParaRPr lang="fr-FR" sz="1200">
              <a:cs typeface="Arial" charset="0"/>
            </a:endParaRPr>
          </a:p>
        </p:txBody>
      </p:sp>
      <p:sp>
        <p:nvSpPr>
          <p:cNvPr id="63490" name="Rectangle 2"/>
          <p:cNvSpPr>
            <a:spLocks noGrp="1" noRot="1" noChangeAspect="1" noChangeArrowheads="1" noTextEdit="1"/>
          </p:cNvSpPr>
          <p:nvPr>
            <p:ph type="sldImg"/>
          </p:nvPr>
        </p:nvSpPr>
        <p:spPr>
          <a:xfrm>
            <a:off x="1400175" y="441325"/>
            <a:ext cx="4221163" cy="3165475"/>
          </a:xfrm>
          <a:ln/>
        </p:spPr>
      </p:sp>
      <p:sp>
        <p:nvSpPr>
          <p:cNvPr id="63491" name="Rectangle 3"/>
          <p:cNvSpPr>
            <a:spLocks noGrp="1" noChangeArrowheads="1"/>
          </p:cNvSpPr>
          <p:nvPr>
            <p:ph type="body" idx="1"/>
          </p:nvPr>
        </p:nvSpPr>
        <p:spPr>
          <a:xfrm>
            <a:off x="906463" y="3798888"/>
            <a:ext cx="5202237" cy="5133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703263" eaLnBrk="1" hangingPunct="1"/>
            <a:r>
              <a:rPr lang="fr-FR"/>
              <a:t>Les résultats ont montré que la projection polaire du rebord acétabulaire ressemble à une sinusoïde asymétrique constituée de successions de 3 sommets et de 3 dépressions. La courbe part à gauche de la corne postérieure pour aller à droite vers la corne antérieure.</a:t>
            </a:r>
          </a:p>
          <a:p>
            <a:pPr defTabSz="703263" eaLnBrk="1" hangingPunct="1"/>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838F7D8-CF64-2E44-9E38-E46696FD3551}" type="slidenum">
              <a:rPr lang="fr-FR" sz="1200">
                <a:cs typeface="Arial" charset="0"/>
              </a:rPr>
              <a:pPr/>
              <a:t>30</a:t>
            </a:fld>
            <a:endParaRPr lang="fr-FR" sz="1200">
              <a:cs typeface="Arial" charset="0"/>
            </a:endParaRPr>
          </a:p>
        </p:txBody>
      </p:sp>
      <p:sp>
        <p:nvSpPr>
          <p:cNvPr id="65538" name="Espace réservé de l'image des diapositives 1"/>
          <p:cNvSpPr>
            <a:spLocks noGrp="1" noRot="1" noChangeAspect="1" noTextEdit="1"/>
          </p:cNvSpPr>
          <p:nvPr>
            <p:ph type="sldImg"/>
          </p:nvPr>
        </p:nvSpPr>
        <p:spPr>
          <a:ln/>
        </p:spPr>
      </p:sp>
      <p:sp>
        <p:nvSpPr>
          <p:cNvPr id="65539"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lstStyle/>
          <a:p>
            <a:pPr eaLnBrk="1" hangingPunct="1"/>
            <a:r>
              <a:rPr lang="fr-FR"/>
              <a:t>This is why we designed a new anatomic profile. The ADM cup is the first right and left anatomic cup with an anterior notch THAT respects the anterior rim of the acetabulum and thus prevents any conflict with the ileo psoas muscle . </a:t>
            </a:r>
          </a:p>
          <a:p>
            <a:pPr eaLnBrk="1" hangingPunct="1"/>
            <a:endParaRPr lang="fr-FR"/>
          </a:p>
        </p:txBody>
      </p:sp>
      <p:sp>
        <p:nvSpPr>
          <p:cNvPr id="65540" name="Espace réservé du numéro de diapositive 3"/>
          <p:cNvSpPr txBox="1">
            <a:spLocks noGrp="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6" tIns="45708" rIns="91416" bIns="45708" anchor="b"/>
          <a:lstStyle>
            <a:lvl1pPr defTabSz="912813">
              <a:defRPr sz="2400">
                <a:solidFill>
                  <a:schemeClr val="tx1"/>
                </a:solidFill>
                <a:latin typeface="Arial" charset="0"/>
                <a:ea typeface="ＭＳ Ｐゴシック" charset="0"/>
                <a:cs typeface="ＭＳ Ｐゴシック" charset="0"/>
              </a:defRPr>
            </a:lvl1pPr>
            <a:lvl2pPr marL="742950" indent="-285750" defTabSz="912813">
              <a:defRPr sz="2400">
                <a:solidFill>
                  <a:schemeClr val="tx1"/>
                </a:solidFill>
                <a:latin typeface="Arial" charset="0"/>
                <a:ea typeface="ＭＳ Ｐゴシック" charset="0"/>
              </a:defRPr>
            </a:lvl2pPr>
            <a:lvl3pPr marL="1143000" indent="-228600" defTabSz="912813">
              <a:defRPr sz="2400">
                <a:solidFill>
                  <a:schemeClr val="tx1"/>
                </a:solidFill>
                <a:latin typeface="Arial" charset="0"/>
                <a:ea typeface="ＭＳ Ｐゴシック" charset="0"/>
              </a:defRPr>
            </a:lvl3pPr>
            <a:lvl4pPr marL="1600200" indent="-228600" defTabSz="912813">
              <a:defRPr sz="2400">
                <a:solidFill>
                  <a:schemeClr val="tx1"/>
                </a:solidFill>
                <a:latin typeface="Arial" charset="0"/>
                <a:ea typeface="ＭＳ Ｐゴシック" charset="0"/>
              </a:defRPr>
            </a:lvl4pPr>
            <a:lvl5pPr marL="2057400" indent="-228600" defTabSz="912813">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r"/>
            <a:fld id="{7F445F18-94BA-9443-B513-C7C9D34A1DA8}" type="slidenum">
              <a:rPr lang="fr-FR" sz="1300"/>
              <a:pPr algn="r"/>
              <a:t>30</a:t>
            </a:fld>
            <a:endParaRPr lang="fr-FR"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EA0222F4-215C-1941-BB65-F8E19EE93D03}" type="slidenum">
              <a:rPr lang="en-GB" sz="1200">
                <a:cs typeface="Arial" charset="0"/>
              </a:rPr>
              <a:pPr/>
              <a:t>31</a:t>
            </a:fld>
            <a:endParaRPr lang="en-GB" sz="1200">
              <a:cs typeface="Arial" charset="0"/>
            </a:endParaRPr>
          </a:p>
        </p:txBody>
      </p:sp>
      <p:sp>
        <p:nvSpPr>
          <p:cNvPr id="90115" name="Rectangle 2"/>
          <p:cNvSpPr>
            <a:spLocks noGrp="1" noRot="1" noChangeAspect="1" noChangeArrowheads="1" noTextEdit="1"/>
          </p:cNvSpPr>
          <p:nvPr>
            <p:ph type="sldImg"/>
          </p:nvPr>
        </p:nvSpPr>
        <p:spPr>
          <a:xfrm>
            <a:off x="1144588" y="684213"/>
            <a:ext cx="4573587" cy="3430587"/>
          </a:xfrm>
          <a:ln/>
        </p:spPr>
      </p:sp>
      <p:sp>
        <p:nvSpPr>
          <p:cNvPr id="90116"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buFontTx/>
              <a:buChar char="•"/>
            </a:pPr>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9CAF2B-D5EE-2C45-A834-EB383B1FC950}" type="slidenum">
              <a:rPr lang="en-GB" sz="1200">
                <a:cs typeface="Arial" charset="0"/>
              </a:rPr>
              <a:pPr/>
              <a:t>32</a:t>
            </a:fld>
            <a:endParaRPr lang="en-GB" sz="1200">
              <a:cs typeface="Arial" charset="0"/>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9E816-6B0F-BA44-9594-47962528A2F2}" type="slidenum">
              <a:rPr lang="en-GB" sz="1200">
                <a:cs typeface="Arial" charset="0"/>
              </a:rPr>
              <a:pPr/>
              <a:t>34</a:t>
            </a:fld>
            <a:endParaRPr lang="en-GB" sz="1200">
              <a:cs typeface="Arial" charset="0"/>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D807C4-CBA9-45C2-BD01-FECB839A52CD}" type="slidenum">
              <a:rPr lang="en-GB">
                <a:solidFill>
                  <a:prstClr val="black"/>
                </a:solidFill>
              </a:rPr>
              <a:pPr/>
              <a:t>35</a:t>
            </a:fld>
            <a:endParaRPr lang="en-GB">
              <a:solidFill>
                <a:prstClr val="black"/>
              </a:solidFill>
            </a:endParaRPr>
          </a:p>
        </p:txBody>
      </p:sp>
      <p:sp>
        <p:nvSpPr>
          <p:cNvPr id="282626" name="Rectangle 2"/>
          <p:cNvSpPr>
            <a:spLocks noGrp="1" noRot="1" noChangeAspect="1" noChangeArrowheads="1" noTextEdit="1"/>
          </p:cNvSpPr>
          <p:nvPr>
            <p:ph type="sldImg"/>
          </p:nvPr>
        </p:nvSpPr>
        <p:spPr>
          <a:ln/>
        </p:spPr>
      </p:sp>
      <p:sp>
        <p:nvSpPr>
          <p:cNvPr id="2826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9EF6F6D-457B-46F4-826C-75585E42AAC7}"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6A48D52-D0EB-457B-A116-BC20EF71A553}" type="slidenum">
              <a:rPr lang="en-GB">
                <a:solidFill>
                  <a:prstClr val="black"/>
                </a:solidFill>
              </a:rPr>
              <a:pPr/>
              <a:t>36</a:t>
            </a:fld>
            <a:endParaRPr lang="en-GB">
              <a:solidFill>
                <a:prstClr val="black"/>
              </a:solidFill>
            </a:endParaRPr>
          </a:p>
        </p:txBody>
      </p:sp>
      <p:sp>
        <p:nvSpPr>
          <p:cNvPr id="228354" name="Rectangle 2"/>
          <p:cNvSpPr>
            <a:spLocks noGrp="1" noRot="1" noChangeAspect="1" noChangeArrowheads="1" noTextEdit="1"/>
          </p:cNvSpPr>
          <p:nvPr>
            <p:ph type="sldImg"/>
          </p:nvPr>
        </p:nvSpPr>
        <p:spPr>
          <a:xfrm>
            <a:off x="1144588" y="684213"/>
            <a:ext cx="4575175" cy="3430587"/>
          </a:xfrm>
          <a:ln/>
        </p:spPr>
      </p:sp>
      <p:sp>
        <p:nvSpPr>
          <p:cNvPr id="228355" name="Rectangle 3"/>
          <p:cNvSpPr>
            <a:spLocks noGrp="1" noChangeArrowheads="1"/>
          </p:cNvSpPr>
          <p:nvPr>
            <p:ph type="body" idx="1"/>
          </p:nvPr>
        </p:nvSpPr>
        <p:spPr>
          <a:xfrm>
            <a:off x="916109" y="4342449"/>
            <a:ext cx="5025783" cy="4117286"/>
          </a:xfrm>
        </p:spPr>
        <p:txBody>
          <a:bodyPr/>
          <a:lstStyle/>
          <a:p>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8CF1F00F-0DD5-4F4E-9D11-E2A3AF1E3D44}" type="slidenum">
              <a:rPr lang="en-GB" sz="1200">
                <a:cs typeface="Arial" charset="0"/>
              </a:rPr>
              <a:pPr/>
              <a:t>37</a:t>
            </a:fld>
            <a:endParaRPr lang="en-GB" sz="1200">
              <a:cs typeface="Arial" charset="0"/>
            </a:endParaRPr>
          </a:p>
        </p:txBody>
      </p:sp>
      <p:sp>
        <p:nvSpPr>
          <p:cNvPr id="98307" name="Rectangle 2"/>
          <p:cNvSpPr>
            <a:spLocks noGrp="1" noRot="1" noChangeAspect="1" noChangeArrowheads="1" noTextEdit="1"/>
          </p:cNvSpPr>
          <p:nvPr>
            <p:ph type="sldImg"/>
          </p:nvPr>
        </p:nvSpPr>
        <p:spPr>
          <a:xfrm>
            <a:off x="1144588" y="684213"/>
            <a:ext cx="4573587" cy="3430587"/>
          </a:xfrm>
          <a:ln/>
        </p:spPr>
      </p:sp>
      <p:sp>
        <p:nvSpPr>
          <p:cNvPr id="98308" name="Rectangle 3"/>
          <p:cNvSpPr>
            <a:spLocks noGrp="1" noChangeArrowheads="1"/>
          </p:cNvSpPr>
          <p:nvPr>
            <p:ph type="body" idx="1"/>
          </p:nvPr>
        </p:nvSpPr>
        <p:spPr>
          <a:xfrm>
            <a:off x="685800" y="4341813"/>
            <a:ext cx="5486400" cy="411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39</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dirty="0" err="1" smtClean="0"/>
              <a:t>Stirling</a:t>
            </a:r>
            <a:r>
              <a:rPr lang="en-US" dirty="0" smtClean="0"/>
              <a:t> moss et </a:t>
            </a:r>
            <a:r>
              <a:rPr lang="en-US" dirty="0" err="1" smtClean="0"/>
              <a:t>grosjean</a:t>
            </a:r>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6808801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dirty="0"/>
          </a:p>
        </p:txBody>
      </p:sp>
      <p:sp>
        <p:nvSpPr>
          <p:cNvPr id="4" name="Espace réservé du numéro de diapositive 3"/>
          <p:cNvSpPr>
            <a:spLocks noGrp="1"/>
          </p:cNvSpPr>
          <p:nvPr>
            <p:ph type="sldNum" sz="quarter" idx="10"/>
          </p:nvPr>
        </p:nvSpPr>
        <p:spPr/>
        <p:txBody>
          <a:bodyPr/>
          <a:lstStyle/>
          <a:p>
            <a:fld id="{D9EF6F6D-457B-46F4-826C-75585E42AAC7}" type="slidenum">
              <a:rPr lang="en-US" smtClean="0"/>
              <a:pPr/>
              <a:t>43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44</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en-US" dirty="0" err="1" smtClean="0"/>
              <a:t>L’instabilité</a:t>
            </a:r>
            <a:r>
              <a:rPr lang="en-US" dirty="0" smtClean="0"/>
              <a:t> = question majeure </a:t>
            </a:r>
            <a:r>
              <a:rPr lang="en-US" dirty="0" err="1" smtClean="0"/>
              <a:t>posée</a:t>
            </a:r>
            <a:r>
              <a:rPr lang="en-US" dirty="0" smtClean="0"/>
              <a:t> </a:t>
            </a:r>
            <a:r>
              <a:rPr lang="en-US" dirty="0" err="1" smtClean="0"/>
              <a:t>Pb</a:t>
            </a:r>
            <a:r>
              <a:rPr lang="en-US" dirty="0" smtClean="0"/>
              <a:t> </a:t>
            </a:r>
            <a:r>
              <a:rPr lang="en-US" dirty="0" err="1" smtClean="0"/>
              <a:t>résolu</a:t>
            </a:r>
            <a:endParaRPr lang="en-US" dirty="0" smtClean="0"/>
          </a:p>
          <a:p>
            <a:r>
              <a:rPr lang="en-US" dirty="0" smtClean="0"/>
              <a:t>ADM </a:t>
            </a:r>
            <a:r>
              <a:rPr lang="en-US" dirty="0" err="1" smtClean="0"/>
              <a:t>relève</a:t>
            </a:r>
            <a:r>
              <a:rPr lang="en-US" dirty="0" smtClean="0"/>
              <a:t> le </a:t>
            </a:r>
            <a:r>
              <a:rPr lang="en-US" dirty="0" err="1" smtClean="0"/>
              <a:t>defi</a:t>
            </a:r>
            <a:r>
              <a:rPr lang="en-US" dirty="0" smtClean="0"/>
              <a:t> du gold standard</a:t>
            </a:r>
            <a:endParaRPr lang="en-US" dirty="0"/>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45</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7CFAE929-2A0B-5249-926B-881593683BB5}" type="slidenum">
              <a:rPr lang="en-US" sz="1200">
                <a:cs typeface="Arial" charset="0"/>
              </a:rPr>
              <a:pPr/>
              <a:t>7</a:t>
            </a:fld>
            <a:endParaRPr lang="en-US" sz="1200">
              <a:cs typeface="Arial" charset="0"/>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GB"/>
              <a:t>Before we get to that, let’s remind ourselves of why this is important</a:t>
            </a:r>
          </a:p>
          <a:p>
            <a:pPr eaLnBrk="1" hangingPunct="1"/>
            <a:r>
              <a:rPr lang="en-GB"/>
              <a:t>The Swedish Hip register tells us interesting things</a:t>
            </a:r>
          </a:p>
          <a:p>
            <a:pPr eaLnBrk="1" hangingPunct="1"/>
            <a:r>
              <a:rPr lang="en-GB"/>
              <a:t>Aseptic loosening I still a problem</a:t>
            </a:r>
          </a:p>
          <a:p>
            <a:pPr eaLnBrk="1" hangingPunct="1"/>
            <a:r>
              <a:rPr lang="en-GB"/>
              <a:t>Dislocation is actually increasing</a:t>
            </a:r>
          </a:p>
          <a:p>
            <a:pPr eaLnBrk="1" hangingPunct="1"/>
            <a:r>
              <a:rPr lang="en-GB"/>
              <a:t>Younger patients have more failures for aseptic loosening</a:t>
            </a:r>
          </a:p>
          <a:p>
            <a:pPr eaLnBrk="1" hangingPunct="1"/>
            <a:r>
              <a:rPr lang="en-GB"/>
              <a:t>But its not only the young patients who want to be active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47</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48</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49</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50</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51</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N</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Retrieved components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Comments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Cup</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Stem</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Both</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fr-FR" sz="1200" b="1" i="0" u="none" strike="noStrike" kern="1200" smtClean="0">
                <a:solidFill>
                  <a:srgbClr val="FFFFFF"/>
                </a:solidFill>
                <a:effectLst/>
                <a:latin typeface="Verdana"/>
                <a:ea typeface="Verdana"/>
                <a:cs typeface="Verdana"/>
              </a:rPr>
              <a:t>Fractures (Vancouver type B2&amp;B3)</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1.48</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4 global revisions, 1 acetabular and 12 isolated femoral revisions, after accidental falls </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Recurrent dislocation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5</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0.44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3 cup exchanges and 1 isolated femoral revision due to recurrent dislocation (implant malposition)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Technical errors: Postop fracture</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Technical error at surgery (inappropriate stem size), with early sinking and femur fracture, leading to global revision in one case, and isolated femoral revision in the other.</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Wear and lysis</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One global revision following recurrent dislocation, and potentially third-body wear, at Year 6; and 1 worn cup with extensive osteolysis behind the cup</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Cup loosening</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0.52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Aseptic loosening of cups at a mean follow-up of 5.6 (3 to 7) yrs</a:t>
            </a:r>
            <a:endParaRPr lang="fr-FR" sz="1200" b="0" i="0" u="none" strike="noStrike" smtClean="0">
              <a:effectLst/>
              <a:latin typeface="Arial"/>
            </a:endParaRPr>
          </a:p>
          <a:p>
            <a:pPr marL="128016" indent="-128016"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14924459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N</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Retrieved components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Comments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Cup</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Stem</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Both</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fr-FR" sz="1200" b="1" i="0" u="none" strike="noStrike" kern="1200" smtClean="0">
                <a:solidFill>
                  <a:srgbClr val="FFFFFF"/>
                </a:solidFill>
                <a:effectLst/>
                <a:latin typeface="Verdana"/>
                <a:ea typeface="Verdana"/>
                <a:cs typeface="Verdana"/>
              </a:rPr>
              <a:t>Fractures (Vancouver type B2&amp;B3)</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1.48</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4 global revisions, 1 acetabular and 12 isolated femoral revisions, after accidental falls </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Recurrent dislocation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5</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0.44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3 cup exchanges and 1 isolated femoral revision due to recurrent dislocation (implant malposition)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Technical errors: Postop fracture</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Technical error at surgery (inappropriate stem size), with early sinking and femur fracture, leading to global revision in one case, and isolated femoral revision in the other.</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Wear and lysis</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One global revision following recurrent dislocation, and potentially third-body wear, at Year 6; and 1 worn cup with extensive osteolysis behind the cup</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Cup loosening</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0.52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Aseptic loosening of cups at a mean follow-up of 5.6 (3 to 7) yrs</a:t>
            </a:r>
            <a:endParaRPr lang="fr-FR" sz="1200" b="0" i="0" u="none" strike="noStrike" smtClean="0">
              <a:effectLst/>
              <a:latin typeface="Arial"/>
            </a:endParaRPr>
          </a:p>
          <a:p>
            <a:pPr marL="128016" indent="-128016"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14924459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N</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Retrieved components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Comments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Cup</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Stem</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Both</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fr-FR" sz="1200" b="1" i="0" u="none" strike="noStrike" kern="1200" smtClean="0">
                <a:solidFill>
                  <a:srgbClr val="FFFFFF"/>
                </a:solidFill>
                <a:effectLst/>
                <a:latin typeface="Verdana"/>
                <a:ea typeface="Verdana"/>
                <a:cs typeface="Verdana"/>
              </a:rPr>
              <a:t>Fractures (Vancouver type B2&amp;B3)</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1.48</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4 global revisions, 1 acetabular and 12 isolated femoral revisions, after accidental falls </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Recurrent dislocation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5</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0.44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3 cup exchanges and 1 isolated femoral revision due to recurrent dislocation (implant malposition)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Technical errors: Postop fracture</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Technical error at surgery (inappropriate stem size), with early sinking and femur fracture, leading to global revision in one case, and isolated femoral revision in the other.</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Wear and lysis</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One global revision following recurrent dislocation, and potentially third-body wear, at Year 6; and 1 worn cup with extensive osteolysis behind the cup</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Cup loosening</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0.52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Aseptic loosening of cups at a mean follow-up of 5.6 (3 to 7) yrs</a:t>
            </a:r>
            <a:endParaRPr lang="fr-FR" sz="1200" b="0" i="0" u="none" strike="noStrike" smtClean="0">
              <a:effectLst/>
              <a:latin typeface="Arial"/>
            </a:endParaRPr>
          </a:p>
          <a:p>
            <a:pPr marL="128016" indent="-128016"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14924459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N</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Retrieved components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Comments</a:t>
            </a:r>
            <a:endParaRPr lang="fr-FR" sz="1200" b="0" i="0" u="none" strike="noStrike" smtClean="0">
              <a:effectLst/>
              <a:latin typeface="Arial"/>
            </a:endParaRPr>
          </a:p>
          <a:p>
            <a:pPr marL="0" algn="l" rtl="0" eaLnBrk="1" fontAlgn="ctr" latinLnBrk="0" hangingPunct="1">
              <a:spcBef>
                <a:spcPts val="0"/>
              </a:spcBef>
              <a:spcAft>
                <a:spcPts val="0"/>
              </a:spcAft>
            </a:pPr>
            <a:r>
              <a:rPr lang="en-GB" sz="1200" b="1" i="0" u="none" strike="noStrike" kern="1200" smtClean="0">
                <a:solidFill>
                  <a:srgbClr val="FFFFFF"/>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Cup</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Stem</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Both</a:t>
            </a:r>
            <a:endParaRPr lang="fr-FR" sz="1200" b="0" i="0" u="none" strike="noStrike" smtClean="0">
              <a:effectLst/>
              <a:latin typeface="Arial"/>
            </a:endParaRPr>
          </a:p>
          <a:p>
            <a:pPr marL="0" algn="l" rtl="0" eaLnBrk="1" fontAlgn="ctr" latinLnBrk="0" hangingPunct="1">
              <a:spcBef>
                <a:spcPts val="0"/>
              </a:spcBef>
              <a:spcAft>
                <a:spcPts val="0"/>
              </a:spcAft>
            </a:pPr>
            <a:r>
              <a:rPr lang="en-GB"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fr-FR" sz="1200" b="1" i="0" u="none" strike="noStrike" kern="1200" smtClean="0">
                <a:solidFill>
                  <a:srgbClr val="FFFFFF"/>
                </a:solidFill>
                <a:effectLst/>
                <a:latin typeface="Verdana"/>
                <a:ea typeface="Verdana"/>
                <a:cs typeface="Verdana"/>
              </a:rPr>
              <a:t>Fractures (Vancouver type B2&amp;B3)</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1.48</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4 global revisions, 1 acetabular and 12 isolated femoral revisions, after accidental falls </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Recurrent dislocation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5</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0.44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4</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3 cup exchanges and 1 isolated femoral revision due to recurrent dislocation (implant malposition)</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Technical errors: Postop fracture</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Technical error at surgery (inappropriate stem size), with early sinking and femur fracture, leading to global revision in one case, and isolated femoral revision in the other.</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Wear and lysis</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0.17</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1</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One global revision following recurrent dislocation, and potentially third-body wear, at Year 6; and 1 worn cup with extensive osteolysis behind the cup</a:t>
            </a:r>
            <a:endParaRPr lang="fr-FR" sz="1200" b="0" i="0" u="none" strike="noStrike" smtClean="0">
              <a:effectLst/>
              <a:latin typeface="Arial"/>
            </a:endParaRPr>
          </a:p>
          <a:p>
            <a:pPr marL="0" algn="l" rtl="0" eaLnBrk="1" fontAlgn="ctr" latinLnBrk="0" hangingPunct="1">
              <a:spcBef>
                <a:spcPts val="0"/>
              </a:spcBef>
              <a:spcAft>
                <a:spcPts val="0"/>
              </a:spcAft>
            </a:pPr>
            <a:r>
              <a:rPr lang="en-US" sz="1200" b="1" i="0" u="none" strike="noStrike" kern="1200" smtClean="0">
                <a:solidFill>
                  <a:srgbClr val="FFFFFF"/>
                </a:solidFill>
                <a:effectLst/>
                <a:latin typeface="Verdana"/>
                <a:ea typeface="Verdana"/>
                <a:cs typeface="Verdana"/>
              </a:rPr>
              <a:t>Cup loosening</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0.52</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6</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0"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pPr marL="347472" indent="-347472" algn="l" rtl="0" eaLnBrk="1" fontAlgn="ctr" latinLnBrk="0" hangingPunct="1">
              <a:lnSpc>
                <a:spcPct val="115000"/>
              </a:lnSpc>
              <a:spcBef>
                <a:spcPts val="0"/>
              </a:spcBef>
              <a:spcAft>
                <a:spcPts val="0"/>
              </a:spcAft>
            </a:pPr>
            <a:r>
              <a:rPr lang="en-US" sz="1200" b="0" i="0" u="none" strike="noStrike" kern="1200" smtClean="0">
                <a:solidFill>
                  <a:srgbClr val="000000"/>
                </a:solidFill>
                <a:effectLst/>
                <a:latin typeface="Verdana"/>
                <a:ea typeface="Verdana"/>
                <a:cs typeface="Verdana"/>
              </a:rPr>
              <a:t>Aseptic loosening of cups at a mean follow-up of 5.6 (3 to 7) yrs</a:t>
            </a:r>
            <a:endParaRPr lang="fr-FR" sz="1200" b="0" i="0" u="none" strike="noStrike" smtClean="0">
              <a:effectLst/>
              <a:latin typeface="Arial"/>
            </a:endParaRPr>
          </a:p>
          <a:p>
            <a:pPr marL="128016" indent="-128016" algn="l" rtl="0" eaLnBrk="1" fontAlgn="ctr" latinLnBrk="0" hangingPunct="1">
              <a:spcBef>
                <a:spcPts val="0"/>
              </a:spcBef>
              <a:spcAft>
                <a:spcPts val="0"/>
              </a:spcAft>
            </a:pPr>
            <a:r>
              <a:rPr lang="en-US" sz="1200" b="0" i="0" u="none" strike="noStrike" kern="1200" smtClean="0">
                <a:solidFill>
                  <a:srgbClr val="000000"/>
                </a:solidFill>
                <a:effectLst/>
                <a:latin typeface="Verdana"/>
                <a:ea typeface="Verdana"/>
                <a:cs typeface="Verdana"/>
              </a:rPr>
              <a:t> </a:t>
            </a:r>
            <a:endParaRPr lang="fr-FR" sz="1200" b="0" i="0" u="none" strike="noStrike" smtClean="0">
              <a:effectLst/>
              <a:latin typeface="Arial"/>
            </a:endParaRPr>
          </a:p>
          <a:p>
            <a:endParaRPr lang="en-US"/>
          </a:p>
        </p:txBody>
      </p:sp>
      <p:sp>
        <p:nvSpPr>
          <p:cNvPr id="4" name="Espace réservé du numéro de diapositive 3"/>
          <p:cNvSpPr>
            <a:spLocks noGrp="1"/>
          </p:cNvSpPr>
          <p:nvPr>
            <p:ph type="sldNum" sz="quarter" idx="10"/>
          </p:nvPr>
        </p:nvSpPr>
        <p:spPr/>
        <p:txBody>
          <a:bodyPr/>
          <a:lstStyle/>
          <a:p>
            <a:fld id="{DD128015-AC2A-4455-B5CC-298C6B373D16}" type="slidenum">
              <a:rPr lang="en-US" smtClean="0">
                <a:solidFill>
                  <a:prstClr val="black"/>
                </a:solidFill>
              </a:rPr>
              <a:pPr/>
              <a:t>55</a:t>
            </a:fld>
            <a:endParaRPr lang="en-US">
              <a:solidFill>
                <a:prstClr val="black"/>
              </a:solidFill>
            </a:endParaRPr>
          </a:p>
        </p:txBody>
      </p:sp>
    </p:spTree>
    <p:extLst>
      <p:ext uri="{BB962C8B-B14F-4D97-AF65-F5344CB8AC3E}">
        <p14:creationId xmlns:p14="http://schemas.microsoft.com/office/powerpoint/2010/main" val="1492445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Espace réservé de l'image des diapositives 1"/>
          <p:cNvSpPr>
            <a:spLocks noGrp="1" noRot="1" noChangeAspect="1"/>
          </p:cNvSpPr>
          <p:nvPr>
            <p:ph type="sldImg"/>
          </p:nvPr>
        </p:nvSpPr>
        <p:spPr>
          <a:ln/>
        </p:spPr>
      </p:sp>
      <p:sp>
        <p:nvSpPr>
          <p:cNvPr id="31747"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t>Depuis + de 6ans 2 groupes de Chir ortho et un industriel Leader mondial se sont penché sur le problème avec 4 axes de travail</a:t>
            </a:r>
          </a:p>
        </p:txBody>
      </p:sp>
      <p:sp>
        <p:nvSpPr>
          <p:cNvPr id="31748" name="Espace réservé du numéro de diapositiv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2069B3AA-5EAD-9541-B42A-6D1A06A92F4D}" type="slidenum">
              <a:rPr lang="en-US" sz="1200">
                <a:cs typeface="Arial" charset="0"/>
              </a:rPr>
              <a:pPr/>
              <a:t>8</a:t>
            </a:fld>
            <a:endParaRPr lang="en-US" sz="120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4017499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0174997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dirty="0"/>
          </a:p>
        </p:txBody>
      </p:sp>
      <p:sp>
        <p:nvSpPr>
          <p:cNvPr id="4" name="Espace réservé du numéro de diapositive 3"/>
          <p:cNvSpPr>
            <a:spLocks noGrp="1"/>
          </p:cNvSpPr>
          <p:nvPr>
            <p:ph type="sldNum" sz="quarter" idx="10"/>
          </p:nvPr>
        </p:nvSpPr>
        <p:spPr/>
        <p:txBody>
          <a:bodyPr/>
          <a:lstStyle/>
          <a:p>
            <a:fld id="{578606A3-6732-4BFE-96B1-1BAF52853C7B}"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4017499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fld id="{433CF8AE-3961-4861-8CA6-8A75263AF01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372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514600"/>
            <a:ext cx="7772400" cy="1371600"/>
          </a:xfrm>
        </p:spPr>
        <p:txBody>
          <a:bodyPr/>
          <a:lstStyle>
            <a:lvl1pPr>
              <a:defRPr/>
            </a:lvl1pPr>
          </a:lstStyle>
          <a:p>
            <a:r>
              <a:rPr lang="fr-FR" smtClean="0"/>
              <a:t>Cliquez et modifiez le titre</a:t>
            </a:r>
            <a:endParaRPr lang="de-DE"/>
          </a:p>
        </p:txBody>
      </p:sp>
      <p:sp>
        <p:nvSpPr>
          <p:cNvPr id="24579" name="Rectangle 3"/>
          <p:cNvSpPr>
            <a:spLocks noGrp="1" noChangeArrowheads="1"/>
          </p:cNvSpPr>
          <p:nvPr>
            <p:ph type="subTitle" idx="1"/>
          </p:nvPr>
        </p:nvSpPr>
        <p:spPr>
          <a:xfrm>
            <a:off x="1371600" y="4343400"/>
            <a:ext cx="6400800" cy="1447800"/>
          </a:xfrm>
        </p:spPr>
        <p:txBody>
          <a:bodyPr/>
          <a:lstStyle>
            <a:lvl1pPr marL="0" indent="0" algn="ctr">
              <a:buFont typeface="Wingdings" pitchFamily="-106" charset="2"/>
              <a:buNone/>
              <a:defRPr sz="2800"/>
            </a:lvl1pPr>
          </a:lstStyle>
          <a:p>
            <a:r>
              <a:rPr lang="fr-FR" smtClean="0"/>
              <a:t>Cliquez pour modifier le style des sous-titres du masque</a:t>
            </a:r>
            <a:endParaRPr lang="de-DE"/>
          </a:p>
        </p:txBody>
      </p:sp>
      <p:sp>
        <p:nvSpPr>
          <p:cNvPr id="4" name="Rectangle 4"/>
          <p:cNvSpPr>
            <a:spLocks noGrp="1" noChangeArrowheads="1"/>
          </p:cNvSpPr>
          <p:nvPr>
            <p:ph type="dt" sz="half" idx="10"/>
          </p:nvPr>
        </p:nvSpPr>
        <p:spPr/>
        <p:txBody>
          <a:bodyPr/>
          <a:lstStyle>
            <a:lvl1pPr>
              <a:defRPr/>
            </a:lvl1pPr>
          </a:lstStyle>
          <a:p>
            <a:pPr>
              <a:defRPr/>
            </a:pPr>
            <a:endParaRPr lang="de-DE"/>
          </a:p>
        </p:txBody>
      </p:sp>
      <p:sp>
        <p:nvSpPr>
          <p:cNvPr id="5" name="Rectangle 5"/>
          <p:cNvSpPr>
            <a:spLocks noGrp="1" noChangeArrowheads="1"/>
          </p:cNvSpPr>
          <p:nvPr>
            <p:ph type="ftr" sz="quarter" idx="11"/>
          </p:nvPr>
        </p:nvSpPr>
        <p:spPr/>
        <p:txBody>
          <a:bodyPr/>
          <a:lstStyle>
            <a:lvl1pPr>
              <a:defRPr/>
            </a:lvl1pPr>
          </a:lstStyle>
          <a:p>
            <a:pPr>
              <a:defRPr/>
            </a:pPr>
            <a:endParaRPr lang="de-DE"/>
          </a:p>
        </p:txBody>
      </p:sp>
      <p:sp>
        <p:nvSpPr>
          <p:cNvPr id="6" name="Rectangle 6"/>
          <p:cNvSpPr>
            <a:spLocks noGrp="1" noChangeArrowheads="1"/>
          </p:cNvSpPr>
          <p:nvPr>
            <p:ph type="sldNum" sz="quarter" idx="12"/>
          </p:nvPr>
        </p:nvSpPr>
        <p:spPr/>
        <p:txBody>
          <a:bodyPr/>
          <a:lstStyle>
            <a:lvl1pPr>
              <a:defRPr/>
            </a:lvl1pPr>
          </a:lstStyle>
          <a:p>
            <a:fld id="{2677F02D-D514-0B4B-8EBD-8FBDBCDF31D2}" type="slidenum">
              <a:rPr lang="de-DE" smtClean="0"/>
              <a:pPr/>
              <a:t>‹#›</a:t>
            </a:fld>
            <a:endParaRPr lang="de-DE"/>
          </a:p>
        </p:txBody>
      </p:sp>
    </p:spTree>
    <p:extLst>
      <p:ext uri="{BB962C8B-B14F-4D97-AF65-F5344CB8AC3E}">
        <p14:creationId xmlns:p14="http://schemas.microsoft.com/office/powerpoint/2010/main" val="2979959637"/>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F42CF72A-F59F-994E-B34A-A196D2843A8A}" type="slidenum">
              <a:rPr lang="fr-FR" smtClean="0"/>
              <a:pPr/>
              <a:t>‹#›</a:t>
            </a:fld>
            <a:endParaRPr lang="fr-FR"/>
          </a:p>
        </p:txBody>
      </p:sp>
    </p:spTree>
    <p:extLst>
      <p:ext uri="{BB962C8B-B14F-4D97-AF65-F5344CB8AC3E}">
        <p14:creationId xmlns:p14="http://schemas.microsoft.com/office/powerpoint/2010/main" val="3327545716"/>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088F72D8-7850-654A-AA67-ABEA403DFA2F}" type="slidenum">
              <a:rPr lang="fr-FR" smtClean="0"/>
              <a:pPr/>
              <a:t>‹#›</a:t>
            </a:fld>
            <a:endParaRPr lang="fr-FR"/>
          </a:p>
        </p:txBody>
      </p:sp>
    </p:spTree>
    <p:extLst>
      <p:ext uri="{BB962C8B-B14F-4D97-AF65-F5344CB8AC3E}">
        <p14:creationId xmlns:p14="http://schemas.microsoft.com/office/powerpoint/2010/main" val="3347824662"/>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graphique 3"/>
          <p:cNvSpPr>
            <a:spLocks noGrp="1"/>
          </p:cNvSpPr>
          <p:nvPr>
            <p:ph type="chart" sz="half" idx="2"/>
          </p:nvPr>
        </p:nvSpPr>
        <p:spPr>
          <a:xfrm>
            <a:off x="4648200" y="1981200"/>
            <a:ext cx="3810000" cy="4114800"/>
          </a:xfrm>
        </p:spPr>
        <p:txBody>
          <a:bodyPr/>
          <a:lstStyle/>
          <a:p>
            <a:pPr lvl="0"/>
            <a:r>
              <a:rPr lang="fr-FR" noProof="0" smtClean="0"/>
              <a:t>Cliquez sur l'icône pour ajouter un graphique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FBEF5FA8-7C98-E241-813E-96CE24D5F265}" type="slidenum">
              <a:rPr lang="fr-FR" smtClean="0"/>
              <a:pPr/>
              <a:t>‹#›</a:t>
            </a:fld>
            <a:endParaRPr lang="fr-FR"/>
          </a:p>
        </p:txBody>
      </p:sp>
    </p:spTree>
    <p:extLst>
      <p:ext uri="{BB962C8B-B14F-4D97-AF65-F5344CB8AC3E}">
        <p14:creationId xmlns:p14="http://schemas.microsoft.com/office/powerpoint/2010/main" val="1545183331"/>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r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p:spPr>
        <p:txBody>
          <a:bodyPr/>
          <a:lstStyle/>
          <a:p>
            <a:r>
              <a:rPr lang="fr-FR" smtClean="0"/>
              <a:t>Cliquez et modifiez le titre</a:t>
            </a:r>
            <a:endParaRPr lang="fr-FR"/>
          </a:p>
        </p:txBody>
      </p:sp>
      <p:sp>
        <p:nvSpPr>
          <p:cNvPr id="3" name="Espace réservé du graphique 2"/>
          <p:cNvSpPr>
            <a:spLocks noGrp="1"/>
          </p:cNvSpPr>
          <p:nvPr>
            <p:ph type="chart" idx="1"/>
          </p:nvPr>
        </p:nvSpPr>
        <p:spPr>
          <a:xfrm>
            <a:off x="685800" y="1981200"/>
            <a:ext cx="7772400" cy="4114800"/>
          </a:xfrm>
        </p:spPr>
        <p:txBody>
          <a:bodyPr/>
          <a:lstStyle/>
          <a:p>
            <a:pPr lvl="0"/>
            <a:r>
              <a:rPr lang="fr-FR" noProof="0" smtClean="0"/>
              <a:t>Cliquez sur l'icône pour ajouter un graphique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FBEF5FA8-7C98-E241-813E-96CE24D5F265}" type="slidenum">
              <a:rPr lang="fr-FR" smtClean="0"/>
              <a:pPr/>
              <a:t>‹#›</a:t>
            </a:fld>
            <a:endParaRPr lang="fr-FR"/>
          </a:p>
        </p:txBody>
      </p:sp>
    </p:spTree>
    <p:extLst>
      <p:ext uri="{BB962C8B-B14F-4D97-AF65-F5344CB8AC3E}">
        <p14:creationId xmlns:p14="http://schemas.microsoft.com/office/powerpoint/2010/main" val="423916445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685800" y="609600"/>
            <a:ext cx="7772400" cy="1143000"/>
          </a:xfrm>
        </p:spPr>
        <p:txBody>
          <a:bodyPr/>
          <a:lstStyle/>
          <a:p>
            <a:r>
              <a:rPr lang="fr-FR" smtClean="0"/>
              <a:t>Cliquez et modifiez le titre</a:t>
            </a:r>
            <a:endParaRPr lang="fr-FR"/>
          </a:p>
        </p:txBody>
      </p:sp>
      <p:sp>
        <p:nvSpPr>
          <p:cNvPr id="3" name="Espace réservé du contenu 2"/>
          <p:cNvSpPr>
            <a:spLocks noGrp="1"/>
          </p:cNvSpPr>
          <p:nvPr>
            <p:ph sz="quarter" idx="1"/>
          </p:nvPr>
        </p:nvSpPr>
        <p:spPr>
          <a:xfrm>
            <a:off x="6858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648200" y="19812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6858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648200" y="4114800"/>
            <a:ext cx="3810000" cy="1981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FBEF5FA8-7C98-E241-813E-96CE24D5F265}" type="slidenum">
              <a:rPr lang="fr-FR" smtClean="0"/>
              <a:pPr/>
              <a:t>‹#›</a:t>
            </a:fld>
            <a:endParaRPr lang="fr-FR"/>
          </a:p>
        </p:txBody>
      </p:sp>
    </p:spTree>
    <p:extLst>
      <p:ext uri="{BB962C8B-B14F-4D97-AF65-F5344CB8AC3E}">
        <p14:creationId xmlns:p14="http://schemas.microsoft.com/office/powerpoint/2010/main" val="3071932733"/>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85800" y="609600"/>
            <a:ext cx="7772400" cy="5334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8400"/>
            <a:ext cx="1905000" cy="457200"/>
          </a:xfrm>
        </p:spPr>
        <p:txBody>
          <a:bodyPr/>
          <a:lstStyle>
            <a:lvl1pPr>
              <a:defRPr/>
            </a:lvl1pPr>
          </a:lstStyle>
          <a:p>
            <a:fld id="{37CA1C03-641D-3C44-B718-101C40B29185}" type="slidenum">
              <a:rPr lang="en-US"/>
              <a:pPr/>
              <a:t>‹#›</a:t>
            </a:fld>
            <a:endParaRPr lang="en-US"/>
          </a:p>
        </p:txBody>
      </p:sp>
    </p:spTree>
    <p:extLst>
      <p:ext uri="{BB962C8B-B14F-4D97-AF65-F5344CB8AC3E}">
        <p14:creationId xmlns:p14="http://schemas.microsoft.com/office/powerpoint/2010/main" val="3978009977"/>
      </p:ext>
    </p:extLst>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1_Titre. Texte et diagramme">
    <p:spTree>
      <p:nvGrpSpPr>
        <p:cNvPr id="1" name=""/>
        <p:cNvGrpSpPr/>
        <p:nvPr/>
      </p:nvGrpSpPr>
      <p:grpSpPr>
        <a:xfrm>
          <a:off x="0" y="0"/>
          <a:ext cx="0" cy="0"/>
          <a:chOff x="0" y="0"/>
          <a:chExt cx="0" cy="0"/>
        </a:xfrm>
      </p:grpSpPr>
      <p:sp>
        <p:nvSpPr>
          <p:cNvPr id="2" name="Titre 1"/>
          <p:cNvSpPr>
            <a:spLocks noGrp="1"/>
          </p:cNvSpPr>
          <p:nvPr>
            <p:ph type="title"/>
          </p:nvPr>
        </p:nvSpPr>
        <p:spPr>
          <a:xfrm>
            <a:off x="1027113" y="989013"/>
            <a:ext cx="7089775" cy="1143000"/>
          </a:xfrm>
        </p:spPr>
        <p:txBody>
          <a:bodyPr/>
          <a:lstStyle/>
          <a:p>
            <a:r>
              <a:rPr lang="fr-FR" smtClean="0"/>
              <a:t>Cliquez et modifiez le titre</a:t>
            </a:r>
            <a:endParaRPr lang="fr-FR"/>
          </a:p>
        </p:txBody>
      </p:sp>
      <p:sp>
        <p:nvSpPr>
          <p:cNvPr id="3" name="Espace réservé du texte 2"/>
          <p:cNvSpPr>
            <a:spLocks noGrp="1"/>
          </p:cNvSpPr>
          <p:nvPr>
            <p:ph type="body" sz="half" idx="1"/>
          </p:nvPr>
        </p:nvSpPr>
        <p:spPr>
          <a:xfrm>
            <a:off x="1027113" y="2133600"/>
            <a:ext cx="3468687" cy="3733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2133600"/>
            <a:ext cx="3468688" cy="3733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68D584F-7BD7-E246-8FBE-86BE9F70ABD5}" type="slidenum">
              <a:rPr lang="en-US"/>
              <a:pPr>
                <a:defRPr/>
              </a:pPr>
              <a:t>‹#›</a:t>
            </a:fld>
            <a:endParaRPr lang="en-US"/>
          </a:p>
        </p:txBody>
      </p:sp>
    </p:spTree>
    <p:extLst>
      <p:ext uri="{BB962C8B-B14F-4D97-AF65-F5344CB8AC3E}">
        <p14:creationId xmlns:p14="http://schemas.microsoft.com/office/powerpoint/2010/main" val="157544461"/>
      </p:ext>
    </p:extLst>
  </p:cSld>
  <p:clrMapOvr>
    <a:masterClrMapping/>
  </p:clrMapOvr>
  <p:transition xmlns:p14="http://schemas.microsoft.com/office/powerpoint/2010/mai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657AAB2F-2ECD-1C45-8E67-D6FD22EAFB9B}" type="slidenum">
              <a:rPr lang="fr-FR" smtClean="0"/>
              <a:pPr/>
              <a:t>‹#›</a:t>
            </a:fld>
            <a:endParaRPr lang="fr-FR"/>
          </a:p>
        </p:txBody>
      </p:sp>
    </p:spTree>
    <p:extLst>
      <p:ext uri="{BB962C8B-B14F-4D97-AF65-F5344CB8AC3E}">
        <p14:creationId xmlns:p14="http://schemas.microsoft.com/office/powerpoint/2010/main" val="278865608"/>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et modifiez le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fld id="{20B16A9E-96A3-8342-BED1-2BFC7827DB11}" type="slidenum">
              <a:rPr lang="fr-FR" smtClean="0"/>
              <a:pPr/>
              <a:t>‹#›</a:t>
            </a:fld>
            <a:endParaRPr lang="fr-FR"/>
          </a:p>
        </p:txBody>
      </p:sp>
    </p:spTree>
    <p:extLst>
      <p:ext uri="{BB962C8B-B14F-4D97-AF65-F5344CB8AC3E}">
        <p14:creationId xmlns:p14="http://schemas.microsoft.com/office/powerpoint/2010/main" val="4223721437"/>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9F0EC368-ADE1-6845-AD69-252F50E78612}" type="slidenum">
              <a:rPr lang="fr-FR" smtClean="0"/>
              <a:pPr/>
              <a:t>‹#›</a:t>
            </a:fld>
            <a:endParaRPr lang="fr-FR"/>
          </a:p>
        </p:txBody>
      </p:sp>
    </p:spTree>
    <p:extLst>
      <p:ext uri="{BB962C8B-B14F-4D97-AF65-F5344CB8AC3E}">
        <p14:creationId xmlns:p14="http://schemas.microsoft.com/office/powerpoint/2010/main" val="276120876"/>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fld id="{A0B9BE8C-5CC3-5743-92E5-71CDBA05F535}" type="slidenum">
              <a:rPr lang="fr-FR" smtClean="0"/>
              <a:pPr/>
              <a:t>‹#›</a:t>
            </a:fld>
            <a:endParaRPr lang="fr-FR"/>
          </a:p>
        </p:txBody>
      </p:sp>
    </p:spTree>
    <p:extLst>
      <p:ext uri="{BB962C8B-B14F-4D97-AF65-F5344CB8AC3E}">
        <p14:creationId xmlns:p14="http://schemas.microsoft.com/office/powerpoint/2010/main" val="135502480"/>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fld id="{B82BE0D9-F9E6-4D48-B1B9-07AEECF45CB2}" type="slidenum">
              <a:rPr lang="fr-FR" smtClean="0"/>
              <a:pPr/>
              <a:t>‹#›</a:t>
            </a:fld>
            <a:endParaRPr lang="fr-FR"/>
          </a:p>
        </p:txBody>
      </p:sp>
    </p:spTree>
    <p:extLst>
      <p:ext uri="{BB962C8B-B14F-4D97-AF65-F5344CB8AC3E}">
        <p14:creationId xmlns:p14="http://schemas.microsoft.com/office/powerpoint/2010/main" val="3570679243"/>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fld id="{7A97015D-3C21-F54A-80F8-4DC41A444B2C}" type="slidenum">
              <a:rPr lang="fr-FR" smtClean="0"/>
              <a:pPr/>
              <a:t>‹#›</a:t>
            </a:fld>
            <a:endParaRPr lang="fr-FR"/>
          </a:p>
        </p:txBody>
      </p:sp>
    </p:spTree>
    <p:extLst>
      <p:ext uri="{BB962C8B-B14F-4D97-AF65-F5344CB8AC3E}">
        <p14:creationId xmlns:p14="http://schemas.microsoft.com/office/powerpoint/2010/main" val="1394194418"/>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et modifiez le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9CD0F86F-827E-254B-A7C9-5D0144A79677}" type="slidenum">
              <a:rPr lang="fr-FR" smtClean="0"/>
              <a:pPr/>
              <a:t>‹#›</a:t>
            </a:fld>
            <a:endParaRPr lang="fr-FR"/>
          </a:p>
        </p:txBody>
      </p:sp>
    </p:spTree>
    <p:extLst>
      <p:ext uri="{BB962C8B-B14F-4D97-AF65-F5344CB8AC3E}">
        <p14:creationId xmlns:p14="http://schemas.microsoft.com/office/powerpoint/2010/main" val="20214875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et modifiez le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fld id="{39FEACFB-185E-3D47-803A-61A0BD486336}" type="slidenum">
              <a:rPr lang="fr-FR" smtClean="0"/>
              <a:pPr/>
              <a:t>‹#›</a:t>
            </a:fld>
            <a:endParaRPr lang="fr-FR"/>
          </a:p>
        </p:txBody>
      </p:sp>
    </p:spTree>
    <p:extLst>
      <p:ext uri="{BB962C8B-B14F-4D97-AF65-F5344CB8AC3E}">
        <p14:creationId xmlns:p14="http://schemas.microsoft.com/office/powerpoint/2010/main" val="916974900"/>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srcRect/>
          <a:stretch>
            <a:fillRect/>
          </a:stretch>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fr-FR"/>
              <a:t>Cliquez et modifiez le titre</a:t>
            </a:r>
          </a:p>
        </p:txBody>
      </p:sp>
      <p:sp>
        <p:nvSpPr>
          <p:cNvPr id="23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5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106" charset="0"/>
                <a:ea typeface="+mn-ea"/>
                <a:cs typeface="+mn-cs"/>
              </a:defRPr>
            </a:lvl1pPr>
          </a:lstStyle>
          <a:p>
            <a:pPr>
              <a:defRPr/>
            </a:pPr>
            <a:endParaRPr lang="fr-FR"/>
          </a:p>
        </p:txBody>
      </p:sp>
      <p:sp>
        <p:nvSpPr>
          <p:cNvPr id="235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106" charset="0"/>
                <a:ea typeface="+mn-ea"/>
                <a:cs typeface="+mn-cs"/>
              </a:defRPr>
            </a:lvl1pPr>
          </a:lstStyle>
          <a:p>
            <a:pPr>
              <a:defRPr/>
            </a:pPr>
            <a:endParaRPr lang="fr-FR"/>
          </a:p>
        </p:txBody>
      </p:sp>
      <p:sp>
        <p:nvSpPr>
          <p:cNvPr id="235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fld id="{FBEF5FA8-7C98-E241-813E-96CE24D5F265}" type="slidenum">
              <a:rPr lang="fr-FR" smtClean="0"/>
              <a:pPr/>
              <a:t>‹#›</a:t>
            </a:fld>
            <a:endParaRPr lang="fr-FR"/>
          </a:p>
        </p:txBody>
      </p:sp>
    </p:spTree>
  </p:cSld>
  <p:clrMap bg1="dk2" tx1="lt1" bg2="dk1" tx2="lt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 id="2147484045" r:id="rId14"/>
    <p:sldLayoutId id="2147484046" r:id="rId15"/>
    <p:sldLayoutId id="2147484047" r:id="rId16"/>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xStyles>
    <p:titleStyle>
      <a:lvl1pPr algn="ctr" rtl="0" eaLnBrk="1" fontAlgn="base" hangingPunct="1">
        <a:spcBef>
          <a:spcPct val="0"/>
        </a:spcBef>
        <a:spcAft>
          <a:spcPct val="0"/>
        </a:spcAft>
        <a:defRPr sz="4400" i="1">
          <a:solidFill>
            <a:schemeClr val="tx2"/>
          </a:solidFill>
          <a:latin typeface="+mj-lt"/>
          <a:ea typeface="+mj-ea"/>
          <a:cs typeface="+mj-cs"/>
        </a:defRPr>
      </a:lvl1pPr>
      <a:lvl2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2pPr>
      <a:lvl3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3pPr>
      <a:lvl4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4pPr>
      <a:lvl5pPr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5pPr>
      <a:lvl6pPr marL="4572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6pPr>
      <a:lvl7pPr marL="9144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7pPr>
      <a:lvl8pPr marL="13716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8pPr>
      <a:lvl9pPr marL="1828800" algn="ctr" rtl="0" eaLnBrk="1" fontAlgn="base" hangingPunct="1">
        <a:spcBef>
          <a:spcPct val="0"/>
        </a:spcBef>
        <a:spcAft>
          <a:spcPct val="0"/>
        </a:spcAft>
        <a:defRPr sz="4400" i="1">
          <a:solidFill>
            <a:schemeClr val="tx2"/>
          </a:solidFill>
          <a:latin typeface="Arial" pitchFamily="-106" charset="0"/>
          <a:ea typeface="Osaka" pitchFamily="-106" charset="-128"/>
          <a:cs typeface="Osaka" pitchFamily="-106" charset="-128"/>
        </a:defRPr>
      </a:lvl9pPr>
    </p:titleStyle>
    <p:bodyStyle>
      <a:lvl1pPr marL="342900" indent="-342900" algn="l" rtl="0" eaLnBrk="1" fontAlgn="base" hangingPunct="1">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1" fontAlgn="base" hangingPunct="1">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1" fontAlgn="base" hangingPunct="1">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6pPr>
      <a:lvl7pPr marL="29718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7pPr>
      <a:lvl8pPr marL="34290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8pPr>
      <a:lvl9pPr marL="3886200" indent="-228600" algn="l" rtl="0" eaLnBrk="1" fontAlgn="base" hangingPunct="1">
        <a:spcBef>
          <a:spcPct val="20000"/>
        </a:spcBef>
        <a:spcAft>
          <a:spcPct val="0"/>
        </a:spcAft>
        <a:buFont typeface="Wingdings" pitchFamily="-106" charset="2"/>
        <a:buChar char=""/>
        <a:defRPr sz="20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28.png"/><Relationship Id="rId10" Type="http://schemas.openxmlformats.org/officeDocument/2006/relationships/image" Target="../media/image39.jp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image" Target="../media/image40.pn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7.jpeg"/><Relationship Id="rId5" Type="http://schemas.openxmlformats.org/officeDocument/2006/relationships/image" Target="../media/image45.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47.jpeg"/><Relationship Id="rId5" Type="http://schemas.openxmlformats.org/officeDocument/2006/relationships/image" Target="../media/image50.png"/><Relationship Id="rId6" Type="http://schemas.openxmlformats.org/officeDocument/2006/relationships/image" Target="../media/image51.png"/><Relationship Id="rId7"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7.xml"/><Relationship Id="rId3"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oleObject" Target="../embeddings/Feuille_Microsoft_Excel_97_-_20041.xls"/><Relationship Id="rId6" Type="http://schemas.openxmlformats.org/officeDocument/2006/relationships/image" Target="../media/image55.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 Id="rId3"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oleObject" Target="../embeddings/oleObject2.bin"/><Relationship Id="rId5" Type="http://schemas.openxmlformats.org/officeDocument/2006/relationships/oleObject" Target="../embeddings/Feuille_Microsoft_Excel_97_-_20042.xls"/><Relationship Id="rId6" Type="http://schemas.openxmlformats.org/officeDocument/2006/relationships/image" Target="../media/image60.emf"/><Relationship Id="rId7" Type="http://schemas.openxmlformats.org/officeDocument/2006/relationships/image" Target="../media/image61.jpe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4" Type="http://schemas.openxmlformats.org/officeDocument/2006/relationships/image" Target="../media/image66.jpeg"/><Relationship Id="rId5" Type="http://schemas.openxmlformats.org/officeDocument/2006/relationships/image" Target="../media/image67.wmf"/><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68.jpeg"/><Relationship Id="rId4" Type="http://schemas.openxmlformats.org/officeDocument/2006/relationships/image" Target="../media/image69.jpeg"/><Relationship Id="rId5" Type="http://schemas.openxmlformats.org/officeDocument/2006/relationships/image" Target="../media/image70.jpeg"/><Relationship Id="rId6" Type="http://schemas.openxmlformats.org/officeDocument/2006/relationships/image" Target="../media/image71.jpeg"/><Relationship Id="rId1" Type="http://schemas.openxmlformats.org/officeDocument/2006/relationships/slideLayout" Target="../slideLayouts/slideLayout15.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jpg"/><Relationship Id="rId6" Type="http://schemas.openxmlformats.org/officeDocument/2006/relationships/image" Target="../media/image75.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80.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3.bin"/><Relationship Id="rId5" Type="http://schemas.openxmlformats.org/officeDocument/2006/relationships/oleObject" Target="../embeddings/Feuille_Microsoft_Excel_97_-_20043.xls"/><Relationship Id="rId6" Type="http://schemas.openxmlformats.org/officeDocument/2006/relationships/image" Target="../media/image81.emf"/><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5" Type="http://schemas.openxmlformats.org/officeDocument/2006/relationships/image" Target="../media/image84.jpeg"/><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4" Type="http://schemas.openxmlformats.org/officeDocument/2006/relationships/image" Target="../media/image86.jpe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1" Type="http://schemas.openxmlformats.org/officeDocument/2006/relationships/slideLayout" Target="../slideLayouts/slideLayout7.xml"/><Relationship Id="rId2"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1" Type="http://schemas.openxmlformats.org/officeDocument/2006/relationships/slideLayout" Target="../slideLayouts/slideLayout7.xml"/><Relationship Id="rId2"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jpeg"/><Relationship Id="rId5" Type="http://schemas.openxmlformats.org/officeDocument/2006/relationships/image" Target="../media/image97.jpg"/><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98.jpeg"/><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96.jpe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6.jpeg"/><Relationship Id="rId5" Type="http://schemas.openxmlformats.org/officeDocument/2006/relationships/image" Target="../media/image99.png"/><Relationship Id="rId6" Type="http://schemas.openxmlformats.org/officeDocument/2006/relationships/image" Target="../media/image100.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5" Type="http://schemas.openxmlformats.org/officeDocument/2006/relationships/image" Target="../media/image16.jpg"/><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96.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1.tiff"/><Relationship Id="rId4" Type="http://schemas.openxmlformats.org/officeDocument/2006/relationships/image" Target="../media/image102.tiff"/><Relationship Id="rId5" Type="http://schemas.openxmlformats.org/officeDocument/2006/relationships/image" Target="../media/image103.tiff"/><Relationship Id="rId6" Type="http://schemas.openxmlformats.org/officeDocument/2006/relationships/image" Target="../media/image104.jpeg"/><Relationship Id="rId1" Type="http://schemas.openxmlformats.org/officeDocument/2006/relationships/slideLayout" Target="../slideLayouts/slideLayout7.xml"/><Relationship Id="rId2"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image" Target="../media/image105.tiff"/><Relationship Id="rId4" Type="http://schemas.openxmlformats.org/officeDocument/2006/relationships/image" Target="../media/image96.jpeg"/><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96.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6.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07.png"/><Relationship Id="rId1" Type="http://schemas.microsoft.com/office/2007/relationships/media" Target="../media/media1.MOV"/><Relationship Id="rId2" Type="http://schemas.openxmlformats.org/officeDocument/2006/relationships/video" Target="../media/media1.MOV"/></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08.jpg"/><Relationship Id="rId5" Type="http://schemas.openxmlformats.org/officeDocument/2006/relationships/image" Target="../media/image109.jpg"/><Relationship Id="rId1" Type="http://schemas.openxmlformats.org/officeDocument/2006/relationships/slideLayout" Target="../slideLayouts/slideLayout6.xml"/><Relationship Id="rId2" Type="http://schemas.openxmlformats.org/officeDocument/2006/relationships/image" Target="../media/image10.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0.jp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image" Target="../media/image20.jpg"/><Relationship Id="rId6" Type="http://schemas.openxmlformats.org/officeDocument/2006/relationships/image" Target="../media/image21.jpg"/><Relationship Id="rId7" Type="http://schemas.openxmlformats.org/officeDocument/2006/relationships/image" Target="../media/image22.jpg"/><Relationship Id="rId1" Type="http://schemas.openxmlformats.org/officeDocument/2006/relationships/slideLayout" Target="../slideLayouts/slideLayout6.xml"/><Relationship Id="rId2" Type="http://schemas.openxmlformats.org/officeDocument/2006/relationships/image" Target="../media/image17.jp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60262" y="831366"/>
            <a:ext cx="7772400" cy="2362200"/>
          </a:xfrm>
          <a:effectLst/>
        </p:spPr>
        <p:txBody>
          <a:bodyPr/>
          <a:lstStyle/>
          <a:p>
            <a:pPr algn="l"/>
            <a:r>
              <a:rPr lang="fr-FR" sz="4800" i="0" dirty="0" smtClean="0">
                <a:solidFill>
                  <a:srgbClr val="FFFF00"/>
                </a:solidFill>
              </a:rPr>
              <a:t>Intérêt du Cotyle ADM en arthroplastie de première intention chez le sujet jeune</a:t>
            </a:r>
            <a:endParaRPr lang="fr-FR" sz="4800" i="0" dirty="0">
              <a:solidFill>
                <a:srgbClr val="FFFF00"/>
              </a:solidFill>
            </a:endParaRPr>
          </a:p>
        </p:txBody>
      </p:sp>
      <p:sp>
        <p:nvSpPr>
          <p:cNvPr id="3" name="Sous-titre 2"/>
          <p:cNvSpPr>
            <a:spLocks noGrp="1"/>
          </p:cNvSpPr>
          <p:nvPr>
            <p:ph type="subTitle" idx="1"/>
          </p:nvPr>
        </p:nvSpPr>
        <p:spPr>
          <a:xfrm>
            <a:off x="4533470" y="3815267"/>
            <a:ext cx="4386082" cy="2371166"/>
          </a:xfrm>
        </p:spPr>
        <p:txBody>
          <a:bodyPr/>
          <a:lstStyle/>
          <a:p>
            <a:pPr algn="r"/>
            <a:r>
              <a:rPr lang="fr-FR" sz="2400" dirty="0">
                <a:latin typeface="+mj-lt"/>
                <a:cs typeface="Helvetica"/>
              </a:rPr>
              <a:t>Docteur Richard </a:t>
            </a:r>
            <a:r>
              <a:rPr lang="fr-FR" sz="2400" dirty="0" smtClean="0">
                <a:latin typeface="+mj-lt"/>
                <a:cs typeface="Helvetica"/>
              </a:rPr>
              <a:t>Béracassat Alès</a:t>
            </a:r>
          </a:p>
          <a:p>
            <a:pPr algn="r"/>
            <a:endParaRPr lang="fr-FR" sz="2400" dirty="0" smtClean="0">
              <a:latin typeface="+mj-lt"/>
              <a:cs typeface="Helvetica"/>
            </a:endParaRPr>
          </a:p>
          <a:p>
            <a:pPr algn="r"/>
            <a:r>
              <a:rPr lang="fr-FR" sz="2400" dirty="0" smtClean="0">
                <a:latin typeface="+mj-lt"/>
                <a:cs typeface="Helvetica"/>
              </a:rPr>
              <a:t>Docteur Jean Alain Epinette </a:t>
            </a:r>
            <a:r>
              <a:rPr lang="fr-FR" sz="2400" dirty="0" err="1" smtClean="0">
                <a:latin typeface="+mj-lt"/>
                <a:cs typeface="Helvetica"/>
              </a:rPr>
              <a:t>Bruay</a:t>
            </a:r>
            <a:r>
              <a:rPr lang="fr-FR" sz="2400" dirty="0" smtClean="0">
                <a:latin typeface="+mj-lt"/>
                <a:cs typeface="Helvetica"/>
              </a:rPr>
              <a:t> </a:t>
            </a:r>
            <a:r>
              <a:rPr lang="fr-FR" sz="2400" dirty="0" err="1">
                <a:latin typeface="+mj-lt"/>
                <a:cs typeface="Helvetica"/>
              </a:rPr>
              <a:t>L</a:t>
            </a:r>
            <a:r>
              <a:rPr lang="fr-FR" sz="2400" dirty="0" err="1" smtClean="0">
                <a:latin typeface="+mj-lt"/>
                <a:cs typeface="Helvetica"/>
              </a:rPr>
              <a:t>abuissière</a:t>
            </a:r>
            <a:r>
              <a:rPr lang="fr-FR" sz="2400" dirty="0" smtClean="0">
                <a:latin typeface="+mj-lt"/>
                <a:cs typeface="Helvetica"/>
              </a:rPr>
              <a:t> </a:t>
            </a:r>
            <a:endParaRPr lang="fr-FR" sz="2400" dirty="0">
              <a:latin typeface="+mj-lt"/>
              <a:cs typeface="Helvetica"/>
            </a:endParaRPr>
          </a:p>
        </p:txBody>
      </p:sp>
      <p:pic>
        <p:nvPicPr>
          <p:cNvPr id="5" name="Image 4" descr="AD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555" y="3781206"/>
            <a:ext cx="3206969" cy="2405227"/>
          </a:xfrm>
          <a:prstGeom prst="rect">
            <a:avLst/>
          </a:prstGeom>
        </p:spPr>
      </p:pic>
    </p:spTree>
    <p:extLst>
      <p:ext uri="{BB962C8B-B14F-4D97-AF65-F5344CB8AC3E}">
        <p14:creationId xmlns:p14="http://schemas.microsoft.com/office/powerpoint/2010/main" val="3733659459"/>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A\Pictures\disloc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6632"/>
            <a:ext cx="4707050" cy="6624736"/>
          </a:xfrm>
          <a:prstGeom prst="rect">
            <a:avLst/>
          </a:prstGeom>
          <a:noFill/>
          <a:extLst>
            <a:ext uri="{909E8E84-426E-40dd-AFC4-6F175D3DCCD1}">
              <a14:hiddenFill xmlns:a14="http://schemas.microsoft.com/office/drawing/2010/main">
                <a:solidFill>
                  <a:srgbClr val="FFFFFF"/>
                </a:solidFill>
              </a14:hiddenFill>
            </a:ext>
          </a:extLst>
        </p:spPr>
      </p:pic>
      <p:sp>
        <p:nvSpPr>
          <p:cNvPr id="9" name="ZoneTexte 8"/>
          <p:cNvSpPr txBox="1"/>
          <p:nvPr/>
        </p:nvSpPr>
        <p:spPr>
          <a:xfrm>
            <a:off x="3942329" y="116632"/>
            <a:ext cx="4963619" cy="707886"/>
          </a:xfrm>
          <a:prstGeom prst="rect">
            <a:avLst/>
          </a:prstGeom>
          <a:noFill/>
        </p:spPr>
        <p:txBody>
          <a:bodyPr wrap="none" rtlCol="0">
            <a:spAutoFit/>
          </a:bodyPr>
          <a:lstStyle/>
          <a:p>
            <a:r>
              <a:rPr lang="en-US" sz="4000" dirty="0" smtClean="0">
                <a:solidFill>
                  <a:srgbClr val="FFFF00"/>
                </a:solidFill>
                <a:effectLst>
                  <a:outerShdw blurRad="38100" dist="38100" dir="2700000" algn="tl">
                    <a:srgbClr val="000000">
                      <a:alpha val="43137"/>
                    </a:srgbClr>
                  </a:outerShdw>
                </a:effectLst>
                <a:latin typeface="+mj-lt"/>
              </a:rPr>
              <a:t>DISLOCATIONS !!!...</a:t>
            </a:r>
            <a:endParaRPr lang="en-US" sz="4000" dirty="0">
              <a:solidFill>
                <a:srgbClr val="FFFF00"/>
              </a:solidFill>
              <a:effectLst>
                <a:outerShdw blurRad="38100" dist="38100" dir="2700000" algn="tl">
                  <a:srgbClr val="000000">
                    <a:alpha val="43137"/>
                  </a:srgbClr>
                </a:outerShdw>
              </a:effectLst>
              <a:latin typeface="+mj-lt"/>
            </a:endParaRPr>
          </a:p>
        </p:txBody>
      </p:sp>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2636912"/>
            <a:ext cx="11715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e 10"/>
          <p:cNvGrpSpPr/>
          <p:nvPr/>
        </p:nvGrpSpPr>
        <p:grpSpPr>
          <a:xfrm>
            <a:off x="1349549" y="4685928"/>
            <a:ext cx="3960440" cy="1968599"/>
            <a:chOff x="1349549" y="4685928"/>
            <a:chExt cx="3960440" cy="1968599"/>
          </a:xfrm>
        </p:grpSpPr>
        <p:grpSp>
          <p:nvGrpSpPr>
            <p:cNvPr id="12" name="Groupe 11"/>
            <p:cNvGrpSpPr/>
            <p:nvPr/>
          </p:nvGrpSpPr>
          <p:grpSpPr>
            <a:xfrm>
              <a:off x="1945432" y="4685928"/>
              <a:ext cx="2865909" cy="1968599"/>
              <a:chOff x="1259632" y="2780928"/>
              <a:chExt cx="2865909" cy="1968599"/>
            </a:xfrm>
          </p:grpSpPr>
          <p:pic>
            <p:nvPicPr>
              <p:cNvPr id="14"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70490" t="87247" b="-2194"/>
              <a:stretch/>
            </p:blipFill>
            <p:spPr bwMode="auto">
              <a:xfrm>
                <a:off x="2762275" y="4295353"/>
                <a:ext cx="1363266" cy="45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194" r="68298" b="48929"/>
              <a:stretch/>
            </p:blipFill>
            <p:spPr bwMode="auto">
              <a:xfrm>
                <a:off x="1259633" y="2780928"/>
                <a:ext cx="1464518" cy="14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87247" r="64520" b="-2194"/>
              <a:stretch/>
            </p:blipFill>
            <p:spPr bwMode="auto">
              <a:xfrm>
                <a:off x="1259632" y="4293096"/>
                <a:ext cx="1639019" cy="45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665" t="2194" b="48929"/>
              <a:stretch/>
            </p:blipFill>
            <p:spPr bwMode="auto">
              <a:xfrm>
                <a:off x="2699792" y="2780928"/>
                <a:ext cx="1401366" cy="1485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à coins arrondis 12"/>
            <p:cNvSpPr/>
            <p:nvPr/>
          </p:nvSpPr>
          <p:spPr>
            <a:xfrm>
              <a:off x="1349549" y="5261967"/>
              <a:ext cx="3960440" cy="291108"/>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663" y="2552700"/>
            <a:ext cx="13430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ZoneTexte 18"/>
          <p:cNvSpPr txBox="1"/>
          <p:nvPr/>
        </p:nvSpPr>
        <p:spPr>
          <a:xfrm>
            <a:off x="1703470" y="2539305"/>
            <a:ext cx="3489209"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2009 report : </a:t>
            </a:r>
          </a:p>
          <a:p>
            <a:pPr marL="285750" indent="-285750">
              <a:buFont typeface="Arial" pitchFamily="34" charset="0"/>
              <a:buChar char="•"/>
            </a:pPr>
            <a:r>
              <a:rPr lang="en-US" sz="2800" b="1" dirty="0" smtClean="0">
                <a:effectLst>
                  <a:outerShdw blurRad="38100" dist="38100" dir="2700000" algn="tl">
                    <a:srgbClr val="000000">
                      <a:alpha val="43137"/>
                    </a:srgbClr>
                  </a:outerShdw>
                </a:effectLst>
              </a:rPr>
              <a:t>2</a:t>
            </a:r>
            <a:r>
              <a:rPr lang="en-US" sz="2800" b="1" baseline="30000" dirty="0" smtClean="0">
                <a:effectLst>
                  <a:outerShdw blurRad="38100" dist="38100" dir="2700000" algn="tl">
                    <a:srgbClr val="000000">
                      <a:alpha val="43137"/>
                    </a:srgbClr>
                  </a:outerShdw>
                </a:effectLst>
              </a:rPr>
              <a:t>nd</a:t>
            </a:r>
            <a:r>
              <a:rPr lang="en-US" sz="2800" b="1" dirty="0" smtClean="0">
                <a:effectLst>
                  <a:outerShdw blurRad="38100" dist="38100" dir="2700000" algn="tl">
                    <a:srgbClr val="000000">
                      <a:alpha val="43137"/>
                    </a:srgbClr>
                  </a:outerShdw>
                </a:effectLst>
              </a:rPr>
              <a:t> cause/ 3yrs</a:t>
            </a:r>
          </a:p>
          <a:p>
            <a:pPr marL="285750" indent="-285750">
              <a:buFont typeface="Arial" pitchFamily="34" charset="0"/>
              <a:buChar char="•"/>
            </a:pPr>
            <a:r>
              <a:rPr lang="en-US" sz="2800" b="1" dirty="0" smtClean="0">
                <a:effectLst>
                  <a:outerShdw blurRad="38100" dist="38100" dir="2700000" algn="tl">
                    <a:srgbClr val="000000">
                      <a:alpha val="43137"/>
                    </a:srgbClr>
                  </a:outerShdw>
                </a:effectLst>
              </a:rPr>
              <a:t>1/5 of revisions</a:t>
            </a:r>
            <a:endParaRPr lang="en-US"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0889140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5" presetClass="entr" presetSubtype="0" fill="hold" nodeType="clickEffect">
                                  <p:stCondLst>
                                    <p:cond delay="0"/>
                                  </p:stCondLst>
                                  <p:childTnLst>
                                    <p:set>
                                      <p:cBhvr>
                                        <p:cTn id="13" dur="1" fill="hold">
                                          <p:stCondLst>
                                            <p:cond delay="0"/>
                                          </p:stCondLst>
                                        </p:cTn>
                                        <p:tgtEl>
                                          <p:spTgt spid="4102"/>
                                        </p:tgtEl>
                                        <p:attrNameLst>
                                          <p:attrName>style.visibility</p:attrName>
                                        </p:attrNameLst>
                                      </p:cBhvr>
                                      <p:to>
                                        <p:strVal val="visible"/>
                                      </p:to>
                                    </p:set>
                                    <p:anim calcmode="lin" valueType="num">
                                      <p:cBhvr>
                                        <p:cTn id="14"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17" dur="1000" fill="hold"/>
                                        <p:tgtEl>
                                          <p:spTgt spid="4102"/>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102"/>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A\Pictures\disloc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6632"/>
            <a:ext cx="4707050" cy="66247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2636912"/>
            <a:ext cx="11715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179" y="1975442"/>
            <a:ext cx="1162050" cy="1790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e 12"/>
          <p:cNvGrpSpPr/>
          <p:nvPr/>
        </p:nvGrpSpPr>
        <p:grpSpPr>
          <a:xfrm>
            <a:off x="1187624" y="4221088"/>
            <a:ext cx="3960440" cy="2323702"/>
            <a:chOff x="1187624" y="4221088"/>
            <a:chExt cx="3960440" cy="2323702"/>
          </a:xfrm>
        </p:grpSpPr>
        <p:grpSp>
          <p:nvGrpSpPr>
            <p:cNvPr id="14" name="Groupe 13"/>
            <p:cNvGrpSpPr/>
            <p:nvPr/>
          </p:nvGrpSpPr>
          <p:grpSpPr>
            <a:xfrm>
              <a:off x="1547664" y="4221088"/>
              <a:ext cx="3429000" cy="2323702"/>
              <a:chOff x="323528" y="2564905"/>
              <a:chExt cx="3429000" cy="2323702"/>
            </a:xfrm>
          </p:grpSpPr>
          <p:pic>
            <p:nvPicPr>
              <p:cNvPr id="16"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53050"/>
              <a:stretch/>
            </p:blipFill>
            <p:spPr bwMode="auto">
              <a:xfrm>
                <a:off x="323528" y="2564905"/>
                <a:ext cx="3429000" cy="187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2296"/>
              <a:stretch/>
            </p:blipFill>
            <p:spPr bwMode="auto">
              <a:xfrm>
                <a:off x="323528" y="4581128"/>
                <a:ext cx="3429000" cy="307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5" name="Rectangle à coins arrondis 14"/>
            <p:cNvSpPr/>
            <p:nvPr/>
          </p:nvSpPr>
          <p:spPr>
            <a:xfrm>
              <a:off x="1187624" y="5157192"/>
              <a:ext cx="3960440" cy="216024"/>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8" name="ZoneTexte 17"/>
          <p:cNvSpPr txBox="1"/>
          <p:nvPr/>
        </p:nvSpPr>
        <p:spPr>
          <a:xfrm>
            <a:off x="1677081" y="1965385"/>
            <a:ext cx="3023566" cy="1384995"/>
          </a:xfrm>
          <a:prstGeom prst="rect">
            <a:avLst/>
          </a:prstGeom>
          <a:noFill/>
        </p:spPr>
        <p:txBody>
          <a:bodyPr wrap="square" rtlCol="0">
            <a:spAutoFit/>
          </a:bodyPr>
          <a:lstStyle/>
          <a:p>
            <a:r>
              <a:rPr lang="en-US" sz="2800" b="1" dirty="0" smtClean="0">
                <a:effectLst>
                  <a:outerShdw blurRad="38100" dist="38100" dir="2700000" algn="tl">
                    <a:srgbClr val="000000">
                      <a:alpha val="43137"/>
                    </a:srgbClr>
                  </a:outerShdw>
                </a:effectLst>
              </a:rPr>
              <a:t>2011 report : </a:t>
            </a:r>
          </a:p>
          <a:p>
            <a:pPr marL="285750" indent="-285750">
              <a:buFont typeface="Arial" pitchFamily="34" charset="0"/>
              <a:buChar char="•"/>
            </a:pPr>
            <a:r>
              <a:rPr lang="en-US" sz="2800" b="1" dirty="0" smtClean="0">
                <a:effectLst>
                  <a:outerShdw blurRad="38100" dist="38100" dir="2700000" algn="tl">
                    <a:srgbClr val="000000">
                      <a:alpha val="43137"/>
                    </a:srgbClr>
                  </a:outerShdw>
                </a:effectLst>
              </a:rPr>
              <a:t>2</a:t>
            </a:r>
            <a:r>
              <a:rPr lang="en-US" sz="2800" b="1" baseline="30000" dirty="0" smtClean="0">
                <a:effectLst>
                  <a:outerShdw blurRad="38100" dist="38100" dir="2700000" algn="tl">
                    <a:srgbClr val="000000">
                      <a:alpha val="43137"/>
                    </a:srgbClr>
                  </a:outerShdw>
                </a:effectLst>
              </a:rPr>
              <a:t>nd</a:t>
            </a:r>
            <a:r>
              <a:rPr lang="en-US" sz="2800" b="1" dirty="0" smtClean="0">
                <a:effectLst>
                  <a:outerShdw blurRad="38100" dist="38100" dir="2700000" algn="tl">
                    <a:srgbClr val="000000">
                      <a:alpha val="43137"/>
                    </a:srgbClr>
                  </a:outerShdw>
                </a:effectLst>
              </a:rPr>
              <a:t> cause</a:t>
            </a:r>
          </a:p>
          <a:p>
            <a:pPr marL="285750" indent="-285750">
              <a:buFont typeface="Arial" pitchFamily="34" charset="0"/>
              <a:buChar char="•"/>
            </a:pPr>
            <a:r>
              <a:rPr lang="en-US" sz="2800" b="1" dirty="0" smtClean="0">
                <a:effectLst>
                  <a:outerShdw blurRad="38100" dist="38100" dir="2700000" algn="tl">
                    <a:srgbClr val="000000">
                      <a:alpha val="43137"/>
                    </a:srgbClr>
                  </a:outerShdw>
                </a:effectLst>
              </a:rPr>
              <a:t>¼ of revisions</a:t>
            </a:r>
            <a:endParaRPr lang="en-US" sz="2800" b="1" dirty="0">
              <a:effectLst>
                <a:outerShdw blurRad="38100" dist="38100" dir="2700000" algn="tl">
                  <a:srgbClr val="000000">
                    <a:alpha val="43137"/>
                  </a:srgbClr>
                </a:outerShdw>
              </a:effectLst>
            </a:endParaRPr>
          </a:p>
        </p:txBody>
      </p:sp>
      <p:sp>
        <p:nvSpPr>
          <p:cNvPr id="4" name="ZoneTexte 3"/>
          <p:cNvSpPr txBox="1"/>
          <p:nvPr/>
        </p:nvSpPr>
        <p:spPr>
          <a:xfrm>
            <a:off x="3780955" y="321184"/>
            <a:ext cx="4861229" cy="707886"/>
          </a:xfrm>
          <a:prstGeom prst="rect">
            <a:avLst/>
          </a:prstGeom>
          <a:noFill/>
        </p:spPr>
        <p:txBody>
          <a:bodyPr wrap="square" rtlCol="0">
            <a:spAutoFit/>
          </a:bodyPr>
          <a:lstStyle/>
          <a:p>
            <a:r>
              <a:rPr lang="en-US" sz="4000" dirty="0">
                <a:solidFill>
                  <a:srgbClr val="FFFF00"/>
                </a:solidFill>
                <a:effectLst>
                  <a:outerShdw blurRad="38100" dist="38100" dir="2700000" algn="tl">
                    <a:srgbClr val="000000">
                      <a:alpha val="43137"/>
                    </a:srgbClr>
                  </a:outerShdw>
                </a:effectLst>
              </a:rPr>
              <a:t>DISLOCATIONS !!!.</a:t>
            </a:r>
            <a:r>
              <a:rPr lang="en-US" sz="4000" dirty="0" smtClean="0">
                <a:solidFill>
                  <a:srgbClr val="FFFF00"/>
                </a:solidFill>
                <a:effectLst>
                  <a:outerShdw blurRad="38100" dist="38100" dir="2700000" algn="tl">
                    <a:srgbClr val="000000">
                      <a:alpha val="43137"/>
                    </a:srgbClr>
                  </a:outerShdw>
                </a:effectLst>
              </a:rPr>
              <a:t>.</a:t>
            </a:r>
            <a:endParaRPr lang="en-US" sz="40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6351275"/>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10" dur="1000" fill="hold"/>
                                        <p:tgtEl>
                                          <p:spTgt spid="41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02"/>
                                        </p:tgtEl>
                                      </p:cBhvr>
                                    </p:animEffect>
                                  </p:childTnLst>
                                </p:cTn>
                              </p:par>
                            </p:childTnLst>
                          </p:cTn>
                        </p:par>
                        <p:par>
                          <p:cTn id="15" fill="hold">
                            <p:stCondLst>
                              <p:cond delay="1000"/>
                            </p:stCondLst>
                            <p:childTnLst>
                              <p:par>
                                <p:cTn id="16" presetID="53" presetClass="entr" presetSubtype="16"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A\Pictures\disloc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6632"/>
            <a:ext cx="4707050" cy="6624736"/>
          </a:xfrm>
          <a:prstGeom prst="rect">
            <a:avLst/>
          </a:prstGeom>
          <a:noFill/>
          <a:extLst>
            <a:ext uri="{909E8E84-426E-40dd-AFC4-6F175D3DCCD1}">
              <a14:hiddenFill xmlns:a14="http://schemas.microsoft.com/office/drawing/2010/main">
                <a:solidFill>
                  <a:srgbClr val="FFFFFF"/>
                </a:solidFill>
              </a14:hiddenFill>
            </a:ext>
          </a:extLst>
        </p:spPr>
      </p:pic>
      <p:sp>
        <p:nvSpPr>
          <p:cNvPr id="27" name="ZoneTexte 26"/>
          <p:cNvSpPr txBox="1"/>
          <p:nvPr/>
        </p:nvSpPr>
        <p:spPr>
          <a:xfrm>
            <a:off x="1649387" y="2899420"/>
            <a:ext cx="2855937" cy="954107"/>
          </a:xfrm>
          <a:prstGeom prst="rect">
            <a:avLst/>
          </a:prstGeom>
          <a:noFill/>
        </p:spPr>
        <p:txBody>
          <a:bodyPr wrap="square" rtlCol="0">
            <a:spAutoFit/>
          </a:bodyPr>
          <a:lstStyle/>
          <a:p>
            <a:r>
              <a:rPr lang="en-US" sz="2800" b="1" dirty="0" smtClean="0">
                <a:solidFill>
                  <a:srgbClr val="FFFFFF"/>
                </a:solidFill>
                <a:effectLst>
                  <a:outerShdw blurRad="38100" dist="38100" dir="2700000" algn="tl">
                    <a:srgbClr val="000000">
                      <a:alpha val="43137"/>
                    </a:srgbClr>
                  </a:outerShdw>
                </a:effectLst>
              </a:rPr>
              <a:t>2012 report : </a:t>
            </a:r>
          </a:p>
          <a:p>
            <a:pPr marL="285750" indent="-285750">
              <a:buFont typeface="Arial" pitchFamily="34" charset="0"/>
              <a:buChar char="•"/>
            </a:pPr>
            <a:r>
              <a:rPr lang="en-US" sz="2800" b="1" dirty="0" smtClean="0">
                <a:solidFill>
                  <a:srgbClr val="FFFFFF"/>
                </a:solidFill>
                <a:effectLst>
                  <a:outerShdw blurRad="38100" dist="38100" dir="2700000" algn="tl">
                    <a:srgbClr val="000000">
                      <a:alpha val="43137"/>
                    </a:srgbClr>
                  </a:outerShdw>
                </a:effectLst>
              </a:rPr>
              <a:t>2</a:t>
            </a:r>
            <a:r>
              <a:rPr lang="en-US" sz="2800" b="1" baseline="30000" dirty="0" smtClean="0">
                <a:solidFill>
                  <a:srgbClr val="FFFFFF"/>
                </a:solidFill>
                <a:effectLst>
                  <a:outerShdw blurRad="38100" dist="38100" dir="2700000" algn="tl">
                    <a:srgbClr val="000000">
                      <a:alpha val="43137"/>
                    </a:srgbClr>
                  </a:outerShdw>
                </a:effectLst>
              </a:rPr>
              <a:t>nd</a:t>
            </a:r>
            <a:r>
              <a:rPr lang="en-US" sz="2800" b="1" dirty="0" smtClean="0">
                <a:solidFill>
                  <a:srgbClr val="FFFFFF"/>
                </a:solidFill>
                <a:effectLst>
                  <a:outerShdw blurRad="38100" dist="38100" dir="2700000" algn="tl">
                    <a:srgbClr val="000000">
                      <a:alpha val="43137"/>
                    </a:srgbClr>
                  </a:outerShdw>
                </a:effectLst>
              </a:rPr>
              <a:t> cause </a:t>
            </a: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0975" y="1960252"/>
            <a:ext cx="33813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e 4"/>
          <p:cNvGrpSpPr/>
          <p:nvPr/>
        </p:nvGrpSpPr>
        <p:grpSpPr>
          <a:xfrm>
            <a:off x="76200" y="3952876"/>
            <a:ext cx="7400925" cy="2190750"/>
            <a:chOff x="76200" y="3848101"/>
            <a:chExt cx="7400925" cy="2190750"/>
          </a:xfrm>
        </p:grpSpPr>
        <p:sp>
          <p:nvSpPr>
            <p:cNvPr id="2" name="Rectangle 1"/>
            <p:cNvSpPr/>
            <p:nvPr/>
          </p:nvSpPr>
          <p:spPr>
            <a:xfrm>
              <a:off x="76200" y="3848101"/>
              <a:ext cx="7400925" cy="21907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 y="3914775"/>
              <a:ext cx="7313613"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488" y="4924425"/>
              <a:ext cx="7361237"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3825" y="5286375"/>
              <a:ext cx="7313613" cy="36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0975" y="5634038"/>
              <a:ext cx="7237413" cy="39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9" name="Tableau 8"/>
          <p:cNvGraphicFramePr>
            <a:graphicFrameLocks noGrp="1"/>
          </p:cNvGraphicFramePr>
          <p:nvPr>
            <p:extLst>
              <p:ext uri="{D42A27DB-BD31-4B8C-83A1-F6EECF244321}">
                <p14:modId xmlns:p14="http://schemas.microsoft.com/office/powerpoint/2010/main" val="328917297"/>
              </p:ext>
            </p:extLst>
          </p:nvPr>
        </p:nvGraphicFramePr>
        <p:xfrm>
          <a:off x="114299" y="6229350"/>
          <a:ext cx="7324725" cy="190500"/>
        </p:xfrm>
        <a:graphic>
          <a:graphicData uri="http://schemas.openxmlformats.org/drawingml/2006/table">
            <a:tbl>
              <a:tblPr>
                <a:tableStyleId>{5C22544A-7EE6-4342-B048-85BDC9FD1C3A}</a:tableStyleId>
              </a:tblPr>
              <a:tblGrid>
                <a:gridCol w="1572374"/>
                <a:gridCol w="966863"/>
                <a:gridCol w="976630"/>
                <a:gridCol w="976630"/>
                <a:gridCol w="996162"/>
                <a:gridCol w="947331"/>
                <a:gridCol w="888735"/>
              </a:tblGrid>
              <a:tr h="190500">
                <a:tc>
                  <a:txBody>
                    <a:bodyPr/>
                    <a:lstStyle/>
                    <a:p>
                      <a:pPr marL="0" indent="180975" algn="l"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Global</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c>
                  <a:txBody>
                    <a:bodyPr/>
                    <a:lstStyle/>
                    <a:p>
                      <a:pPr algn="ctr"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0,91</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c>
                  <a:txBody>
                    <a:bodyPr/>
                    <a:lstStyle/>
                    <a:p>
                      <a:pPr algn="ctr"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1,14</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c>
                  <a:txBody>
                    <a:bodyPr/>
                    <a:lstStyle/>
                    <a:p>
                      <a:pPr algn="ctr"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0,92</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c>
                  <a:txBody>
                    <a:bodyPr/>
                    <a:lstStyle/>
                    <a:p>
                      <a:pPr algn="ctr"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1,25</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c>
                  <a:txBody>
                    <a:bodyPr/>
                    <a:lstStyle/>
                    <a:p>
                      <a:pPr algn="ctr"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0,20</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c>
                  <a:txBody>
                    <a:bodyPr/>
                    <a:lstStyle/>
                    <a:p>
                      <a:pPr algn="ctr" fontAlgn="b"/>
                      <a:r>
                        <a:rPr lang="fr-FR" sz="1100" u="none" strike="noStrike">
                          <a:solidFill>
                            <a:schemeClr val="bg1"/>
                          </a:solidFill>
                          <a:effectLst>
                            <a:outerShdw blurRad="38100" dist="38100" dir="2700000" algn="tl">
                              <a:srgbClr val="000000">
                                <a:alpha val="43137"/>
                              </a:srgbClr>
                            </a:outerShdw>
                          </a:effectLst>
                          <a:latin typeface="Arial Black" pitchFamily="34" charset="0"/>
                        </a:rPr>
                        <a:t>0,55</a:t>
                      </a:r>
                      <a:endParaRPr lang="fr-FR" sz="1100" b="0" i="0" u="none" strike="noStrike">
                        <a:solidFill>
                          <a:schemeClr val="bg1"/>
                        </a:solidFill>
                        <a:effectLst>
                          <a:outerShdw blurRad="38100" dist="38100" dir="2700000" algn="tl">
                            <a:srgbClr val="000000">
                              <a:alpha val="43137"/>
                            </a:srgbClr>
                          </a:outerShdw>
                        </a:effectLst>
                        <a:latin typeface="Arial Black" pitchFamily="34" charset="0"/>
                      </a:endParaRPr>
                    </a:p>
                  </a:txBody>
                  <a:tcPr marL="9525" marR="9525" marT="9525" marB="0" anchor="b">
                    <a:solidFill>
                      <a:schemeClr val="accent1"/>
                    </a:solidFill>
                  </a:tcPr>
                </a:tc>
              </a:tr>
            </a:tbl>
          </a:graphicData>
        </a:graphic>
      </p:graphicFrame>
      <p:sp>
        <p:nvSpPr>
          <p:cNvPr id="3" name="Rectangle à coins arrondis 2"/>
          <p:cNvSpPr/>
          <p:nvPr/>
        </p:nvSpPr>
        <p:spPr>
          <a:xfrm>
            <a:off x="2721149" y="4248150"/>
            <a:ext cx="917401" cy="2286000"/>
          </a:xfrm>
          <a:prstGeom prst="roundRect">
            <a:avLst/>
          </a:prstGeom>
          <a:noFill/>
          <a:ln w="5715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96336" y="2636912"/>
            <a:ext cx="11715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p:cNvSpPr txBox="1"/>
          <p:nvPr/>
        </p:nvSpPr>
        <p:spPr>
          <a:xfrm>
            <a:off x="3942329" y="161987"/>
            <a:ext cx="5061547" cy="707886"/>
          </a:xfrm>
          <a:prstGeom prst="rect">
            <a:avLst/>
          </a:prstGeom>
          <a:noFill/>
        </p:spPr>
        <p:txBody>
          <a:bodyPr wrap="none" rtlCol="0">
            <a:spAutoFit/>
          </a:bodyPr>
          <a:lstStyle/>
          <a:p>
            <a:r>
              <a:rPr lang="en-US" sz="4000" dirty="0" smtClean="0">
                <a:solidFill>
                  <a:srgbClr val="FFFF00"/>
                </a:solidFill>
                <a:effectLst>
                  <a:outerShdw blurRad="38100" dist="38100" dir="2700000" algn="tl">
                    <a:srgbClr val="000000">
                      <a:alpha val="43137"/>
                    </a:srgbClr>
                  </a:outerShdw>
                </a:effectLst>
                <a:latin typeface="+mj-lt"/>
              </a:rPr>
              <a:t>DISLOCATIONS</a:t>
            </a:r>
            <a:r>
              <a:rPr lang="en-US" sz="4000" i="1" dirty="0" smtClean="0">
                <a:solidFill>
                  <a:srgbClr val="FFFF00"/>
                </a:solidFill>
                <a:effectLst>
                  <a:outerShdw blurRad="38100" dist="38100" dir="2700000" algn="tl">
                    <a:srgbClr val="000000">
                      <a:alpha val="43137"/>
                    </a:srgbClr>
                  </a:outerShdw>
                </a:effectLst>
                <a:latin typeface="+mj-lt"/>
              </a:rPr>
              <a:t> !!!...</a:t>
            </a:r>
            <a:endParaRPr lang="en-US" sz="4000" i="1" dirty="0">
              <a:solidFill>
                <a:srgbClr val="FFFF00"/>
              </a:solidFill>
              <a:effectLst>
                <a:outerShdw blurRad="38100" dist="38100" dir="2700000" algn="tl">
                  <a:srgbClr val="000000">
                    <a:alpha val="43137"/>
                  </a:srgbClr>
                </a:outerShdw>
              </a:effectLst>
              <a:latin typeface="+mj-lt"/>
            </a:endParaRPr>
          </a:p>
        </p:txBody>
      </p:sp>
      <p:pic>
        <p:nvPicPr>
          <p:cNvPr id="6" name="Image 5" descr="UJ.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0975" y="1213934"/>
            <a:ext cx="1210887" cy="615369"/>
          </a:xfrm>
          <a:prstGeom prst="rect">
            <a:avLst/>
          </a:prstGeom>
        </p:spPr>
      </p:pic>
    </p:spTree>
    <p:extLst>
      <p:ext uri="{BB962C8B-B14F-4D97-AF65-F5344CB8AC3E}">
        <p14:creationId xmlns:p14="http://schemas.microsoft.com/office/powerpoint/2010/main" val="38364421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childTnLst>
                          </p:cTn>
                        </p:par>
                        <p:par>
                          <p:cTn id="10" fill="hold">
                            <p:stCondLst>
                              <p:cond delay="500"/>
                            </p:stCondLst>
                            <p:childTnLst>
                              <p:par>
                                <p:cTn id="11" presetID="27" presetClass="entr" presetSubtype="0" fill="hold" grpId="0" nodeType="afterEffect">
                                  <p:stCondLst>
                                    <p:cond delay="0"/>
                                  </p:stCondLst>
                                  <p:iterate type="lt">
                                    <p:tmPct val="50000"/>
                                  </p:iterate>
                                  <p:childTnLst>
                                    <p:set>
                                      <p:cBhvr>
                                        <p:cTn id="12" dur="1" fill="hold">
                                          <p:stCondLst>
                                            <p:cond delay="0"/>
                                          </p:stCondLst>
                                        </p:cTn>
                                        <p:tgtEl>
                                          <p:spTgt spid="16"/>
                                        </p:tgtEl>
                                        <p:attrNameLst>
                                          <p:attrName>style.visibility</p:attrName>
                                        </p:attrNameLst>
                                      </p:cBhvr>
                                      <p:to>
                                        <p:strVal val="visible"/>
                                      </p:to>
                                    </p:set>
                                    <p:anim calcmode="discrete" valueType="clr">
                                      <p:cBhvr override="childStyle">
                                        <p:cTn id="13"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
                                        </p:tgtEl>
                                        <p:attrNameLst>
                                          <p:attrName>fillcolor</p:attrName>
                                        </p:attrNameLst>
                                      </p:cBhvr>
                                      <p:tavLst>
                                        <p:tav tm="0">
                                          <p:val>
                                            <p:clrVal>
                                              <a:schemeClr val="accent2"/>
                                            </p:clrVal>
                                          </p:val>
                                        </p:tav>
                                        <p:tav tm="50000">
                                          <p:val>
                                            <p:clrVal>
                                              <a:schemeClr val="hlink"/>
                                            </p:clrVal>
                                          </p:val>
                                        </p:tav>
                                      </p:tavLst>
                                    </p:anim>
                                    <p:set>
                                      <p:cBhvr>
                                        <p:cTn id="15" dur="80"/>
                                        <p:tgtEl>
                                          <p:spTgt spid="16"/>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2" descr="Image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a:xfrm>
            <a:off x="6300788" y="836613"/>
            <a:ext cx="2279650" cy="2951162"/>
          </a:xfrm>
          <a:ln w="12700" cmpd="sng">
            <a:solidFill>
              <a:srgbClr val="FF0000"/>
            </a:solidFill>
          </a:ln>
          <a:effectLst/>
        </p:spPr>
      </p:pic>
      <p:sp>
        <p:nvSpPr>
          <p:cNvPr id="36866" name="Text Box 5"/>
          <p:cNvSpPr txBox="1">
            <a:spLocks noChangeArrowheads="1"/>
          </p:cNvSpPr>
          <p:nvPr/>
        </p:nvSpPr>
        <p:spPr bwMode="auto">
          <a:xfrm>
            <a:off x="291966" y="1642516"/>
            <a:ext cx="475297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dirty="0">
                <a:latin typeface="Helvetica Neue Light" charset="0"/>
                <a:ea typeface="ヒラギノ角ゴ ProN W3" charset="0"/>
                <a:cs typeface="ヒラギノ角ゴ ProN W3" charset="0"/>
              </a:rPr>
              <a:t>FACTEURS TECHNIQUES:</a:t>
            </a:r>
          </a:p>
          <a:p>
            <a:pPr>
              <a:buFont typeface="Arial" charset="0"/>
              <a:buChar char="•"/>
            </a:pPr>
            <a:r>
              <a:rPr lang="fr-FR" sz="1800" dirty="0">
                <a:latin typeface="Helvetica Neue Light" charset="0"/>
                <a:ea typeface="ヒラギノ角ゴ ProN W3" charset="0"/>
                <a:cs typeface="ヒラギノ角ゴ ProN W3" charset="0"/>
              </a:rPr>
              <a:t>Voie d’abord</a:t>
            </a:r>
          </a:p>
          <a:p>
            <a:pPr>
              <a:buFont typeface="Arial" charset="0"/>
              <a:buChar char="•"/>
            </a:pPr>
            <a:r>
              <a:rPr lang="fr-FR" sz="1800" dirty="0">
                <a:latin typeface="Helvetica Neue Light" charset="0"/>
                <a:ea typeface="ヒラギノ角ゴ ProN W3" charset="0"/>
                <a:cs typeface="ヒラギノ角ゴ ProN W3" charset="0"/>
              </a:rPr>
              <a:t>Diamètre de la tête</a:t>
            </a:r>
          </a:p>
          <a:p>
            <a:pPr>
              <a:buFont typeface="Arial" charset="0"/>
              <a:buChar char="•"/>
            </a:pPr>
            <a:r>
              <a:rPr lang="fr-FR" sz="1800" dirty="0">
                <a:latin typeface="Helvetica Neue Light" charset="0"/>
                <a:ea typeface="ヒラギノ角ゴ ProN W3" charset="0"/>
                <a:cs typeface="ヒラギノ角ゴ ProN W3" charset="0"/>
              </a:rPr>
              <a:t>Qualité du </a:t>
            </a:r>
            <a:r>
              <a:rPr lang="fr-FR" sz="1800" dirty="0" smtClean="0">
                <a:latin typeface="Helvetica Neue Light" charset="0"/>
                <a:ea typeface="ヒラギノ角ゴ ProN W3" charset="0"/>
                <a:cs typeface="ヒラギノ角ゴ ProN W3" charset="0"/>
              </a:rPr>
              <a:t>positionnement</a:t>
            </a:r>
          </a:p>
          <a:p>
            <a:pPr>
              <a:buFont typeface="Arial" charset="0"/>
              <a:buChar char="•"/>
            </a:pPr>
            <a:r>
              <a:rPr lang="fr-FR" sz="1800" dirty="0" smtClean="0">
                <a:latin typeface="Helvetica Neue Light" charset="0"/>
                <a:ea typeface="ヒラギノ角ゴ ProN W3" charset="0"/>
                <a:cs typeface="ヒラギノ角ゴ ProN W3" charset="0"/>
              </a:rPr>
              <a:t>Expérience</a:t>
            </a:r>
            <a:endParaRPr lang="fr-FR" sz="1800" dirty="0">
              <a:latin typeface="Helvetica Neue Light" charset="0"/>
              <a:ea typeface="ヒラギノ角ゴ ProN W3" charset="0"/>
              <a:cs typeface="ヒラギノ角ゴ ProN W3" charset="0"/>
            </a:endParaRPr>
          </a:p>
        </p:txBody>
      </p:sp>
      <p:sp>
        <p:nvSpPr>
          <p:cNvPr id="36867" name="Text Box 15"/>
          <p:cNvSpPr txBox="1">
            <a:spLocks noChangeArrowheads="1"/>
          </p:cNvSpPr>
          <p:nvPr/>
        </p:nvSpPr>
        <p:spPr bwMode="auto">
          <a:xfrm>
            <a:off x="291966" y="838200"/>
            <a:ext cx="5596072"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200" dirty="0">
                <a:solidFill>
                  <a:srgbClr val="FFFF00"/>
                </a:solidFill>
                <a:cs typeface="Arial" charset="0"/>
              </a:rPr>
              <a:t>FACTEURS D’INSTABILITE : </a:t>
            </a:r>
          </a:p>
        </p:txBody>
      </p:sp>
      <p:graphicFrame>
        <p:nvGraphicFramePr>
          <p:cNvPr id="14374" name="Group 38"/>
          <p:cNvGraphicFramePr>
            <a:graphicFrameLocks noGrp="1"/>
          </p:cNvGraphicFramePr>
          <p:nvPr>
            <p:ph sz="quarter" idx="4294967295"/>
            <p:extLst>
              <p:ext uri="{D42A27DB-BD31-4B8C-83A1-F6EECF244321}">
                <p14:modId xmlns:p14="http://schemas.microsoft.com/office/powerpoint/2010/main" val="1207364757"/>
              </p:ext>
            </p:extLst>
          </p:nvPr>
        </p:nvGraphicFramePr>
        <p:xfrm>
          <a:off x="1135063" y="4108450"/>
          <a:ext cx="6796087" cy="2560640"/>
        </p:xfrm>
        <a:graphic>
          <a:graphicData uri="http://schemas.openxmlformats.org/drawingml/2006/table">
            <a:tbl>
              <a:tblPr/>
              <a:tblGrid>
                <a:gridCol w="2162175"/>
                <a:gridCol w="1114425"/>
                <a:gridCol w="1760537"/>
                <a:gridCol w="1758950"/>
              </a:tblGrid>
              <a:tr h="640160">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APPROACH</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22 MM HEAD</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28MM HEAD</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32 MM HEAD</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r h="640160">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POSTERO LATERAL</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12.1</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6.9</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3.8</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r h="640160">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TRANSTROCHANTERIC</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3.5</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3.5</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2.8</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r h="640160">
                <a:tc>
                  <a:txBody>
                    <a:bodyPr/>
                    <a:lstStyle/>
                    <a:p>
                      <a:pPr marL="0" marR="0" lvl="0" indent="0" algn="l"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smtClean="0">
                          <a:ln>
                            <a:noFill/>
                          </a:ln>
                          <a:solidFill>
                            <a:srgbClr val="FFFFFF"/>
                          </a:solidFill>
                          <a:effectLst/>
                          <a:latin typeface="Arial" charset="0"/>
                          <a:sym typeface="Symbol" charset="2"/>
                        </a:rPr>
                        <a:t>ANTERIOR</a:t>
                      </a:r>
                      <a:endParaRPr kumimoji="0" lang="fr-FR" sz="1800" b="0" i="0" u="none" strike="noStrike" cap="none" normalizeH="0" baseline="0" dirty="0">
                        <a:ln>
                          <a:noFill/>
                        </a:ln>
                        <a:solidFill>
                          <a:srgbClr val="FFFFFF"/>
                        </a:solidFill>
                        <a:effectLst/>
                        <a:latin typeface="Arial" charset="0"/>
                        <a:sym typeface="Symbol" charset="2"/>
                      </a:endParaRP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3.8</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3.0</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50000"/>
                        </a:spcBef>
                        <a:spcAft>
                          <a:spcPct val="0"/>
                        </a:spcAft>
                        <a:buClr>
                          <a:srgbClr val="808080"/>
                        </a:buClr>
                        <a:buSzPct val="140000"/>
                        <a:buFontTx/>
                        <a:buNone/>
                        <a:tabLst/>
                      </a:pPr>
                      <a:r>
                        <a:rPr kumimoji="0" lang="fr-FR" sz="1800" b="0" i="0" u="none" strike="noStrike" cap="none" normalizeH="0" baseline="0" dirty="0">
                          <a:ln>
                            <a:noFill/>
                          </a:ln>
                          <a:solidFill>
                            <a:srgbClr val="FFFFFF"/>
                          </a:solidFill>
                          <a:effectLst/>
                          <a:latin typeface="Arial" charset="0"/>
                          <a:sym typeface="Symbol" charset="2"/>
                        </a:rPr>
                        <a:t>2.4</a:t>
                      </a:r>
                    </a:p>
                  </a:txBody>
                  <a:tcPr marT="45726" marB="45726" horzOverflow="overflow">
                    <a:lnL w="12700" cap="flat" cmpd="sng" algn="ctr">
                      <a:solidFill>
                        <a:srgbClr val="800000"/>
                      </a:solidFill>
                      <a:prstDash val="solid"/>
                      <a:round/>
                      <a:headEnd type="none" w="med" len="med"/>
                      <a:tailEnd type="none" w="med" len="med"/>
                    </a:lnL>
                    <a:lnR w="12700" cap="flat" cmpd="sng" algn="ctr">
                      <a:solidFill>
                        <a:srgbClr val="800000"/>
                      </a:solidFill>
                      <a:prstDash val="solid"/>
                      <a:round/>
                      <a:headEnd type="none" w="med" len="med"/>
                      <a:tailEnd type="none" w="med" len="med"/>
                    </a:lnR>
                    <a:lnT w="12700" cap="flat" cmpd="sng" algn="ctr">
                      <a:solidFill>
                        <a:srgbClr val="800000"/>
                      </a:solidFill>
                      <a:prstDash val="solid"/>
                      <a:round/>
                      <a:headEnd type="none" w="med" len="med"/>
                      <a:tailEnd type="none" w="med" len="med"/>
                    </a:lnT>
                    <a:lnB w="12700" cap="flat" cmpd="sng" algn="ctr">
                      <a:solidFill>
                        <a:srgbClr val="800000"/>
                      </a:solidFill>
                      <a:prstDash val="solid"/>
                      <a:round/>
                      <a:headEnd type="none" w="med" len="med"/>
                      <a:tailEnd type="none" w="med" len="med"/>
                    </a:lnB>
                    <a:lnTlToBr>
                      <a:noFill/>
                    </a:lnTlToBr>
                    <a:lnBlToTr>
                      <a:noFill/>
                    </a:lnBlToTr>
                    <a:noFill/>
                  </a:tcPr>
                </a:tc>
              </a:tr>
            </a:tbl>
          </a:graphicData>
        </a:graphic>
      </p:graphicFrame>
      <p:sp>
        <p:nvSpPr>
          <p:cNvPr id="183339" name="AutoShape 43"/>
          <p:cNvSpPr>
            <a:spLocks noChangeArrowheads="1"/>
          </p:cNvSpPr>
          <p:nvPr/>
        </p:nvSpPr>
        <p:spPr bwMode="auto">
          <a:xfrm rot="807711">
            <a:off x="4208463" y="5391150"/>
            <a:ext cx="2586037" cy="215900"/>
          </a:xfrm>
          <a:prstGeom prst="rightArrow">
            <a:avLst>
              <a:gd name="adj1" fmla="val 50000"/>
              <a:gd name="adj2" fmla="val 299448"/>
            </a:avLst>
          </a:prstGeom>
          <a:solidFill>
            <a:srgbClr val="3366FF"/>
          </a:solidFill>
          <a:ln w="9525">
            <a:solidFill>
              <a:srgbClr val="3366FF"/>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36896" name="Rectangle 36"/>
          <p:cNvSpPr>
            <a:spLocks noChangeArrowheads="1"/>
          </p:cNvSpPr>
          <p:nvPr/>
        </p:nvSpPr>
        <p:spPr bwMode="auto">
          <a:xfrm>
            <a:off x="1828800" y="6318250"/>
            <a:ext cx="166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endParaRPr lang="fr-FR" sz="1800">
              <a:latin typeface="Helvetica Neue Light" charset="0"/>
              <a:ea typeface="ヒラギノ角ゴ ProN W3" charset="0"/>
              <a:cs typeface="ヒラギノ角ゴ ProN W3" charset="0"/>
            </a:endParaRPr>
          </a:p>
        </p:txBody>
      </p:sp>
      <p:sp>
        <p:nvSpPr>
          <p:cNvPr id="36897" name="Rectangle 37"/>
          <p:cNvSpPr>
            <a:spLocks noChangeArrowheads="1"/>
          </p:cNvSpPr>
          <p:nvPr/>
        </p:nvSpPr>
        <p:spPr bwMode="auto">
          <a:xfrm>
            <a:off x="331787" y="3282156"/>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pPr algn="ctr"/>
            <a:r>
              <a:rPr lang="fr-FR" sz="1800" i="1" dirty="0">
                <a:solidFill>
                  <a:srgbClr val="FFFFFF"/>
                </a:solidFill>
                <a:latin typeface="Helvetica Neue Light" charset="0"/>
                <a:ea typeface="ヒラギノ角ゴ ProN W3" charset="0"/>
                <a:cs typeface="ヒラギノ角ゴ ProN W3" charset="0"/>
              </a:rPr>
              <a:t>Berry : JBJS </a:t>
            </a:r>
            <a:r>
              <a:rPr lang="fr-FR" sz="1800" i="1" dirty="0" err="1">
                <a:solidFill>
                  <a:srgbClr val="FFFFFF"/>
                </a:solidFill>
                <a:latin typeface="Helvetica Neue Light" charset="0"/>
                <a:ea typeface="ヒラギノ角ゴ ProN W3" charset="0"/>
                <a:cs typeface="ヒラギノ角ゴ ProN W3" charset="0"/>
              </a:rPr>
              <a:t>am</a:t>
            </a:r>
            <a:r>
              <a:rPr lang="fr-FR" sz="1800" i="1" dirty="0">
                <a:solidFill>
                  <a:srgbClr val="FFFFFF"/>
                </a:solidFill>
                <a:latin typeface="Helvetica Neue Light" charset="0"/>
                <a:ea typeface="ヒラギノ角ゴ ProN W3" charset="0"/>
                <a:cs typeface="ヒラギノ角ゴ ProN W3" charset="0"/>
              </a:rPr>
              <a:t> 2007 87 </a:t>
            </a:r>
            <a:r>
              <a:rPr lang="fr-FR" sz="1800" i="1" dirty="0">
                <a:latin typeface="Helvetica Neue Light" charset="0"/>
                <a:ea typeface="ヒラギノ角ゴ ProN W3" charset="0"/>
                <a:cs typeface="ヒラギノ角ゴ ProN W3" charset="0"/>
              </a:rPr>
              <a:t>a:</a:t>
            </a:r>
          </a:p>
        </p:txBody>
      </p:sp>
    </p:spTree>
    <p:custDataLst>
      <p:tags r:id="rId1"/>
    </p:custDataLst>
    <p:extLst>
      <p:ext uri="{BB962C8B-B14F-4D97-AF65-F5344CB8AC3E}">
        <p14:creationId xmlns:p14="http://schemas.microsoft.com/office/powerpoint/2010/main" val="1742806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183339"/>
                                        </p:tgtEl>
                                        <p:attrNameLst>
                                          <p:attrName>style.visibility</p:attrName>
                                        </p:attrNameLst>
                                      </p:cBhvr>
                                      <p:to>
                                        <p:strVal val="visible"/>
                                      </p:to>
                                    </p:set>
                                    <p:anim from="(-#ppt_w/2)" to="(#ppt_x)" calcmode="lin" valueType="num">
                                      <p:cBhvr>
                                        <p:cTn id="7" dur="600" fill="hold">
                                          <p:stCondLst>
                                            <p:cond delay="0"/>
                                          </p:stCondLst>
                                        </p:cTn>
                                        <p:tgtEl>
                                          <p:spTgt spid="183339"/>
                                        </p:tgtEl>
                                        <p:attrNameLst>
                                          <p:attrName>ppt_x</p:attrName>
                                        </p:attrNameLst>
                                      </p:cBhvr>
                                    </p:anim>
                                    <p:anim from="0" to="-1.0" calcmode="lin" valueType="num">
                                      <p:cBhvr>
                                        <p:cTn id="8" dur="200" decel="50000" autoRev="1" fill="hold">
                                          <p:stCondLst>
                                            <p:cond delay="600"/>
                                          </p:stCondLst>
                                        </p:cTn>
                                        <p:tgtEl>
                                          <p:spTgt spid="183339"/>
                                        </p:tgtEl>
                                        <p:attrNameLst>
                                          <p:attrName>xshear</p:attrName>
                                        </p:attrNameLst>
                                      </p:cBhvr>
                                    </p:anim>
                                    <p:animScale>
                                      <p:cBhvr>
                                        <p:cTn id="9" dur="200" decel="100000" autoRev="1" fill="hold">
                                          <p:stCondLst>
                                            <p:cond delay="600"/>
                                          </p:stCondLst>
                                        </p:cTn>
                                        <p:tgtEl>
                                          <p:spTgt spid="183339"/>
                                        </p:tgtEl>
                                      </p:cBhvr>
                                      <p:from x="100000" y="100000"/>
                                      <p:to x="80000" y="100000"/>
                                    </p:animScale>
                                    <p:anim by="(#ppt_h/3+#ppt_w*0.1)" calcmode="lin" valueType="num">
                                      <p:cBhvr additive="sum">
                                        <p:cTn id="10" dur="200" decel="100000" autoRev="1" fill="hold">
                                          <p:stCondLst>
                                            <p:cond delay="600"/>
                                          </p:stCondLst>
                                        </p:cTn>
                                        <p:tgtEl>
                                          <p:spTgt spid="183339"/>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3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96838" y="928688"/>
            <a:ext cx="8993187" cy="3120371"/>
            <a:chOff x="96838" y="1090613"/>
            <a:chExt cx="8993187" cy="3414712"/>
          </a:xfrm>
        </p:grpSpPr>
        <p:pic>
          <p:nvPicPr>
            <p:cNvPr id="2" name="Picture 4"/>
            <p:cNvPicPr>
              <a:picLocks noChangeAspect="1" noChangeArrowheads="1"/>
            </p:cNvPicPr>
            <p:nvPr/>
          </p:nvPicPr>
          <p:blipFill>
            <a:blip r:embed="rId3" cstate="print"/>
            <a:srcRect l="679"/>
            <a:stretch>
              <a:fillRect/>
            </a:stretch>
          </p:blipFill>
          <p:spPr bwMode="auto">
            <a:xfrm>
              <a:off x="3511550" y="1090613"/>
              <a:ext cx="5578475" cy="3414712"/>
            </a:xfrm>
            <a:prstGeom prst="rect">
              <a:avLst/>
            </a:prstGeom>
            <a:noFill/>
            <a:ln w="9525">
              <a:noFill/>
              <a:miter lim="800000"/>
              <a:headEnd/>
              <a:tailEnd/>
            </a:ln>
            <a:effectLst/>
          </p:spPr>
        </p:pic>
        <p:pic>
          <p:nvPicPr>
            <p:cNvPr id="3" name="Picture 5" descr="slide0162_image085"/>
            <p:cNvPicPr>
              <a:picLocks noChangeAspect="1" noChangeArrowheads="1"/>
            </p:cNvPicPr>
            <p:nvPr/>
          </p:nvPicPr>
          <p:blipFill>
            <a:blip r:embed="rId4" cstate="print"/>
            <a:srcRect/>
            <a:stretch>
              <a:fillRect/>
            </a:stretch>
          </p:blipFill>
          <p:spPr bwMode="auto">
            <a:xfrm>
              <a:off x="96838" y="1090613"/>
              <a:ext cx="3100574" cy="3100574"/>
            </a:xfrm>
            <a:prstGeom prst="rect">
              <a:avLst/>
            </a:prstGeom>
            <a:noFill/>
          </p:spPr>
        </p:pic>
      </p:grpSp>
      <p:sp>
        <p:nvSpPr>
          <p:cNvPr id="4" name="ZoneTexte 3"/>
          <p:cNvSpPr txBox="1"/>
          <p:nvPr/>
        </p:nvSpPr>
        <p:spPr>
          <a:xfrm>
            <a:off x="0" y="4486275"/>
            <a:ext cx="8956298" cy="1938992"/>
          </a:xfrm>
          <a:prstGeom prst="rect">
            <a:avLst/>
          </a:prstGeom>
          <a:noFill/>
        </p:spPr>
        <p:txBody>
          <a:bodyPr wrap="none" rtlCol="0">
            <a:spAutoFit/>
          </a:bodyPr>
          <a:lstStyle/>
          <a:p>
            <a:pPr marL="285750" indent="-285750">
              <a:buFont typeface="Wingdings" pitchFamily="2" charset="2"/>
              <a:buChar char="q"/>
            </a:pPr>
            <a:r>
              <a:rPr lang="en-US" sz="2000" dirty="0" smtClean="0">
                <a:latin typeface="Arial" pitchFamily="34" charset="0"/>
                <a:cs typeface="Arial" pitchFamily="34" charset="0"/>
              </a:rPr>
              <a:t>A </a:t>
            </a:r>
            <a:r>
              <a:rPr lang="en-US" sz="2000" b="1" dirty="0" smtClean="0">
                <a:latin typeface="Arial" pitchFamily="34" charset="0"/>
                <a:cs typeface="Arial" pitchFamily="34" charset="0"/>
              </a:rPr>
              <a:t>prospective 24 years </a:t>
            </a:r>
            <a:r>
              <a:rPr lang="en-US" sz="2000" dirty="0" smtClean="0">
                <a:latin typeface="Arial" pitchFamily="34" charset="0"/>
                <a:cs typeface="Arial" pitchFamily="34" charset="0"/>
              </a:rPr>
              <a:t>study (1987-2011) on our </a:t>
            </a:r>
            <a:r>
              <a:rPr lang="en-US" sz="2000" dirty="0" err="1" smtClean="0">
                <a:latin typeface="Arial" pitchFamily="34" charset="0"/>
                <a:cs typeface="Arial" pitchFamily="34" charset="0"/>
              </a:rPr>
              <a:t>OrthoWave</a:t>
            </a:r>
            <a:r>
              <a:rPr lang="en-US" sz="2000" dirty="0" smtClean="0">
                <a:latin typeface="Arial" pitchFamily="34" charset="0"/>
                <a:cs typeface="Arial" pitchFamily="34" charset="0"/>
              </a:rPr>
              <a:t> </a:t>
            </a:r>
            <a:r>
              <a:rPr lang="en-US" sz="2000" dirty="0" err="1" smtClean="0">
                <a:latin typeface="Arial" pitchFamily="34" charset="0"/>
                <a:cs typeface="Arial" pitchFamily="34" charset="0"/>
              </a:rPr>
              <a:t>DataBase</a:t>
            </a:r>
            <a:endParaRPr lang="en-US" sz="2000" dirty="0" smtClean="0">
              <a:latin typeface="Arial" pitchFamily="34" charset="0"/>
              <a:cs typeface="Arial" pitchFamily="34" charset="0"/>
            </a:endParaRPr>
          </a:p>
          <a:p>
            <a:pPr marL="285750" indent="-285750">
              <a:buFont typeface="Wingdings" pitchFamily="2" charset="2"/>
              <a:buChar char="q"/>
            </a:pPr>
            <a:r>
              <a:rPr lang="en-US" sz="2000" b="1" dirty="0" smtClean="0">
                <a:latin typeface="Arial" pitchFamily="34" charset="0"/>
                <a:cs typeface="Arial" pitchFamily="34" charset="0"/>
              </a:rPr>
              <a:t>Primary Hip </a:t>
            </a:r>
            <a:r>
              <a:rPr lang="en-US" sz="2000" dirty="0" smtClean="0">
                <a:latin typeface="Arial" pitchFamily="34" charset="0"/>
                <a:cs typeface="Arial" pitchFamily="34" charset="0"/>
              </a:rPr>
              <a:t>replacement with </a:t>
            </a:r>
            <a:r>
              <a:rPr lang="en-US" sz="2000" b="1" dirty="0" smtClean="0">
                <a:latin typeface="Arial" pitchFamily="34" charset="0"/>
                <a:cs typeface="Arial" pitchFamily="34" charset="0"/>
              </a:rPr>
              <a:t>Fixed Bearings</a:t>
            </a:r>
          </a:p>
          <a:p>
            <a:pPr marL="285750" indent="-285750">
              <a:buFont typeface="Wingdings" pitchFamily="2" charset="2"/>
              <a:buChar char="q"/>
            </a:pPr>
            <a:r>
              <a:rPr lang="en-US" sz="2000" dirty="0" smtClean="0">
                <a:latin typeface="Arial" pitchFamily="34" charset="0"/>
                <a:cs typeface="Arial" pitchFamily="34" charset="0"/>
              </a:rPr>
              <a:t>Prevalence of </a:t>
            </a:r>
            <a:r>
              <a:rPr lang="en-US" sz="2000" b="1" dirty="0" smtClean="0">
                <a:latin typeface="Arial" pitchFamily="34" charset="0"/>
                <a:cs typeface="Arial" pitchFamily="34" charset="0"/>
              </a:rPr>
              <a:t>Dislocation and Revision due to dislocations </a:t>
            </a:r>
            <a:r>
              <a:rPr lang="en-US" sz="2000" dirty="0" smtClean="0">
                <a:latin typeface="Arial" pitchFamily="34" charset="0"/>
                <a:cs typeface="Arial" pitchFamily="34" charset="0"/>
              </a:rPr>
              <a:t>in 2 Groups</a:t>
            </a:r>
          </a:p>
          <a:p>
            <a:pPr marL="742950" lvl="1" indent="-285750">
              <a:buClr>
                <a:srgbClr val="AD0101"/>
              </a:buClr>
              <a:buFont typeface="Courier New" pitchFamily="49" charset="0"/>
              <a:buChar char="o"/>
              <a:tabLst>
                <a:tab pos="2238375" algn="l"/>
                <a:tab pos="4933950" algn="r"/>
              </a:tabLst>
            </a:pPr>
            <a:r>
              <a:rPr lang="en-US" sz="2000" dirty="0" smtClean="0">
                <a:effectLst>
                  <a:outerShdw blurRad="38100" dist="38100" dir="2700000" algn="tl">
                    <a:srgbClr val="000000">
                      <a:alpha val="43137"/>
                    </a:srgbClr>
                  </a:outerShdw>
                </a:effectLst>
                <a:latin typeface="Arial" pitchFamily="34" charset="0"/>
                <a:cs typeface="Arial" pitchFamily="34" charset="0"/>
              </a:rPr>
              <a:t>Over </a:t>
            </a:r>
            <a:r>
              <a:rPr lang="en-US" sz="2000" b="1" dirty="0" smtClean="0">
                <a:effectLst>
                  <a:outerShdw blurRad="38100" dist="38100" dir="2700000" algn="tl">
                    <a:srgbClr val="000000">
                      <a:alpha val="43137"/>
                    </a:srgbClr>
                  </a:outerShdw>
                </a:effectLst>
                <a:latin typeface="Arial" pitchFamily="34" charset="0"/>
                <a:cs typeface="Arial" pitchFamily="34" charset="0"/>
              </a:rPr>
              <a:t>70 </a:t>
            </a:r>
            <a:r>
              <a:rPr lang="en-US" sz="2000" b="1" dirty="0" err="1" smtClean="0">
                <a:effectLst>
                  <a:outerShdw blurRad="38100" dist="38100" dir="2700000" algn="tl">
                    <a:srgbClr val="000000">
                      <a:alpha val="43137"/>
                    </a:srgbClr>
                  </a:outerShdw>
                </a:effectLst>
                <a:latin typeface="Arial" pitchFamily="34" charset="0"/>
                <a:cs typeface="Arial" pitchFamily="34" charset="0"/>
              </a:rPr>
              <a:t>yrs</a:t>
            </a:r>
            <a:r>
              <a:rPr lang="en-US" sz="2000"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smtClean="0">
                <a:effectLst>
                  <a:outerShdw blurRad="38100" dist="38100" dir="2700000" algn="tl">
                    <a:srgbClr val="000000">
                      <a:alpha val="43137"/>
                    </a:srgbClr>
                  </a:outerShdw>
                </a:effectLst>
                <a:latin typeface="Arial" pitchFamily="34" charset="0"/>
                <a:cs typeface="Arial" pitchFamily="34" charset="0"/>
              </a:rPr>
              <a:t>1634 hips </a:t>
            </a:r>
            <a:r>
              <a:rPr lang="en-US" sz="2000" dirty="0" smtClean="0">
                <a:latin typeface="Arial" pitchFamily="34" charset="0"/>
                <a:cs typeface="Arial" pitchFamily="34" charset="0"/>
              </a:rPr>
              <a:t>	(mean age 76.6 </a:t>
            </a:r>
            <a:r>
              <a:rPr lang="en-US" sz="2000" dirty="0" err="1" smtClean="0">
                <a:latin typeface="Arial" pitchFamily="34" charset="0"/>
                <a:cs typeface="Arial" pitchFamily="34" charset="0"/>
              </a:rPr>
              <a:t>yrs</a:t>
            </a:r>
            <a:r>
              <a:rPr lang="en-US" sz="2000" dirty="0" smtClean="0">
                <a:latin typeface="Arial" pitchFamily="34" charset="0"/>
                <a:cs typeface="Arial" pitchFamily="34" charset="0"/>
              </a:rPr>
              <a:t>) = OPG</a:t>
            </a:r>
          </a:p>
          <a:p>
            <a:pPr marL="742950" lvl="1" indent="-285750">
              <a:buClr>
                <a:srgbClr val="AD0101"/>
              </a:buClr>
              <a:buFont typeface="Courier New" pitchFamily="49" charset="0"/>
              <a:buChar char="o"/>
              <a:tabLst>
                <a:tab pos="2238375" algn="l"/>
                <a:tab pos="4933950" algn="r"/>
              </a:tabLst>
            </a:pPr>
            <a:r>
              <a:rPr lang="en-US" sz="2000" dirty="0" smtClean="0">
                <a:effectLst>
                  <a:outerShdw blurRad="38100" dist="38100" dir="2700000" algn="tl">
                    <a:srgbClr val="000000">
                      <a:alpha val="43137"/>
                    </a:srgbClr>
                  </a:outerShdw>
                </a:effectLst>
                <a:latin typeface="Arial" pitchFamily="34" charset="0"/>
                <a:cs typeface="Arial" pitchFamily="34" charset="0"/>
              </a:rPr>
              <a:t>Under </a:t>
            </a:r>
            <a:r>
              <a:rPr lang="en-US" sz="2000" b="1" dirty="0" smtClean="0">
                <a:effectLst>
                  <a:outerShdw blurRad="38100" dist="38100" dir="2700000" algn="tl">
                    <a:srgbClr val="000000">
                      <a:alpha val="43137"/>
                    </a:srgbClr>
                  </a:outerShdw>
                </a:effectLst>
                <a:latin typeface="Arial" pitchFamily="34" charset="0"/>
                <a:cs typeface="Arial" pitchFamily="34" charset="0"/>
              </a:rPr>
              <a:t>60 </a:t>
            </a:r>
            <a:r>
              <a:rPr lang="en-US" sz="2000" b="1" dirty="0" err="1" smtClean="0">
                <a:effectLst>
                  <a:outerShdw blurRad="38100" dist="38100" dir="2700000" algn="tl">
                    <a:srgbClr val="000000">
                      <a:alpha val="43137"/>
                    </a:srgbClr>
                  </a:outerShdw>
                </a:effectLst>
                <a:latin typeface="Arial" pitchFamily="34" charset="0"/>
                <a:cs typeface="Arial" pitchFamily="34" charset="0"/>
              </a:rPr>
              <a:t>yrs</a:t>
            </a:r>
            <a:r>
              <a:rPr lang="en-US" sz="2000" dirty="0" smtClean="0">
                <a:effectLst>
                  <a:outerShdw blurRad="38100" dist="38100" dir="2700000" algn="tl">
                    <a:srgbClr val="000000">
                      <a:alpha val="43137"/>
                    </a:srgbClr>
                  </a:outerShdw>
                </a:effectLst>
                <a:latin typeface="Arial" pitchFamily="34" charset="0"/>
                <a:cs typeface="Arial" pitchFamily="34" charset="0"/>
              </a:rPr>
              <a:t>: 	</a:t>
            </a:r>
            <a:r>
              <a:rPr lang="en-US" sz="2000" b="1" dirty="0" smtClean="0">
                <a:effectLst>
                  <a:outerShdw blurRad="38100" dist="38100" dir="2700000" algn="tl">
                    <a:srgbClr val="000000">
                      <a:alpha val="43137"/>
                    </a:srgbClr>
                  </a:outerShdw>
                </a:effectLst>
                <a:latin typeface="Arial" pitchFamily="34" charset="0"/>
                <a:cs typeface="Arial" pitchFamily="34" charset="0"/>
              </a:rPr>
              <a:t>1030 hips </a:t>
            </a:r>
            <a:r>
              <a:rPr lang="en-US" sz="2000" dirty="0" smtClean="0">
                <a:latin typeface="Arial" pitchFamily="34" charset="0"/>
                <a:cs typeface="Arial" pitchFamily="34" charset="0"/>
              </a:rPr>
              <a:t>	(mean age 50.3 </a:t>
            </a:r>
            <a:r>
              <a:rPr lang="en-US" sz="2000" dirty="0" err="1" smtClean="0">
                <a:latin typeface="Arial" pitchFamily="34" charset="0"/>
                <a:cs typeface="Arial" pitchFamily="34" charset="0"/>
              </a:rPr>
              <a:t>yrs</a:t>
            </a:r>
            <a:r>
              <a:rPr lang="en-US" sz="2000" dirty="0" smtClean="0">
                <a:latin typeface="Arial" pitchFamily="34" charset="0"/>
                <a:cs typeface="Arial" pitchFamily="34" charset="0"/>
              </a:rPr>
              <a:t>) = YPG</a:t>
            </a:r>
          </a:p>
          <a:p>
            <a:pPr marL="742950" lvl="1" indent="-285750">
              <a:buFont typeface="Courier New" pitchFamily="49" charset="0"/>
              <a:buChar char="o"/>
            </a:pPr>
            <a:endParaRPr lang="en-US" sz="2000" dirty="0">
              <a:latin typeface="Arial" pitchFamily="34" charset="0"/>
              <a:cs typeface="Arial" pitchFamily="34" charset="0"/>
            </a:endParaRPr>
          </a:p>
        </p:txBody>
      </p:sp>
      <p:sp>
        <p:nvSpPr>
          <p:cNvPr id="6" name="ZoneTexte 5"/>
          <p:cNvSpPr txBox="1"/>
          <p:nvPr/>
        </p:nvSpPr>
        <p:spPr>
          <a:xfrm>
            <a:off x="3737161" y="418353"/>
            <a:ext cx="5219137" cy="646331"/>
          </a:xfrm>
          <a:prstGeom prst="rect">
            <a:avLst/>
          </a:prstGeom>
          <a:noFill/>
        </p:spPr>
        <p:txBody>
          <a:bodyPr wrap="square" rtlCol="0">
            <a:spAutoFit/>
          </a:bodyPr>
          <a:lstStyle/>
          <a:p>
            <a:r>
              <a:rPr lang="fr-FR" sz="3600" dirty="0" smtClean="0">
                <a:solidFill>
                  <a:srgbClr val="FFFF00"/>
                </a:solidFill>
              </a:rPr>
              <a:t>AGE / DISLOCATIONS</a:t>
            </a:r>
            <a:endParaRPr lang="fr-FR" sz="3600" dirty="0">
              <a:solidFill>
                <a:srgbClr val="FFFF00"/>
              </a:solidFill>
            </a:endParaRPr>
          </a:p>
        </p:txBody>
      </p:sp>
      <p:sp>
        <p:nvSpPr>
          <p:cNvPr id="7" name="ZoneTexte 6"/>
          <p:cNvSpPr txBox="1"/>
          <p:nvPr/>
        </p:nvSpPr>
        <p:spPr>
          <a:xfrm>
            <a:off x="5430563" y="6396335"/>
            <a:ext cx="3408950" cy="307777"/>
          </a:xfrm>
          <a:prstGeom prst="rect">
            <a:avLst/>
          </a:prstGeom>
          <a:noFill/>
        </p:spPr>
        <p:txBody>
          <a:bodyPr wrap="square" rtlCol="0">
            <a:spAutoFit/>
          </a:bodyPr>
          <a:lstStyle/>
          <a:p>
            <a:pPr algn="r"/>
            <a:r>
              <a:rPr lang="fr-FR" sz="1400" dirty="0" smtClean="0"/>
              <a:t>Etude réalisée par le Dr J A Epinette</a:t>
            </a:r>
            <a:endParaRPr lang="fr-FR" sz="1400" dirty="0"/>
          </a:p>
        </p:txBody>
      </p:sp>
    </p:spTree>
    <p:extLst>
      <p:ext uri="{BB962C8B-B14F-4D97-AF65-F5344CB8AC3E}">
        <p14:creationId xmlns:p14="http://schemas.microsoft.com/office/powerpoint/2010/main" val="39701284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114300" y="3571875"/>
            <a:ext cx="5124450" cy="3219450"/>
            <a:chOff x="114300" y="3571875"/>
            <a:chExt cx="5124450" cy="321945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 y="3571875"/>
              <a:ext cx="5124450"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6470" y="3825359"/>
              <a:ext cx="2763898" cy="523220"/>
            </a:xfrm>
            <a:prstGeom prst="rect">
              <a:avLst/>
            </a:prstGeom>
          </p:spPr>
          <p:txBody>
            <a:bodyPr wrap="none">
              <a:spAutoFit/>
            </a:bodyPr>
            <a:lstStyle/>
            <a:p>
              <a:r>
                <a:rPr lang="en-US" sz="2800" b="1" smtClean="0">
                  <a:solidFill>
                    <a:prstClr val="white"/>
                  </a:solidFill>
                  <a:effectLst>
                    <a:outerShdw blurRad="38100" dist="38100" dir="2700000" algn="tl">
                      <a:srgbClr val="000000">
                        <a:alpha val="43137"/>
                      </a:srgbClr>
                    </a:outerShdw>
                  </a:effectLst>
                  <a:latin typeface="Arial" pitchFamily="34" charset="0"/>
                  <a:cs typeface="Arial" pitchFamily="34" charset="0"/>
                </a:rPr>
                <a:t>Revision Rates</a:t>
              </a:r>
              <a:endParaRPr lang="en-US" sz="2800">
                <a:solidFill>
                  <a:prstClr val="white"/>
                </a:solidFill>
                <a:effectLst>
                  <a:outerShdw blurRad="38100" dist="38100" dir="2700000" algn="tl">
                    <a:srgbClr val="000000">
                      <a:alpha val="43137"/>
                    </a:srgbClr>
                  </a:outerShdw>
                </a:effectLst>
              </a:endParaRPr>
            </a:p>
          </p:txBody>
        </p:sp>
        <p:sp>
          <p:nvSpPr>
            <p:cNvPr id="4" name="ZoneTexte 3"/>
            <p:cNvSpPr txBox="1"/>
            <p:nvPr/>
          </p:nvSpPr>
          <p:spPr>
            <a:xfrm>
              <a:off x="1104900" y="5276850"/>
              <a:ext cx="954107" cy="369332"/>
            </a:xfrm>
            <a:prstGeom prst="rect">
              <a:avLst/>
            </a:prstGeom>
            <a:noFill/>
          </p:spPr>
          <p:txBody>
            <a:bodyPr wrap="none" rtlCol="0">
              <a:spAutoFit/>
            </a:bodyPr>
            <a:lstStyle/>
            <a:p>
              <a:r>
                <a:rPr lang="en-US" smtClean="0">
                  <a:solidFill>
                    <a:prstClr val="white"/>
                  </a:solidFill>
                  <a:effectLst>
                    <a:outerShdw blurRad="38100" dist="38100" dir="2700000" algn="tl">
                      <a:srgbClr val="000000">
                        <a:alpha val="43137"/>
                      </a:srgbClr>
                    </a:outerShdw>
                  </a:effectLst>
                  <a:latin typeface="Arial Black" pitchFamily="34" charset="0"/>
                </a:rPr>
                <a:t>0.86%</a:t>
              </a:r>
              <a:endParaRPr lang="en-US">
                <a:solidFill>
                  <a:prstClr val="white"/>
                </a:solidFill>
                <a:effectLst>
                  <a:outerShdw blurRad="38100" dist="38100" dir="2700000" algn="tl">
                    <a:srgbClr val="000000">
                      <a:alpha val="43137"/>
                    </a:srgbClr>
                  </a:outerShdw>
                </a:effectLst>
                <a:latin typeface="Arial Black" pitchFamily="34" charset="0"/>
              </a:endParaRPr>
            </a:p>
          </p:txBody>
        </p:sp>
        <p:sp>
          <p:nvSpPr>
            <p:cNvPr id="5" name="ZoneTexte 4"/>
            <p:cNvSpPr txBox="1"/>
            <p:nvPr/>
          </p:nvSpPr>
          <p:spPr>
            <a:xfrm>
              <a:off x="3086100" y="4276725"/>
              <a:ext cx="954107" cy="369332"/>
            </a:xfrm>
            <a:prstGeom prst="rect">
              <a:avLst/>
            </a:prstGeom>
            <a:noFill/>
          </p:spPr>
          <p:txBody>
            <a:bodyPr wrap="none" rtlCol="0">
              <a:spAutoFit/>
            </a:bodyPr>
            <a:lstStyle/>
            <a:p>
              <a:r>
                <a:rPr lang="en-US" smtClean="0">
                  <a:solidFill>
                    <a:prstClr val="white"/>
                  </a:solidFill>
                  <a:effectLst>
                    <a:outerShdw blurRad="38100" dist="38100" dir="2700000" algn="tl">
                      <a:srgbClr val="000000">
                        <a:alpha val="43137"/>
                      </a:srgbClr>
                    </a:outerShdw>
                  </a:effectLst>
                  <a:latin typeface="Arial Black" pitchFamily="34" charset="0"/>
                </a:rPr>
                <a:t>1.75%</a:t>
              </a:r>
              <a:endParaRPr lang="en-US">
                <a:solidFill>
                  <a:prstClr val="white"/>
                </a:solidFill>
                <a:effectLst>
                  <a:outerShdw blurRad="38100" dist="38100" dir="2700000" algn="tl">
                    <a:srgbClr val="000000">
                      <a:alpha val="43137"/>
                    </a:srgbClr>
                  </a:outerShdw>
                </a:effectLst>
                <a:latin typeface="Arial Black" pitchFamily="34" charset="0"/>
              </a:endParaRPr>
            </a:p>
          </p:txBody>
        </p:sp>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77" r="20566" b="37811"/>
            <a:stretch/>
          </p:blipFill>
          <p:spPr bwMode="auto">
            <a:xfrm>
              <a:off x="1190625" y="5651238"/>
              <a:ext cx="495299" cy="67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cstate="print"/>
            <a:srcRect/>
            <a:stretch>
              <a:fillRect/>
            </a:stretch>
          </p:blipFill>
          <p:spPr bwMode="auto">
            <a:xfrm>
              <a:off x="3152775" y="5640103"/>
              <a:ext cx="471058" cy="657809"/>
            </a:xfrm>
            <a:prstGeom prst="rect">
              <a:avLst/>
            </a:prstGeom>
            <a:noFill/>
            <a:ln w="9525">
              <a:noFill/>
              <a:miter lim="800000"/>
              <a:headEnd/>
              <a:tailEnd/>
            </a:ln>
            <a:effectLst/>
          </p:spPr>
        </p:pic>
      </p:grpSp>
      <p:grpSp>
        <p:nvGrpSpPr>
          <p:cNvPr id="16" name="Groupe 15"/>
          <p:cNvGrpSpPr/>
          <p:nvPr/>
        </p:nvGrpSpPr>
        <p:grpSpPr>
          <a:xfrm>
            <a:off x="107260" y="219076"/>
            <a:ext cx="5127169" cy="3047999"/>
            <a:chOff x="107260" y="219076"/>
            <a:chExt cx="5127169" cy="3047999"/>
          </a:xfrm>
        </p:grpSpPr>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260" y="219076"/>
              <a:ext cx="5127169" cy="304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1935245" y="463034"/>
              <a:ext cx="3203121" cy="523220"/>
            </a:xfrm>
            <a:prstGeom prst="rect">
              <a:avLst/>
            </a:prstGeom>
          </p:spPr>
          <p:txBody>
            <a:bodyPr wrap="none">
              <a:spAutoFit/>
            </a:bodyPr>
            <a:lstStyle/>
            <a:p>
              <a:r>
                <a:rPr lang="en-US" sz="2800" b="1" dirty="0" smtClean="0">
                  <a:effectLst>
                    <a:outerShdw blurRad="38100" dist="38100" dir="2700000" algn="tl">
                      <a:srgbClr val="000000">
                        <a:alpha val="43137"/>
                      </a:srgbClr>
                    </a:outerShdw>
                  </a:effectLst>
                  <a:latin typeface="Arial" pitchFamily="34" charset="0"/>
                  <a:cs typeface="Arial" pitchFamily="34" charset="0"/>
                </a:rPr>
                <a:t>Dislocation Rates</a:t>
              </a:r>
              <a:endParaRPr lang="en-US" sz="2800" dirty="0">
                <a:effectLst>
                  <a:outerShdw blurRad="38100" dist="38100" dir="2700000" algn="tl">
                    <a:srgbClr val="000000">
                      <a:alpha val="43137"/>
                    </a:srgbClr>
                  </a:outerShdw>
                </a:effectLst>
              </a:endParaRPr>
            </a:p>
          </p:txBody>
        </p:sp>
        <p:sp>
          <p:nvSpPr>
            <p:cNvPr id="12" name="ZoneTexte 11"/>
            <p:cNvSpPr txBox="1"/>
            <p:nvPr/>
          </p:nvSpPr>
          <p:spPr>
            <a:xfrm>
              <a:off x="1133475" y="990600"/>
              <a:ext cx="954107" cy="369332"/>
            </a:xfrm>
            <a:prstGeom prst="rect">
              <a:avLst/>
            </a:prstGeom>
            <a:noFill/>
          </p:spPr>
          <p:txBody>
            <a:bodyPr wrap="none" rtlCol="0">
              <a:spAutoFit/>
            </a:bodyPr>
            <a:lstStyle/>
            <a:p>
              <a:r>
                <a:rPr lang="en-US" smtClean="0">
                  <a:solidFill>
                    <a:prstClr val="white"/>
                  </a:solidFill>
                  <a:effectLst>
                    <a:outerShdw blurRad="38100" dist="38100" dir="2700000" algn="tl">
                      <a:srgbClr val="000000">
                        <a:alpha val="43137"/>
                      </a:srgbClr>
                    </a:outerShdw>
                  </a:effectLst>
                  <a:latin typeface="Arial Black" pitchFamily="34" charset="0"/>
                </a:rPr>
                <a:t>4.16%</a:t>
              </a:r>
              <a:endParaRPr lang="en-US">
                <a:solidFill>
                  <a:prstClr val="white"/>
                </a:solidFill>
                <a:effectLst>
                  <a:outerShdw blurRad="38100" dist="38100" dir="2700000" algn="tl">
                    <a:srgbClr val="000000">
                      <a:alpha val="43137"/>
                    </a:srgbClr>
                  </a:outerShdw>
                </a:effectLst>
                <a:latin typeface="Arial Black" pitchFamily="34" charset="0"/>
              </a:endParaRPr>
            </a:p>
          </p:txBody>
        </p:sp>
        <p:sp>
          <p:nvSpPr>
            <p:cNvPr id="13" name="ZoneTexte 12"/>
            <p:cNvSpPr txBox="1"/>
            <p:nvPr/>
          </p:nvSpPr>
          <p:spPr>
            <a:xfrm>
              <a:off x="3124200" y="1666875"/>
              <a:ext cx="954107" cy="369332"/>
            </a:xfrm>
            <a:prstGeom prst="rect">
              <a:avLst/>
            </a:prstGeom>
            <a:noFill/>
          </p:spPr>
          <p:txBody>
            <a:bodyPr wrap="none" rtlCol="0">
              <a:spAutoFit/>
            </a:bodyPr>
            <a:lstStyle/>
            <a:p>
              <a:r>
                <a:rPr lang="en-US" smtClean="0">
                  <a:solidFill>
                    <a:prstClr val="white"/>
                  </a:solidFill>
                  <a:effectLst>
                    <a:outerShdw blurRad="38100" dist="38100" dir="2700000" algn="tl">
                      <a:srgbClr val="000000">
                        <a:alpha val="43137"/>
                      </a:srgbClr>
                    </a:outerShdw>
                  </a:effectLst>
                  <a:latin typeface="Arial Black" pitchFamily="34" charset="0"/>
                </a:rPr>
                <a:t>2,52%</a:t>
              </a:r>
              <a:endParaRPr lang="en-US">
                <a:solidFill>
                  <a:prstClr val="white"/>
                </a:solidFill>
                <a:effectLst>
                  <a:outerShdw blurRad="38100" dist="38100" dir="2700000" algn="tl">
                    <a:srgbClr val="000000">
                      <a:alpha val="43137"/>
                    </a:srgbClr>
                  </a:outerShdw>
                </a:effectLst>
                <a:latin typeface="Arial Black" pitchFamily="34" charset="0"/>
              </a:endParaRPr>
            </a:p>
          </p:txBody>
        </p:sp>
        <p:pic>
          <p:nvPicPr>
            <p:cNvPr id="14"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377" r="20566" b="37811"/>
            <a:stretch/>
          </p:blipFill>
          <p:spPr bwMode="auto">
            <a:xfrm>
              <a:off x="1190625" y="1979689"/>
              <a:ext cx="533399" cy="7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a:blip r:embed="rId5" cstate="print"/>
            <a:srcRect/>
            <a:stretch>
              <a:fillRect/>
            </a:stretch>
          </p:blipFill>
          <p:spPr bwMode="auto">
            <a:xfrm>
              <a:off x="3152775" y="2087278"/>
              <a:ext cx="471058" cy="657809"/>
            </a:xfrm>
            <a:prstGeom prst="rect">
              <a:avLst/>
            </a:prstGeom>
            <a:noFill/>
            <a:ln w="9525">
              <a:noFill/>
              <a:miter lim="800000"/>
              <a:headEnd/>
              <a:tailEnd/>
            </a:ln>
            <a:effectLst/>
          </p:spPr>
        </p:pic>
      </p:grpSp>
      <p:sp>
        <p:nvSpPr>
          <p:cNvPr id="8" name="Rectangle 7"/>
          <p:cNvSpPr/>
          <p:nvPr/>
        </p:nvSpPr>
        <p:spPr>
          <a:xfrm>
            <a:off x="5334771" y="1758434"/>
            <a:ext cx="3152004" cy="1200329"/>
          </a:xfrm>
          <a:prstGeom prst="rect">
            <a:avLst/>
          </a:prstGeom>
        </p:spPr>
        <p:txBody>
          <a:bodyPr wrap="square">
            <a:spAutoFit/>
          </a:bodyPr>
          <a:lstStyle/>
          <a:p>
            <a:r>
              <a:rPr lang="en-US" sz="2400" dirty="0" smtClean="0">
                <a:effectLst>
                  <a:outerShdw blurRad="38100" dist="38100" dir="2700000" algn="tl">
                    <a:srgbClr val="000000">
                      <a:alpha val="43137"/>
                    </a:srgbClr>
                  </a:outerShdw>
                </a:effectLst>
                <a:latin typeface="Arial" pitchFamily="34" charset="0"/>
                <a:cs typeface="Arial" pitchFamily="34" charset="0"/>
              </a:rPr>
              <a:t>Significantly more dislocations in the elder patients &gt;70 </a:t>
            </a:r>
            <a:r>
              <a:rPr lang="en-US" sz="2400" dirty="0" err="1" smtClean="0">
                <a:effectLst>
                  <a:outerShdw blurRad="38100" dist="38100" dir="2700000" algn="tl">
                    <a:srgbClr val="000000">
                      <a:alpha val="43137"/>
                    </a:srgbClr>
                  </a:outerShdw>
                </a:effectLst>
                <a:latin typeface="Arial" pitchFamily="34" charset="0"/>
                <a:cs typeface="Arial" pitchFamily="34" charset="0"/>
              </a:rPr>
              <a:t>yrs</a:t>
            </a:r>
            <a:endParaRPr lang="en-US" sz="2400" dirty="0"/>
          </a:p>
        </p:txBody>
      </p:sp>
      <p:sp>
        <p:nvSpPr>
          <p:cNvPr id="17" name="Rectangle 16"/>
          <p:cNvSpPr/>
          <p:nvPr/>
        </p:nvSpPr>
        <p:spPr>
          <a:xfrm>
            <a:off x="5334771" y="4139684"/>
            <a:ext cx="3152004" cy="1938992"/>
          </a:xfrm>
          <a:prstGeom prst="rect">
            <a:avLst/>
          </a:prstGeom>
        </p:spPr>
        <p:txBody>
          <a:bodyPr wrap="square">
            <a:spAutoFit/>
          </a:bodyPr>
          <a:lstStyle/>
          <a:p>
            <a:r>
              <a:rPr lang="en-US" sz="2400" smtClean="0">
                <a:effectLst>
                  <a:outerShdw blurRad="38100" dist="38100" dir="2700000" algn="tl">
                    <a:srgbClr val="000000">
                      <a:alpha val="43137"/>
                    </a:srgbClr>
                  </a:outerShdw>
                </a:effectLst>
                <a:latin typeface="Arial" pitchFamily="34" charset="0"/>
                <a:cs typeface="Arial" pitchFamily="34" charset="0"/>
              </a:rPr>
              <a:t>However the revisions for recurrent dislocations were significantly more frequent &lt; 60 yrs</a:t>
            </a:r>
            <a:endParaRPr lang="en-US" sz="2400"/>
          </a:p>
        </p:txBody>
      </p:sp>
    </p:spTree>
    <p:extLst>
      <p:ext uri="{BB962C8B-B14F-4D97-AF65-F5344CB8AC3E}">
        <p14:creationId xmlns:p14="http://schemas.microsoft.com/office/powerpoint/2010/main" val="381658382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 3"/>
          <p:cNvGrpSpPr/>
          <p:nvPr/>
        </p:nvGrpSpPr>
        <p:grpSpPr>
          <a:xfrm>
            <a:off x="376238" y="971550"/>
            <a:ext cx="8389937" cy="4914900"/>
            <a:chOff x="376238" y="971550"/>
            <a:chExt cx="8389937" cy="4914900"/>
          </a:xfrm>
        </p:grpSpPr>
        <p:pic>
          <p:nvPicPr>
            <p:cNvPr id="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6238" y="971550"/>
              <a:ext cx="8389937" cy="491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p:cNvSpPr txBox="1"/>
            <p:nvPr/>
          </p:nvSpPr>
          <p:spPr>
            <a:xfrm>
              <a:off x="6600825" y="4191000"/>
              <a:ext cx="867545" cy="338554"/>
            </a:xfrm>
            <a:prstGeom prst="rect">
              <a:avLst/>
            </a:prstGeom>
            <a:noFill/>
          </p:spPr>
          <p:txBody>
            <a:bodyPr wrap="none" rtlCol="0">
              <a:spAutoFit/>
            </a:bodyPr>
            <a:lstStyle/>
            <a:p>
              <a:r>
                <a:rPr lang="en-US" sz="1600" smtClean="0">
                  <a:solidFill>
                    <a:prstClr val="white"/>
                  </a:solidFill>
                  <a:effectLst>
                    <a:outerShdw blurRad="38100" dist="38100" dir="2700000" algn="tl">
                      <a:srgbClr val="000000">
                        <a:alpha val="43137"/>
                      </a:srgbClr>
                    </a:outerShdw>
                  </a:effectLst>
                  <a:latin typeface="Arial Black" pitchFamily="34" charset="0"/>
                </a:rPr>
                <a:t>20.3%</a:t>
              </a:r>
              <a:endParaRPr lang="en-US" sz="1600">
                <a:solidFill>
                  <a:prstClr val="white"/>
                </a:solidFill>
                <a:effectLst>
                  <a:outerShdw blurRad="38100" dist="38100" dir="2700000" algn="tl">
                    <a:srgbClr val="000000">
                      <a:alpha val="43137"/>
                    </a:srgbClr>
                  </a:outerShdw>
                </a:effectLst>
                <a:latin typeface="Arial Black" pitchFamily="34" charset="0"/>
              </a:endParaRPr>
            </a:p>
          </p:txBody>
        </p:sp>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77" r="20566" b="37811"/>
            <a:stretch/>
          </p:blipFill>
          <p:spPr bwMode="auto">
            <a:xfrm>
              <a:off x="7191375" y="4751464"/>
              <a:ext cx="533399" cy="7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srcRect/>
            <a:stretch>
              <a:fillRect/>
            </a:stretch>
          </p:blipFill>
          <p:spPr bwMode="auto">
            <a:xfrm>
              <a:off x="7515225" y="4030378"/>
              <a:ext cx="471058" cy="657809"/>
            </a:xfrm>
            <a:prstGeom prst="rect">
              <a:avLst/>
            </a:prstGeom>
            <a:noFill/>
            <a:ln w="9525">
              <a:noFill/>
              <a:miter lim="800000"/>
              <a:headEnd/>
              <a:tailEnd/>
            </a:ln>
            <a:effectLst/>
          </p:spPr>
        </p:pic>
        <p:sp>
          <p:nvSpPr>
            <p:cNvPr id="7" name="ZoneTexte 6"/>
            <p:cNvSpPr txBox="1"/>
            <p:nvPr/>
          </p:nvSpPr>
          <p:spPr>
            <a:xfrm>
              <a:off x="6915150" y="3381375"/>
              <a:ext cx="867545" cy="338554"/>
            </a:xfrm>
            <a:prstGeom prst="rect">
              <a:avLst/>
            </a:prstGeom>
            <a:noFill/>
          </p:spPr>
          <p:txBody>
            <a:bodyPr wrap="none" rtlCol="0">
              <a:spAutoFit/>
            </a:bodyPr>
            <a:lstStyle/>
            <a:p>
              <a:r>
                <a:rPr lang="en-US" sz="1600" smtClean="0">
                  <a:solidFill>
                    <a:prstClr val="white"/>
                  </a:solidFill>
                  <a:effectLst>
                    <a:outerShdw blurRad="38100" dist="38100" dir="2700000" algn="tl">
                      <a:srgbClr val="000000">
                        <a:alpha val="43137"/>
                      </a:srgbClr>
                    </a:outerShdw>
                  </a:effectLst>
                  <a:latin typeface="Arial Black" pitchFamily="34" charset="0"/>
                </a:rPr>
                <a:t>26.5%</a:t>
              </a:r>
              <a:endParaRPr lang="en-US" sz="1600">
                <a:solidFill>
                  <a:prstClr val="white"/>
                </a:solidFill>
                <a:effectLst>
                  <a:outerShdw blurRad="38100" dist="38100" dir="2700000" algn="tl">
                    <a:srgbClr val="000000">
                      <a:alpha val="43137"/>
                    </a:srgbClr>
                  </a:outerShdw>
                </a:effectLst>
                <a:latin typeface="Arial Black" pitchFamily="34" charset="0"/>
              </a:endParaRPr>
            </a:p>
          </p:txBody>
        </p:sp>
        <p:sp>
          <p:nvSpPr>
            <p:cNvPr id="8" name="Rectangle à coins arrondis 7"/>
            <p:cNvSpPr/>
            <p:nvPr/>
          </p:nvSpPr>
          <p:spPr>
            <a:xfrm>
              <a:off x="6248400" y="5476875"/>
              <a:ext cx="1104900" cy="228600"/>
            </a:xfrm>
            <a:prstGeom prst="roundRect">
              <a:avLst/>
            </a:prstGeom>
            <a:noFill/>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prstClr val="black"/>
                </a:solidFill>
              </a:endParaRPr>
            </a:p>
          </p:txBody>
        </p:sp>
      </p:grpSp>
      <p:sp>
        <p:nvSpPr>
          <p:cNvPr id="9" name="Rectangle 8"/>
          <p:cNvSpPr/>
          <p:nvPr/>
        </p:nvSpPr>
        <p:spPr>
          <a:xfrm>
            <a:off x="5608069" y="1520309"/>
            <a:ext cx="2850131" cy="923330"/>
          </a:xfrm>
          <a:prstGeom prst="rect">
            <a:avLst/>
          </a:prstGeom>
        </p:spPr>
        <p:txBody>
          <a:bodyPr wrap="square">
            <a:spAutoFit/>
          </a:bodyPr>
          <a:lstStyle/>
          <a:p>
            <a:r>
              <a:rPr lang="en-US" b="1" smtClean="0">
                <a:solidFill>
                  <a:prstClr val="white"/>
                </a:solidFill>
                <a:effectLst>
                  <a:outerShdw blurRad="38100" dist="38100" dir="2700000" algn="tl">
                    <a:srgbClr val="000000">
                      <a:alpha val="43137"/>
                    </a:srgbClr>
                  </a:outerShdw>
                </a:effectLst>
                <a:latin typeface="Arial" pitchFamily="34" charset="0"/>
                <a:cs typeface="Arial" pitchFamily="34" charset="0"/>
              </a:rPr>
              <a:t>Dislocation </a:t>
            </a:r>
          </a:p>
          <a:p>
            <a:r>
              <a:rPr lang="en-US" b="1" smtClean="0">
                <a:solidFill>
                  <a:prstClr val="white"/>
                </a:solidFill>
                <a:effectLst>
                  <a:outerShdw blurRad="38100" dist="38100" dir="2700000" algn="tl">
                    <a:srgbClr val="000000">
                      <a:alpha val="43137"/>
                    </a:srgbClr>
                  </a:outerShdw>
                </a:effectLst>
                <a:latin typeface="Arial" pitchFamily="34" charset="0"/>
                <a:cs typeface="Arial" pitchFamily="34" charset="0"/>
              </a:rPr>
              <a:t>= second cause of revision in each group</a:t>
            </a:r>
            <a:endParaRPr lang="en-US">
              <a:solidFill>
                <a:prstClr val="white"/>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8381865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25" y="714514"/>
            <a:ext cx="7573357" cy="5371961"/>
          </a:xfrm>
          <a:prstGeom prst="rect">
            <a:avLst/>
          </a:prstGeom>
          <a:solidFill>
            <a:srgbClr val="FF0000"/>
          </a:solidFill>
          <a:ln>
            <a:noFill/>
          </a:ln>
          <a:effectLst/>
          <a:extLst/>
        </p:spPr>
      </p:pic>
      <p:grpSp>
        <p:nvGrpSpPr>
          <p:cNvPr id="7" name="Groupe 6"/>
          <p:cNvGrpSpPr/>
          <p:nvPr/>
        </p:nvGrpSpPr>
        <p:grpSpPr>
          <a:xfrm>
            <a:off x="2618446" y="2755323"/>
            <a:ext cx="5600700" cy="1517873"/>
            <a:chOff x="2266950" y="2960764"/>
            <a:chExt cx="5600700" cy="1517873"/>
          </a:xfrm>
        </p:grpSpPr>
        <p:pic>
          <p:nvPicPr>
            <p:cNvPr id="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0377" r="20566" b="37811"/>
            <a:stretch/>
          </p:blipFill>
          <p:spPr bwMode="auto">
            <a:xfrm>
              <a:off x="2266950" y="2960764"/>
              <a:ext cx="533399" cy="72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5" cstate="print"/>
            <a:srcRect/>
            <a:stretch>
              <a:fillRect/>
            </a:stretch>
          </p:blipFill>
          <p:spPr bwMode="auto">
            <a:xfrm>
              <a:off x="2305049" y="3773674"/>
              <a:ext cx="504825" cy="704963"/>
            </a:xfrm>
            <a:prstGeom prst="rect">
              <a:avLst/>
            </a:prstGeom>
            <a:noFill/>
            <a:ln w="9525">
              <a:noFill/>
              <a:miter lim="800000"/>
              <a:headEnd/>
              <a:tailEnd/>
            </a:ln>
            <a:effectLst/>
          </p:spPr>
        </p:pic>
        <p:sp>
          <p:nvSpPr>
            <p:cNvPr id="5" name="ZoneTexte 4"/>
            <p:cNvSpPr txBox="1"/>
            <p:nvPr/>
          </p:nvSpPr>
          <p:spPr>
            <a:xfrm>
              <a:off x="2867025" y="3133725"/>
              <a:ext cx="5000625" cy="584775"/>
            </a:xfrm>
            <a:prstGeom prst="rect">
              <a:avLst/>
            </a:prstGeom>
            <a:noFill/>
          </p:spPr>
          <p:txBody>
            <a:bodyPr wrap="square" rtlCol="0">
              <a:spAutoFit/>
            </a:bodyPr>
            <a:lstStyle/>
            <a:p>
              <a:r>
                <a:rPr lang="en-US" dirty="0" smtClean="0">
                  <a:solidFill>
                    <a:prstClr val="white"/>
                  </a:solidFill>
                  <a:effectLst>
                    <a:outerShdw blurRad="38100" dist="38100" dir="2700000" algn="tl">
                      <a:srgbClr val="000000">
                        <a:alpha val="43137"/>
                      </a:srgbClr>
                    </a:outerShdw>
                  </a:effectLst>
                  <a:latin typeface="Arial Black" pitchFamily="34" charset="0"/>
                </a:rPr>
                <a:t>@ 22 </a:t>
              </a:r>
              <a:r>
                <a:rPr lang="en-US" dirty="0" err="1" smtClean="0">
                  <a:solidFill>
                    <a:prstClr val="white"/>
                  </a:solidFill>
                  <a:effectLst>
                    <a:outerShdw blurRad="38100" dist="38100" dir="2700000" algn="tl">
                      <a:srgbClr val="000000">
                        <a:alpha val="43137"/>
                      </a:srgbClr>
                    </a:outerShdw>
                  </a:effectLst>
                  <a:latin typeface="Arial Black" pitchFamily="34" charset="0"/>
                </a:rPr>
                <a:t>yrs</a:t>
              </a:r>
              <a:r>
                <a:rPr lang="en-US" dirty="0" smtClean="0">
                  <a:solidFill>
                    <a:prstClr val="white"/>
                  </a:solidFill>
                  <a:effectLst>
                    <a:outerShdw blurRad="38100" dist="38100" dir="2700000" algn="tl">
                      <a:srgbClr val="000000">
                        <a:alpha val="43137"/>
                      </a:srgbClr>
                    </a:outerShdw>
                  </a:effectLst>
                  <a:latin typeface="Arial Black" pitchFamily="34" charset="0"/>
                </a:rPr>
                <a:t>: </a:t>
              </a:r>
              <a:r>
                <a:rPr lang="en-US" sz="3200" dirty="0" smtClean="0">
                  <a:solidFill>
                    <a:srgbClr val="00FFFF"/>
                  </a:solidFill>
                  <a:effectLst>
                    <a:outerShdw blurRad="38100" dist="38100" dir="2700000" algn="tl">
                      <a:srgbClr val="000000">
                        <a:alpha val="43137"/>
                      </a:srgbClr>
                    </a:outerShdw>
                  </a:effectLst>
                  <a:latin typeface="Arial Black" pitchFamily="34" charset="0"/>
                </a:rPr>
                <a:t>99,1% </a:t>
              </a:r>
              <a:r>
                <a:rPr lang="en-US" dirty="0" smtClean="0">
                  <a:solidFill>
                    <a:prstClr val="white"/>
                  </a:solidFill>
                  <a:effectLst>
                    <a:outerShdw blurRad="38100" dist="38100" dir="2700000" algn="tl">
                      <a:srgbClr val="000000">
                        <a:alpha val="43137"/>
                      </a:srgbClr>
                    </a:outerShdw>
                  </a:effectLst>
                  <a:latin typeface="Arial Black" pitchFamily="34" charset="0"/>
                </a:rPr>
                <a:t>(0.986- 0.996)</a:t>
              </a:r>
              <a:endParaRPr lang="en-US" dirty="0">
                <a:solidFill>
                  <a:prstClr val="white"/>
                </a:solidFill>
                <a:effectLst>
                  <a:outerShdw blurRad="38100" dist="38100" dir="2700000" algn="tl">
                    <a:srgbClr val="000000">
                      <a:alpha val="43137"/>
                    </a:srgbClr>
                  </a:outerShdw>
                </a:effectLst>
                <a:latin typeface="Arial Black" pitchFamily="34" charset="0"/>
              </a:endParaRPr>
            </a:p>
          </p:txBody>
        </p:sp>
        <p:sp>
          <p:nvSpPr>
            <p:cNvPr id="6" name="ZoneTexte 5"/>
            <p:cNvSpPr txBox="1"/>
            <p:nvPr/>
          </p:nvSpPr>
          <p:spPr>
            <a:xfrm>
              <a:off x="2867025" y="3886200"/>
              <a:ext cx="5000625" cy="584775"/>
            </a:xfrm>
            <a:prstGeom prst="rect">
              <a:avLst/>
            </a:prstGeom>
            <a:noFill/>
          </p:spPr>
          <p:txBody>
            <a:bodyPr wrap="square" rtlCol="0">
              <a:spAutoFit/>
            </a:bodyPr>
            <a:lstStyle/>
            <a:p>
              <a:r>
                <a:rPr lang="en-US" smtClean="0">
                  <a:solidFill>
                    <a:prstClr val="white"/>
                  </a:solidFill>
                  <a:effectLst>
                    <a:outerShdw blurRad="38100" dist="38100" dir="2700000" algn="tl">
                      <a:srgbClr val="000000">
                        <a:alpha val="43137"/>
                      </a:srgbClr>
                    </a:outerShdw>
                  </a:effectLst>
                  <a:latin typeface="Arial Black" pitchFamily="34" charset="0"/>
                </a:rPr>
                <a:t>@ 23 yrs: </a:t>
              </a:r>
              <a:r>
                <a:rPr lang="en-US" sz="3200" smtClean="0">
                  <a:solidFill>
                    <a:srgbClr val="FFFF00"/>
                  </a:solidFill>
                  <a:effectLst>
                    <a:outerShdw blurRad="38100" dist="38100" dir="2700000" algn="tl">
                      <a:srgbClr val="000000">
                        <a:alpha val="43137"/>
                      </a:srgbClr>
                    </a:outerShdw>
                  </a:effectLst>
                  <a:latin typeface="Arial Black" pitchFamily="34" charset="0"/>
                </a:rPr>
                <a:t>97.2% </a:t>
              </a:r>
              <a:r>
                <a:rPr lang="en-US" smtClean="0">
                  <a:solidFill>
                    <a:prstClr val="white"/>
                  </a:solidFill>
                  <a:effectLst>
                    <a:outerShdw blurRad="38100" dist="38100" dir="2700000" algn="tl">
                      <a:srgbClr val="000000">
                        <a:alpha val="43137"/>
                      </a:srgbClr>
                    </a:outerShdw>
                  </a:effectLst>
                  <a:latin typeface="Arial Black" pitchFamily="34" charset="0"/>
                </a:rPr>
                <a:t>(0.958- 0.987)</a:t>
              </a:r>
              <a:endParaRPr lang="en-US">
                <a:solidFill>
                  <a:prstClr val="white"/>
                </a:solidFill>
                <a:effectLst>
                  <a:outerShdw blurRad="38100" dist="38100" dir="2700000" algn="tl">
                    <a:srgbClr val="000000">
                      <a:alpha val="43137"/>
                    </a:srgbClr>
                  </a:outerShdw>
                </a:effectLst>
                <a:latin typeface="Arial Black" pitchFamily="34" charset="0"/>
              </a:endParaRPr>
            </a:p>
          </p:txBody>
        </p:sp>
      </p:grpSp>
      <p:sp>
        <p:nvSpPr>
          <p:cNvPr id="2" name="Rectangle 1"/>
          <p:cNvSpPr/>
          <p:nvPr/>
        </p:nvSpPr>
        <p:spPr>
          <a:xfrm>
            <a:off x="4857750" y="6186785"/>
            <a:ext cx="3571875" cy="584775"/>
          </a:xfrm>
          <a:prstGeom prst="rect">
            <a:avLst/>
          </a:prstGeom>
        </p:spPr>
        <p:txBody>
          <a:bodyPr wrap="square">
            <a:spAutoFit/>
          </a:bodyPr>
          <a:lstStyle/>
          <a:p>
            <a:pPr algn="r"/>
            <a:r>
              <a:rPr lang="en-US" sz="16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Log-rank = 4.36</a:t>
            </a:r>
          </a:p>
          <a:p>
            <a:pPr algn="r"/>
            <a:r>
              <a:rPr lang="en-US" sz="16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P-value: 0.0367 (+) p &lt; 0,05</a:t>
            </a:r>
            <a:endParaRPr lang="en-US" sz="16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10025" y="5634038"/>
            <a:ext cx="1695450"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76563" y="819150"/>
            <a:ext cx="23717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67238" y="800100"/>
            <a:ext cx="2371725"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3379102" y="30152"/>
            <a:ext cx="5646205" cy="1754327"/>
          </a:xfrm>
          <a:prstGeom prst="rect">
            <a:avLst/>
          </a:prstGeom>
        </p:spPr>
        <p:txBody>
          <a:bodyPr wrap="square">
            <a:spAutoFit/>
          </a:bodyPr>
          <a:lstStyle/>
          <a:p>
            <a:pPr algn="r"/>
            <a:r>
              <a:rPr lang="en-US" sz="3600" dirty="0" smtClean="0">
                <a:solidFill>
                  <a:srgbClr val="FFFF00"/>
                </a:solidFill>
                <a:effectLst>
                  <a:outerShdw blurRad="38100" dist="38100" dir="2700000" algn="tl">
                    <a:srgbClr val="000000">
                      <a:alpha val="43137"/>
                    </a:srgbClr>
                  </a:outerShdw>
                </a:effectLst>
                <a:latin typeface="+mn-lt"/>
              </a:rPr>
              <a:t>Kaplan-Meier Analysis:</a:t>
            </a:r>
          </a:p>
          <a:p>
            <a:pPr algn="r"/>
            <a:r>
              <a:rPr lang="en-US" sz="3600" dirty="0" smtClean="0">
                <a:effectLst>
                  <a:outerShdw blurRad="38100" dist="38100" dir="2700000" algn="tl">
                    <a:srgbClr val="000000">
                      <a:alpha val="43137"/>
                    </a:srgbClr>
                  </a:outerShdw>
                </a:effectLst>
                <a:latin typeface="+mn-lt"/>
              </a:rPr>
              <a:t>Revision for Recurrent dislocations as end-point</a:t>
            </a:r>
            <a:endParaRPr lang="en-US" sz="3600" dirty="0">
              <a:latin typeface="+mn-lt"/>
            </a:endParaRPr>
          </a:p>
        </p:txBody>
      </p:sp>
    </p:spTree>
    <p:extLst>
      <p:ext uri="{BB962C8B-B14F-4D97-AF65-F5344CB8AC3E}">
        <p14:creationId xmlns:p14="http://schemas.microsoft.com/office/powerpoint/2010/main" val="21104711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514386" y="200240"/>
            <a:ext cx="5204590" cy="1069896"/>
          </a:xfrm>
        </p:spPr>
        <p:txBody>
          <a:bodyPr/>
          <a:lstStyle/>
          <a:p>
            <a:r>
              <a:rPr lang="en-US" sz="4800" b="0" i="0" dirty="0" smtClean="0">
                <a:solidFill>
                  <a:srgbClr val="FFFF00"/>
                </a:solidFill>
                <a:latin typeface="+mn-lt"/>
              </a:rPr>
              <a:t>The problem ?</a:t>
            </a:r>
            <a:endParaRPr lang="en-US" sz="4800" b="0" i="0" dirty="0">
              <a:solidFill>
                <a:srgbClr val="FFFF00"/>
              </a:solidFill>
              <a:latin typeface="+mn-lt"/>
            </a:endParaRPr>
          </a:p>
        </p:txBody>
      </p:sp>
      <p:sp>
        <p:nvSpPr>
          <p:cNvPr id="2" name="Rectangle 1"/>
          <p:cNvSpPr/>
          <p:nvPr/>
        </p:nvSpPr>
        <p:spPr>
          <a:xfrm>
            <a:off x="437948" y="2227820"/>
            <a:ext cx="7970663" cy="4031873"/>
          </a:xfrm>
          <a:prstGeom prst="rect">
            <a:avLst/>
          </a:prstGeom>
        </p:spPr>
        <p:txBody>
          <a:bodyPr wrap="square">
            <a:spAutoFit/>
          </a:bodyPr>
          <a:lstStyle/>
          <a:p>
            <a:r>
              <a:rPr lang="en-US" sz="3200" dirty="0">
                <a:solidFill>
                  <a:srgbClr val="FFFF00"/>
                </a:solidFill>
                <a:effectLst>
                  <a:outerShdw blurRad="38100" dist="38100" dir="2700000" algn="tl">
                    <a:srgbClr val="000000">
                      <a:alpha val="43137"/>
                    </a:srgbClr>
                  </a:outerShdw>
                </a:effectLst>
                <a:latin typeface="Arial" pitchFamily="34" charset="0"/>
                <a:cs typeface="Arial" pitchFamily="34" charset="0"/>
              </a:rPr>
              <a:t>Dislocations and Revision due to recurrent dislocations:</a:t>
            </a:r>
          </a:p>
          <a:p>
            <a:pPr marL="914400" lvl="1" indent="-457200">
              <a:buFont typeface="Courier New" pitchFamily="49" charset="0"/>
              <a:buChar char="o"/>
            </a:pPr>
            <a:r>
              <a:rPr lang="en-US" sz="3200" dirty="0">
                <a:solidFill>
                  <a:srgbClr val="FFFFFF"/>
                </a:solidFill>
                <a:effectLst>
                  <a:outerShdw blurRad="38100" dist="38100" dir="2700000" algn="tl">
                    <a:srgbClr val="000000">
                      <a:alpha val="43137"/>
                    </a:srgbClr>
                  </a:outerShdw>
                </a:effectLst>
                <a:latin typeface="Arial" pitchFamily="34" charset="0"/>
                <a:cs typeface="Arial" pitchFamily="34" charset="0"/>
              </a:rPr>
              <a:t>More dislocations in the elderly</a:t>
            </a:r>
          </a:p>
          <a:p>
            <a:pPr lvl="1"/>
            <a:r>
              <a:rPr lang="en-US" sz="3200" i="1" dirty="0">
                <a:solidFill>
                  <a:srgbClr val="FFFF00"/>
                </a:solidFill>
                <a:effectLst>
                  <a:outerShdw blurRad="38100" dist="38100" dir="2700000" algn="tl">
                    <a:srgbClr val="000000">
                      <a:alpha val="43137"/>
                    </a:srgbClr>
                  </a:outerShdw>
                </a:effectLst>
                <a:latin typeface="Arial" pitchFamily="34" charset="0"/>
                <a:cs typeface="Arial" pitchFamily="34" charset="0"/>
              </a:rPr>
              <a:t>However…</a:t>
            </a:r>
          </a:p>
          <a:p>
            <a:pPr marL="914400" lvl="1" indent="-457200">
              <a:buFont typeface="Courier New" pitchFamily="49" charset="0"/>
              <a:buChar char="o"/>
            </a:pPr>
            <a:r>
              <a:rPr lang="en-US" sz="3200" dirty="0">
                <a:solidFill>
                  <a:srgbClr val="FFFFFF"/>
                </a:solidFill>
                <a:effectLst>
                  <a:outerShdw blurRad="38100" dist="38100" dir="2700000" algn="tl">
                    <a:srgbClr val="000000">
                      <a:alpha val="43137"/>
                    </a:srgbClr>
                  </a:outerShdw>
                </a:effectLst>
                <a:latin typeface="Arial" pitchFamily="34" charset="0"/>
                <a:cs typeface="Arial" pitchFamily="34" charset="0"/>
              </a:rPr>
              <a:t>Higher revision burden in </a:t>
            </a:r>
            <a:r>
              <a:rPr lang="en-US" sz="3200" b="1" dirty="0">
                <a:solidFill>
                  <a:srgbClr val="FFFFFF"/>
                </a:solidFill>
                <a:effectLst>
                  <a:outerShdw blurRad="38100" dist="38100" dir="2700000" algn="tl">
                    <a:srgbClr val="000000">
                      <a:alpha val="43137"/>
                    </a:srgbClr>
                  </a:outerShdw>
                </a:effectLst>
                <a:latin typeface="Arial" pitchFamily="34" charset="0"/>
                <a:cs typeface="Arial" pitchFamily="34" charset="0"/>
              </a:rPr>
              <a:t>young patients</a:t>
            </a:r>
            <a:r>
              <a:rPr lang="en-US" sz="3200" dirty="0">
                <a:solidFill>
                  <a:srgbClr val="FFFFFF"/>
                </a:solidFill>
                <a:effectLst>
                  <a:outerShdw blurRad="38100" dist="38100" dir="2700000" algn="tl">
                    <a:srgbClr val="000000">
                      <a:alpha val="43137"/>
                    </a:srgbClr>
                  </a:outerShdw>
                </a:effectLst>
                <a:latin typeface="Arial" pitchFamily="34" charset="0"/>
                <a:cs typeface="Arial" pitchFamily="34" charset="0"/>
              </a:rPr>
              <a:t> (2.8% vs. 0.9%, p&lt;0.05)</a:t>
            </a:r>
          </a:p>
          <a:p>
            <a:pPr marL="914400" lvl="1" indent="-457200">
              <a:buFont typeface="Courier New" pitchFamily="49" charset="0"/>
              <a:buChar char="o"/>
            </a:pPr>
            <a:r>
              <a:rPr lang="en-US" sz="3200" dirty="0">
                <a:solidFill>
                  <a:srgbClr val="FFFFFF"/>
                </a:solidFill>
                <a:effectLst>
                  <a:outerShdw blurRad="38100" dist="38100" dir="2700000" algn="tl">
                    <a:srgbClr val="000000">
                      <a:alpha val="43137"/>
                    </a:srgbClr>
                  </a:outerShdw>
                </a:effectLst>
                <a:latin typeface="Arial" pitchFamily="34" charset="0"/>
                <a:cs typeface="Arial" pitchFamily="34" charset="0"/>
              </a:rPr>
              <a:t>Revision for dislocations are the second cause for revision &lt;60 </a:t>
            </a:r>
            <a:r>
              <a:rPr lang="en-US" sz="3200" dirty="0" err="1">
                <a:solidFill>
                  <a:srgbClr val="FFFFFF"/>
                </a:solidFill>
                <a:effectLst>
                  <a:outerShdw blurRad="38100" dist="38100" dir="2700000" algn="tl">
                    <a:srgbClr val="000000">
                      <a:alpha val="43137"/>
                    </a:srgbClr>
                  </a:outerShdw>
                </a:effectLst>
                <a:latin typeface="Arial" pitchFamily="34" charset="0"/>
                <a:cs typeface="Arial" pitchFamily="34" charset="0"/>
              </a:rPr>
              <a:t>yrs</a:t>
            </a:r>
            <a:endParaRPr lang="en-US" sz="32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79610577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67226" y="1394390"/>
            <a:ext cx="4143375" cy="1200329"/>
          </a:xfrm>
          <a:prstGeom prst="rect">
            <a:avLst/>
          </a:prstGeom>
        </p:spPr>
        <p:txBody>
          <a:bodyPr wrap="square">
            <a:spAutoFit/>
          </a:bodyPr>
          <a:lstStyle/>
          <a:p>
            <a:r>
              <a:rPr lang="en-US" sz="3600" dirty="0">
                <a:solidFill>
                  <a:srgbClr val="FFFFFF"/>
                </a:solidFill>
                <a:effectLst>
                  <a:outerShdw blurRad="38100" dist="38100" dir="2700000" algn="tl">
                    <a:srgbClr val="000000">
                      <a:alpha val="43137"/>
                    </a:srgbClr>
                  </a:outerShdw>
                </a:effectLst>
                <a:latin typeface="+mn-lt"/>
              </a:rPr>
              <a:t>DUAL MOBILITY CUPS</a:t>
            </a:r>
          </a:p>
        </p:txBody>
      </p:sp>
      <p:sp>
        <p:nvSpPr>
          <p:cNvPr id="6" name="Rectangle 5"/>
          <p:cNvSpPr/>
          <p:nvPr/>
        </p:nvSpPr>
        <p:spPr>
          <a:xfrm>
            <a:off x="4467226" y="2736498"/>
            <a:ext cx="4514850" cy="584775"/>
          </a:xfrm>
          <a:prstGeom prst="rect">
            <a:avLst/>
          </a:prstGeom>
        </p:spPr>
        <p:txBody>
          <a:bodyPr wrap="square">
            <a:spAutoFit/>
          </a:bodyPr>
          <a:lstStyle/>
          <a:p>
            <a:r>
              <a:rPr lang="en-US" sz="3200" b="1" dirty="0">
                <a:solidFill>
                  <a:srgbClr val="FFFFFF"/>
                </a:solidFill>
                <a:effectLst>
                  <a:outerShdw blurRad="38100" dist="38100" dir="2700000" algn="tl">
                    <a:srgbClr val="000000">
                      <a:alpha val="43137"/>
                    </a:srgbClr>
                  </a:outerShdw>
                </a:effectLst>
                <a:latin typeface="Arial" pitchFamily="34" charset="0"/>
                <a:cs typeface="Arial" pitchFamily="34" charset="0"/>
              </a:rPr>
              <a:t>Principles &amp; Results</a:t>
            </a:r>
          </a:p>
        </p:txBody>
      </p:sp>
      <p:grpSp>
        <p:nvGrpSpPr>
          <p:cNvPr id="10" name="Groupe 9"/>
          <p:cNvGrpSpPr/>
          <p:nvPr/>
        </p:nvGrpSpPr>
        <p:grpSpPr>
          <a:xfrm>
            <a:off x="245064" y="1304925"/>
            <a:ext cx="4136436" cy="3071515"/>
            <a:chOff x="245064" y="1304925"/>
            <a:chExt cx="4136436" cy="3071515"/>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1304925"/>
              <a:ext cx="2324100"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45064" y="3730109"/>
              <a:ext cx="1801395" cy="646331"/>
            </a:xfrm>
            <a:prstGeom prst="rect">
              <a:avLst/>
            </a:prstGeom>
          </p:spPr>
          <p:txBody>
            <a:bodyPr wrap="none">
              <a:spAutoFit/>
            </a:bodyPr>
            <a:lstStyle/>
            <a:p>
              <a:pPr algn="r"/>
              <a:r>
                <a:rPr lang="en-US" sz="1800" dirty="0">
                  <a:solidFill>
                    <a:srgbClr val="FFFFFF"/>
                  </a:solidFill>
                  <a:effectLst>
                    <a:outerShdw blurRad="38100" dist="38100" dir="2700000" algn="tl">
                      <a:srgbClr val="000000">
                        <a:alpha val="43137"/>
                      </a:srgbClr>
                    </a:outerShdw>
                  </a:effectLst>
                  <a:latin typeface="Arial" pitchFamily="34" charset="0"/>
                  <a:cs typeface="Arial" pitchFamily="34" charset="0"/>
                </a:rPr>
                <a:t>Gilles </a:t>
              </a:r>
              <a:r>
                <a:rPr lang="en-US" sz="1800" dirty="0" err="1">
                  <a:solidFill>
                    <a:srgbClr val="FFFFFF"/>
                  </a:solidFill>
                  <a:effectLst>
                    <a:outerShdw blurRad="38100" dist="38100" dir="2700000" algn="tl">
                      <a:srgbClr val="000000">
                        <a:alpha val="43137"/>
                      </a:srgbClr>
                    </a:outerShdw>
                  </a:effectLst>
                  <a:latin typeface="Arial" pitchFamily="34" charset="0"/>
                  <a:cs typeface="Arial" pitchFamily="34" charset="0"/>
                </a:rPr>
                <a:t>Bousquet</a:t>
              </a:r>
              <a:endParaRPr lang="en-US" sz="1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r"/>
              <a:r>
                <a:rPr lang="en-US" sz="1800" dirty="0">
                  <a:solidFill>
                    <a:srgbClr val="FFFFFF"/>
                  </a:solidFill>
                  <a:effectLst>
                    <a:outerShdw blurRad="38100" dist="38100" dir="2700000" algn="tl">
                      <a:srgbClr val="000000">
                        <a:alpha val="43137"/>
                      </a:srgbClr>
                    </a:outerShdw>
                  </a:effectLst>
                  <a:latin typeface="Arial" pitchFamily="34" charset="0"/>
                  <a:cs typeface="Arial" pitchFamily="34" charset="0"/>
                </a:rPr>
                <a:t>France -1974</a:t>
              </a:r>
              <a:endParaRPr lang="en-US" sz="1800" dirty="0">
                <a:solidFill>
                  <a:srgbClr val="FFFFFF"/>
                </a:solidFill>
              </a:endParaRPr>
            </a:p>
          </p:txBody>
        </p:sp>
      </p:gr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649" y="2039302"/>
            <a:ext cx="1639743" cy="1646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1514476" y="4633436"/>
            <a:ext cx="7467600" cy="2246769"/>
          </a:xfrm>
          <a:prstGeom prst="rect">
            <a:avLst/>
          </a:prstGeom>
        </p:spPr>
        <p:txBody>
          <a:bodyPr wrap="square">
            <a:spAutoFit/>
          </a:bodyPr>
          <a:lstStyle/>
          <a:p>
            <a:pPr marL="285750" indent="-285750">
              <a:buFont typeface="Arial" pitchFamily="34" charset="0"/>
              <a:buChar char="•"/>
            </a:pP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Dual-mobility prostheses </a:t>
            </a:r>
            <a:r>
              <a:rPr lang="en-US" sz="1600" dirty="0">
                <a:solidFill>
                  <a:srgbClr val="FFFFFF"/>
                </a:solidFill>
                <a:latin typeface="Arial" pitchFamily="34" charset="0"/>
                <a:cs typeface="Arial" pitchFamily="34" charset="0"/>
              </a:rPr>
              <a:t>(</a:t>
            </a:r>
            <a:r>
              <a:rPr lang="en-US" sz="1600" i="1" dirty="0" err="1">
                <a:solidFill>
                  <a:srgbClr val="FFFFFF"/>
                </a:solidFill>
                <a:latin typeface="Arial" pitchFamily="34" charset="0"/>
                <a:cs typeface="Arial" pitchFamily="34" charset="0"/>
              </a:rPr>
              <a:t>tripolar</a:t>
            </a:r>
            <a:r>
              <a:rPr lang="en-US" sz="1600" dirty="0">
                <a:solidFill>
                  <a:srgbClr val="FFFFFF"/>
                </a:solidFill>
                <a:latin typeface="Arial" pitchFamily="34" charset="0"/>
                <a:cs typeface="Arial" pitchFamily="34" charset="0"/>
              </a:rPr>
              <a:t>) = </a:t>
            </a: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greater stability </a:t>
            </a:r>
            <a:r>
              <a:rPr lang="en-US" sz="1600" dirty="0">
                <a:solidFill>
                  <a:srgbClr val="FFFFFF"/>
                </a:solidFill>
                <a:latin typeface="Arial" pitchFamily="34" charset="0"/>
                <a:cs typeface="Arial" pitchFamily="34" charset="0"/>
              </a:rPr>
              <a:t>with an increased range-of-motion, along with potentially reduced wear.</a:t>
            </a:r>
          </a:p>
          <a:p>
            <a:endParaRPr lang="en-US" sz="1600" dirty="0">
              <a:solidFill>
                <a:srgbClr val="FFFFFF"/>
              </a:solidFill>
              <a:latin typeface="Arial" pitchFamily="34" charset="0"/>
              <a:cs typeface="Arial" pitchFamily="34" charset="0"/>
            </a:endParaRPr>
          </a:p>
          <a:p>
            <a:pPr marL="285750" indent="-285750">
              <a:buFont typeface="Arial" pitchFamily="34" charset="0"/>
              <a:buChar char="•"/>
            </a:pP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Mean overall dislocation rate  </a:t>
            </a:r>
            <a:r>
              <a:rPr lang="en-US" sz="1600" dirty="0">
                <a:solidFill>
                  <a:srgbClr val="FFFFFF"/>
                </a:solidFill>
                <a:latin typeface="Arial" pitchFamily="34" charset="0"/>
                <a:cs typeface="Arial" pitchFamily="34" charset="0"/>
              </a:rPr>
              <a:t>=</a:t>
            </a: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1600" dirty="0">
                <a:solidFill>
                  <a:srgbClr val="FFFFFF"/>
                </a:solidFill>
                <a:latin typeface="Arial" pitchFamily="34" charset="0"/>
                <a:cs typeface="Arial" pitchFamily="34" charset="0"/>
              </a:rPr>
              <a:t> </a:t>
            </a:r>
            <a:r>
              <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rPr>
              <a:t>0.1% </a:t>
            </a:r>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for primary total hip arthroplasty and 3.5% for revisions</a:t>
            </a:r>
            <a:r>
              <a:rPr lang="en-US" sz="1600" dirty="0">
                <a:solidFill>
                  <a:srgbClr val="FFFFFF"/>
                </a:solidFill>
                <a:latin typeface="Arial" pitchFamily="34" charset="0"/>
                <a:cs typeface="Arial" pitchFamily="34" charset="0"/>
              </a:rPr>
              <a:t>, compared with 2-7% for standard primary total hip arthroplasties and up to 16% for revisions. "</a:t>
            </a:r>
          </a:p>
        </p:txBody>
      </p:sp>
      <p:sp>
        <p:nvSpPr>
          <p:cNvPr id="12" name="Rectangle 11"/>
          <p:cNvSpPr/>
          <p:nvPr/>
        </p:nvSpPr>
        <p:spPr>
          <a:xfrm>
            <a:off x="5634939" y="3961626"/>
            <a:ext cx="2975662" cy="646331"/>
          </a:xfrm>
          <a:prstGeom prst="rect">
            <a:avLst/>
          </a:prstGeom>
        </p:spPr>
        <p:txBody>
          <a:bodyPr wrap="square">
            <a:spAutoFit/>
          </a:bodyPr>
          <a:lstStyle/>
          <a:p>
            <a:endParaRPr lang="en-US" sz="1200" dirty="0">
              <a:solidFill>
                <a:srgbClr val="FFFFFF"/>
              </a:solidFill>
              <a:latin typeface="Arial"/>
            </a:endParaRPr>
          </a:p>
          <a:p>
            <a:pPr algn="r"/>
            <a:r>
              <a:rPr lang="en-US" dirty="0">
                <a:solidFill>
                  <a:srgbClr val="FFFFFF"/>
                </a:solidFill>
                <a:latin typeface="Arial"/>
              </a:rPr>
              <a:t>Stroh A et al. 2012</a:t>
            </a:r>
            <a:endParaRPr lang="en-US" dirty="0">
              <a:solidFill>
                <a:srgbClr val="FFFFFF"/>
              </a:solidFill>
            </a:endParaRPr>
          </a:p>
        </p:txBody>
      </p:sp>
      <p:sp>
        <p:nvSpPr>
          <p:cNvPr id="2" name="ZoneTexte 1"/>
          <p:cNvSpPr txBox="1"/>
          <p:nvPr/>
        </p:nvSpPr>
        <p:spPr>
          <a:xfrm>
            <a:off x="3007246" y="204389"/>
            <a:ext cx="5726659" cy="830997"/>
          </a:xfrm>
          <a:prstGeom prst="rect">
            <a:avLst/>
          </a:prstGeom>
          <a:noFill/>
        </p:spPr>
        <p:txBody>
          <a:bodyPr wrap="square" rtlCol="0">
            <a:spAutoFit/>
          </a:bodyPr>
          <a:lstStyle/>
          <a:p>
            <a:pPr algn="r"/>
            <a:r>
              <a:rPr lang="fr-FR" sz="4800" dirty="0" smtClean="0">
                <a:solidFill>
                  <a:srgbClr val="FFFF00"/>
                </a:solidFill>
                <a:latin typeface="+mn-lt"/>
              </a:rPr>
              <a:t>THE SOLUTION ?</a:t>
            </a:r>
            <a:endParaRPr lang="fr-FR" sz="4800" dirty="0">
              <a:solidFill>
                <a:srgbClr val="FFFF00"/>
              </a:solidFill>
              <a:latin typeface="+mn-lt"/>
            </a:endParaRPr>
          </a:p>
        </p:txBody>
      </p:sp>
    </p:spTree>
    <p:extLst>
      <p:ext uri="{BB962C8B-B14F-4D97-AF65-F5344CB8AC3E}">
        <p14:creationId xmlns:p14="http://schemas.microsoft.com/office/powerpoint/2010/main" val="123169640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027"/>
                                        </p:tgtEl>
                                        <p:attrNameLst>
                                          <p:attrName>style.visibility</p:attrName>
                                        </p:attrNameLst>
                                      </p:cBhvr>
                                      <p:to>
                                        <p:strVal val="visible"/>
                                      </p:to>
                                    </p:set>
                                    <p:anim calcmode="lin" valueType="num">
                                      <p:cBhvr>
                                        <p:cTn id="14" dur="500" fill="hold"/>
                                        <p:tgtEl>
                                          <p:spTgt spid="1027"/>
                                        </p:tgtEl>
                                        <p:attrNameLst>
                                          <p:attrName>ppt_w</p:attrName>
                                        </p:attrNameLst>
                                      </p:cBhvr>
                                      <p:tavLst>
                                        <p:tav tm="0">
                                          <p:val>
                                            <p:fltVal val="0"/>
                                          </p:val>
                                        </p:tav>
                                        <p:tav tm="100000">
                                          <p:val>
                                            <p:strVal val="#ppt_w"/>
                                          </p:val>
                                        </p:tav>
                                      </p:tavLst>
                                    </p:anim>
                                    <p:anim calcmode="lin" valueType="num">
                                      <p:cBhvr>
                                        <p:cTn id="15" dur="500" fill="hold"/>
                                        <p:tgtEl>
                                          <p:spTgt spid="1027"/>
                                        </p:tgtEl>
                                        <p:attrNameLst>
                                          <p:attrName>ppt_h</p:attrName>
                                        </p:attrNameLst>
                                      </p:cBhvr>
                                      <p:tavLst>
                                        <p:tav tm="0">
                                          <p:val>
                                            <p:fltVal val="0"/>
                                          </p:val>
                                        </p:tav>
                                        <p:tav tm="100000">
                                          <p:val>
                                            <p:strVal val="#ppt_h"/>
                                          </p:val>
                                        </p:tav>
                                      </p:tavLst>
                                    </p:anim>
                                    <p:animEffect transition="in" filter="fade">
                                      <p:cBhvr>
                                        <p:cTn id="16" dur="500"/>
                                        <p:tgtEl>
                                          <p:spTgt spid="1027"/>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childTnLst>
                          </p:cTn>
                        </p:par>
                        <p:par>
                          <p:cTn id="25" fill="hold">
                            <p:stCondLst>
                              <p:cond delay="2500"/>
                            </p:stCondLst>
                            <p:childTnLst>
                              <p:par>
                                <p:cTn id="26" presetID="10" presetClass="entr" presetSubtype="0" fill="hold" grpId="0" nodeType="after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Effect transition="in" filter="fade">
                                      <p:cBhvr>
                                        <p:cTn id="28"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1" name="Picture 7" descr="C:\Users\JA\Documents\__________StrykerConsult\_____JoinTheLoop_ADM\Images\ADMFig1_TheADMcup.t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57934" y="162198"/>
            <a:ext cx="2406464" cy="157611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descr="JO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41" y="1957082"/>
            <a:ext cx="9144000" cy="4551498"/>
          </a:xfrm>
          <a:prstGeom prst="rect">
            <a:avLst/>
          </a:prstGeom>
        </p:spPr>
      </p:pic>
    </p:spTree>
    <p:extLst>
      <p:ext uri="{BB962C8B-B14F-4D97-AF65-F5344CB8AC3E}">
        <p14:creationId xmlns:p14="http://schemas.microsoft.com/office/powerpoint/2010/main" val="6976835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
          <p:cNvSpPr>
            <a:spLocks noChangeArrowheads="1"/>
          </p:cNvSpPr>
          <p:nvPr/>
        </p:nvSpPr>
        <p:spPr bwMode="auto">
          <a:xfrm>
            <a:off x="1433513" y="5403850"/>
            <a:ext cx="7000875" cy="102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endParaRPr lang="fr-FR" sz="1800">
              <a:latin typeface="Helvetica Neue Light" charset="0"/>
              <a:ea typeface="ヒラギノ角ゴ ProN W3" charset="0"/>
              <a:cs typeface="ヒラギノ角ゴ ProN W3" charset="0"/>
            </a:endParaRPr>
          </a:p>
        </p:txBody>
      </p:sp>
      <p:sp>
        <p:nvSpPr>
          <p:cNvPr id="18435" name="Rectangle 2"/>
          <p:cNvSpPr>
            <a:spLocks noGrp="1" noChangeArrowheads="1"/>
          </p:cNvSpPr>
          <p:nvPr>
            <p:ph type="title" idx="4294967295"/>
          </p:nvPr>
        </p:nvSpPr>
        <p:spPr>
          <a:xfrm>
            <a:off x="304800" y="953293"/>
            <a:ext cx="8507413" cy="1061403"/>
          </a:xfrm>
        </p:spPr>
        <p:txBody>
          <a:bodyPr/>
          <a:lstStyle/>
          <a:p>
            <a:pPr algn="l" eaLnBrk="1" hangingPunct="1">
              <a:defRPr/>
            </a:pPr>
            <a:r>
              <a:rPr lang="fr-FR" sz="2000" b="1" i="0" dirty="0">
                <a:solidFill>
                  <a:schemeClr val="tx1"/>
                </a:solidFill>
                <a:effectLst/>
                <a:latin typeface="+mn-lt"/>
                <a:ea typeface="ＭＳ Ｐゴシック" charset="0"/>
                <a:cs typeface="Arial" charset="0"/>
                <a:sym typeface="Helvetica Neue Light" charset="0"/>
              </a:rPr>
              <a:t>LUXATIONS:</a:t>
            </a:r>
            <a:br>
              <a:rPr lang="fr-FR" sz="2000" b="1" i="0" dirty="0">
                <a:solidFill>
                  <a:schemeClr val="tx1"/>
                </a:solidFill>
                <a:effectLst/>
                <a:latin typeface="+mn-lt"/>
                <a:ea typeface="ＭＳ Ｐゴシック" charset="0"/>
                <a:cs typeface="Arial" charset="0"/>
                <a:sym typeface="Helvetica Neue Light" charset="0"/>
              </a:rPr>
            </a:br>
            <a:r>
              <a:rPr lang="fr-FR" sz="2000" b="1" i="0" dirty="0">
                <a:solidFill>
                  <a:schemeClr val="tx1"/>
                </a:solidFill>
                <a:effectLst/>
                <a:latin typeface="+mn-lt"/>
                <a:ea typeface="ＭＳ Ｐゴシック" charset="0"/>
                <a:cs typeface="Arial" charset="0"/>
                <a:sym typeface="Helvetica Neue Light" charset="0"/>
              </a:rPr>
              <a:t>RESULTATS EN CHIRURGIE DE PREMIERE INTENTION &lt; 1 % </a:t>
            </a:r>
            <a:r>
              <a:rPr lang="fr-FR" sz="2000" i="0" dirty="0">
                <a:solidFill>
                  <a:schemeClr val="tx1"/>
                </a:solidFill>
                <a:latin typeface="+mn-lt"/>
                <a:ea typeface="ＭＳ Ｐゴシック" charset="0"/>
                <a:cs typeface="ＭＳ Ｐゴシック" charset="0"/>
                <a:sym typeface="Helvetica Neue Light" charset="0"/>
              </a:rPr>
              <a:t/>
            </a:r>
            <a:br>
              <a:rPr lang="fr-FR" sz="2000" i="0" dirty="0">
                <a:solidFill>
                  <a:schemeClr val="tx1"/>
                </a:solidFill>
                <a:latin typeface="+mn-lt"/>
                <a:ea typeface="ＭＳ Ｐゴシック" charset="0"/>
                <a:cs typeface="ＭＳ Ｐゴシック" charset="0"/>
                <a:sym typeface="Helvetica Neue Light" charset="0"/>
              </a:rPr>
            </a:br>
            <a:r>
              <a:rPr lang="fr-FR" sz="2000" i="0" dirty="0">
                <a:solidFill>
                  <a:schemeClr val="tx1"/>
                </a:solidFill>
                <a:latin typeface="+mn-lt"/>
                <a:ea typeface="ＭＳ Ｐゴシック" charset="0"/>
                <a:cs typeface="ＭＳ Ｐゴシック" charset="0"/>
                <a:sym typeface="Helvetica Neue Light" charset="0"/>
              </a:rPr>
              <a:t>( Moyenne de  2 à 4% avec des </a:t>
            </a:r>
            <a:r>
              <a:rPr lang="fr-FR" sz="2000" i="0" dirty="0" err="1">
                <a:solidFill>
                  <a:schemeClr val="tx1"/>
                </a:solidFill>
                <a:latin typeface="+mn-lt"/>
                <a:ea typeface="ＭＳ Ｐゴシック" charset="0"/>
                <a:cs typeface="ＭＳ Ｐゴシック" charset="0"/>
                <a:sym typeface="Helvetica Neue Light" charset="0"/>
              </a:rPr>
              <a:t>cups</a:t>
            </a:r>
            <a:r>
              <a:rPr lang="fr-FR" sz="2000" i="0" dirty="0">
                <a:solidFill>
                  <a:schemeClr val="tx1"/>
                </a:solidFill>
                <a:latin typeface="+mn-lt"/>
                <a:ea typeface="ＭＳ Ｐゴシック" charset="0"/>
                <a:cs typeface="ＭＳ Ｐゴシック" charset="0"/>
                <a:sym typeface="Helvetica Neue Light" charset="0"/>
              </a:rPr>
              <a:t> standards)</a:t>
            </a:r>
          </a:p>
        </p:txBody>
      </p:sp>
      <p:sp>
        <p:nvSpPr>
          <p:cNvPr id="44035" name="Rectangle 6"/>
          <p:cNvSpPr>
            <a:spLocks noChangeArrowheads="1"/>
          </p:cNvSpPr>
          <p:nvPr/>
        </p:nvSpPr>
        <p:spPr bwMode="auto">
          <a:xfrm>
            <a:off x="3971925" y="182047"/>
            <a:ext cx="477043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3200" dirty="0">
                <a:solidFill>
                  <a:srgbClr val="FFFF00"/>
                </a:solidFill>
                <a:latin typeface="+mn-lt"/>
                <a:ea typeface="ヒラギノ角ゴ ProN W3" charset="0"/>
                <a:cs typeface="ヒラギノ角ゴ ProN W3" charset="0"/>
              </a:rPr>
              <a:t>Prévention de la luxation</a:t>
            </a:r>
          </a:p>
        </p:txBody>
      </p:sp>
      <p:sp>
        <p:nvSpPr>
          <p:cNvPr id="143368" name="Oval 8"/>
          <p:cNvSpPr>
            <a:spLocks noChangeArrowheads="1"/>
          </p:cNvSpPr>
          <p:nvPr/>
        </p:nvSpPr>
        <p:spPr bwMode="auto">
          <a:xfrm>
            <a:off x="0" y="2860675"/>
            <a:ext cx="9036050" cy="374650"/>
          </a:xfrm>
          <a:prstGeom prst="ellipse">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sz="1800">
              <a:latin typeface="Helvetica Neue Light" charset="0"/>
              <a:ea typeface="ヒラギノ角ゴ ProN W3" charset="0"/>
              <a:cs typeface="ヒラギノ角ゴ ProN W3" charset="0"/>
            </a:endParaRPr>
          </a:p>
        </p:txBody>
      </p:sp>
      <p:sp>
        <p:nvSpPr>
          <p:cNvPr id="44037" name="Text Box 7"/>
          <p:cNvSpPr txBox="1">
            <a:spLocks noChangeArrowheads="1"/>
          </p:cNvSpPr>
          <p:nvPr/>
        </p:nvSpPr>
        <p:spPr bwMode="auto">
          <a:xfrm>
            <a:off x="304800" y="2246313"/>
            <a:ext cx="8655050"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fr-FR" sz="2000" b="1">
                <a:solidFill>
                  <a:srgbClr val="FFFFFF"/>
                </a:solidFill>
                <a:latin typeface="Helvetica Neue Light" charset="0"/>
                <a:ea typeface="ヒラギノ角ゴ ProN W3" charset="0"/>
                <a:cs typeface="ヒラギノ角ゴ ProN W3" charset="0"/>
              </a:rPr>
              <a:t>AUBRIOT	             1993               100 PTH                             0%</a:t>
            </a:r>
          </a:p>
          <a:p>
            <a:pPr>
              <a:buFontTx/>
              <a:buChar char="•"/>
            </a:pPr>
            <a:r>
              <a:rPr lang="fr-FR" sz="2000" b="1">
                <a:solidFill>
                  <a:srgbClr val="FFFFFF"/>
                </a:solidFill>
                <a:latin typeface="Helvetica Neue Light" charset="0"/>
                <a:ea typeface="ヒラギノ角ゴ ProN W3" charset="0"/>
                <a:cs typeface="ヒラギノ角ゴ ProN W3" charset="0"/>
              </a:rPr>
              <a:t>FARIZON	             1998               144 PTH                             0.7 %</a:t>
            </a:r>
          </a:p>
          <a:p>
            <a:pPr>
              <a:buFontTx/>
              <a:buChar char="•"/>
            </a:pPr>
            <a:r>
              <a:rPr lang="fr-FR" sz="2000" b="1">
                <a:solidFill>
                  <a:srgbClr val="FFFFFF"/>
                </a:solidFill>
                <a:latin typeface="Helvetica Neue Light" charset="0"/>
                <a:ea typeface="ヒラギノ角ゴ ProN W3" charset="0"/>
                <a:cs typeface="ヒラギノ角ゴ ProN W3" charset="0"/>
              </a:rPr>
              <a:t>VANEL		             2003         127  PTH  ( fractures)    1.27%  ( 8/14%)</a:t>
            </a:r>
          </a:p>
          <a:p>
            <a:pPr>
              <a:buFontTx/>
              <a:buChar char="•"/>
            </a:pPr>
            <a:r>
              <a:rPr lang="fr-FR" sz="2000" b="1">
                <a:solidFill>
                  <a:srgbClr val="FFFFFF"/>
                </a:solidFill>
                <a:latin typeface="Helvetica Neue Light" charset="0"/>
                <a:ea typeface="ヒラギノ角ゴ ProN W3" charset="0"/>
                <a:cs typeface="ヒラギノ角ゴ ProN W3" charset="0"/>
              </a:rPr>
              <a:t>BEJUI-HUGUES            2006               167 PTH                            0%</a:t>
            </a:r>
          </a:p>
          <a:p>
            <a:pPr>
              <a:buFontTx/>
              <a:buChar char="•"/>
            </a:pPr>
            <a:r>
              <a:rPr lang="fr-FR" sz="2000" b="1">
                <a:solidFill>
                  <a:srgbClr val="FFFFFF"/>
                </a:solidFill>
                <a:latin typeface="Helvetica Neue Light" charset="0"/>
                <a:ea typeface="ヒラギノ角ゴ ProN W3" charset="0"/>
                <a:cs typeface="ヒラギノ角ゴ ProN W3" charset="0"/>
              </a:rPr>
              <a:t>PHILIPPOT                    2006                70  PTH &lt; 50 ANS            0%</a:t>
            </a:r>
          </a:p>
          <a:p>
            <a:pPr>
              <a:buFontTx/>
              <a:buChar char="•"/>
            </a:pPr>
            <a:r>
              <a:rPr lang="fr-FR" sz="2000" b="1">
                <a:solidFill>
                  <a:srgbClr val="FFFFFF"/>
                </a:solidFill>
                <a:latin typeface="Helvetica Neue Light" charset="0"/>
                <a:ea typeface="ヒラギノ角ゴ ProN W3" charset="0"/>
                <a:cs typeface="ヒラギノ角ゴ ProN W3" charset="0"/>
              </a:rPr>
              <a:t>GUYEN                          2007               163  PTH                           0%</a:t>
            </a:r>
          </a:p>
          <a:p>
            <a:pPr>
              <a:buFontTx/>
              <a:buChar char="•"/>
            </a:pPr>
            <a:r>
              <a:rPr lang="fr-FR" sz="2000" b="1">
                <a:solidFill>
                  <a:srgbClr val="FFFFFF"/>
                </a:solidFill>
                <a:latin typeface="Helvetica Neue Light" charset="0"/>
                <a:ea typeface="ヒラギノ角ゴ ProN W3" charset="0"/>
                <a:cs typeface="ヒラギノ角ゴ ProN W3" charset="0"/>
              </a:rPr>
              <a:t>BAUCHU                        2008              150  PTH                           0%</a:t>
            </a:r>
          </a:p>
          <a:p>
            <a:pPr>
              <a:buFontTx/>
              <a:buChar char="•"/>
            </a:pPr>
            <a:r>
              <a:rPr lang="fr-FR" sz="2000" b="1">
                <a:solidFill>
                  <a:srgbClr val="FFFFFF"/>
                </a:solidFill>
                <a:latin typeface="Helvetica Neue Light" charset="0"/>
                <a:ea typeface="ヒラギノ角ゴ ProN W3" charset="0"/>
                <a:cs typeface="ヒラギノ角ゴ ProN W3" charset="0"/>
              </a:rPr>
              <a:t>PHILIPPOT                     2008              438 PTH                            0%</a:t>
            </a:r>
          </a:p>
          <a:p>
            <a:pPr>
              <a:buFontTx/>
              <a:buChar char="•"/>
            </a:pPr>
            <a:r>
              <a:rPr lang="fr-FR" sz="2000" b="1">
                <a:solidFill>
                  <a:srgbClr val="FFFFFF"/>
                </a:solidFill>
                <a:latin typeface="Helvetica Neue Light" charset="0"/>
                <a:ea typeface="ヒラギノ角ゴ ProN W3" charset="0"/>
                <a:cs typeface="ヒラギノ角ゴ ProN W3" charset="0"/>
              </a:rPr>
              <a:t>BERACASSAT                2010              422 PTH                            0%</a:t>
            </a:r>
          </a:p>
          <a:p>
            <a:pPr>
              <a:buFontTx/>
              <a:buChar char="•"/>
            </a:pPr>
            <a:r>
              <a:rPr lang="fr-FR" sz="2000" b="1">
                <a:solidFill>
                  <a:srgbClr val="FFFF00"/>
                </a:solidFill>
                <a:cs typeface="Arial" charset="0"/>
              </a:rPr>
              <a:t>SYMPOSIUM SOFCOT  2009         214 PTH  (fractures)          1.4%</a:t>
            </a:r>
          </a:p>
          <a:p>
            <a:pPr>
              <a:buFontTx/>
              <a:buChar char="•"/>
            </a:pPr>
            <a:r>
              <a:rPr lang="fr-FR" sz="2000" b="1">
                <a:solidFill>
                  <a:srgbClr val="FFFF00"/>
                </a:solidFill>
                <a:cs typeface="Arial" charset="0"/>
              </a:rPr>
              <a:t>SYMPOSIUM</a:t>
            </a:r>
            <a:r>
              <a:rPr lang="fr-FR" sz="2000" b="1">
                <a:solidFill>
                  <a:srgbClr val="FF0000"/>
                </a:solidFill>
                <a:cs typeface="Arial" charset="0"/>
              </a:rPr>
              <a:t> </a:t>
            </a:r>
            <a:r>
              <a:rPr lang="fr-FR" sz="2000" b="1">
                <a:solidFill>
                  <a:srgbClr val="FFFF00"/>
                </a:solidFill>
                <a:cs typeface="Arial" charset="0"/>
              </a:rPr>
              <a:t>SOFCOT</a:t>
            </a:r>
            <a:r>
              <a:rPr lang="fr-FR" sz="2000" b="1">
                <a:solidFill>
                  <a:srgbClr val="FF0000"/>
                </a:solidFill>
                <a:cs typeface="Arial" charset="0"/>
              </a:rPr>
              <a:t>  </a:t>
            </a:r>
            <a:r>
              <a:rPr lang="fr-FR" sz="2000" b="1">
                <a:solidFill>
                  <a:srgbClr val="FFFF00"/>
                </a:solidFill>
                <a:cs typeface="Arial" charset="0"/>
              </a:rPr>
              <a:t>2009         3473 PTH                            0.42%</a:t>
            </a:r>
          </a:p>
          <a:p>
            <a:endParaRPr lang="fr-FR" sz="2000" b="1">
              <a:solidFill>
                <a:srgbClr val="FFFFFF"/>
              </a:solidFill>
              <a:latin typeface="Helvetica Neue Light" charset="0"/>
              <a:ea typeface="ヒラギノ角ゴ ProN W3" charset="0"/>
              <a:cs typeface="ヒラギノ角ゴ ProN W3" charset="0"/>
            </a:endParaRPr>
          </a:p>
          <a:p>
            <a:pPr>
              <a:buFontTx/>
              <a:buChar char="•"/>
            </a:pPr>
            <a:endParaRPr lang="fr-FR" sz="2000">
              <a:solidFill>
                <a:srgbClr val="FFFFFF"/>
              </a:solidFill>
              <a:latin typeface="Helvetica Neue Light" charset="0"/>
              <a:ea typeface="ヒラギノ角ゴ ProN W3" charset="0"/>
              <a:cs typeface="ヒラギノ角ゴ ProN W3" charset="0"/>
            </a:endParaRPr>
          </a:p>
        </p:txBody>
      </p:sp>
      <p:sp>
        <p:nvSpPr>
          <p:cNvPr id="2" name="Oval 8"/>
          <p:cNvSpPr>
            <a:spLocks noChangeArrowheads="1"/>
          </p:cNvSpPr>
          <p:nvPr/>
        </p:nvSpPr>
        <p:spPr bwMode="auto">
          <a:xfrm>
            <a:off x="0" y="4724400"/>
            <a:ext cx="8742363" cy="1169988"/>
          </a:xfrm>
          <a:prstGeom prst="ellipse">
            <a:avLst/>
          </a:prstGeom>
          <a:noFill/>
          <a:ln w="38100">
            <a:solidFill>
              <a:srgbClr val="3366FF"/>
            </a:solidFill>
            <a:round/>
            <a:headEnd/>
            <a:tailEnd/>
          </a:ln>
        </p:spPr>
        <p:txBody>
          <a:bodyPr wrap="none" anchor="ctr"/>
          <a:lstStyle/>
          <a:p>
            <a:pPr>
              <a:defRPr/>
            </a:pPr>
            <a:endParaRPr lang="fr-FR" sz="1800" dirty="0">
              <a:ln>
                <a:solidFill>
                  <a:srgbClr val="FFFF00"/>
                </a:solidFill>
              </a:ln>
              <a:solidFill>
                <a:srgbClr val="FFFF00"/>
              </a:solidFill>
              <a:latin typeface="Helvetica Neue Light" charset="0"/>
              <a:ea typeface="ヒラギノ角ゴ ProN W3" charset="-128"/>
              <a:cs typeface="ヒラギノ角ゴ ProN W3" charset="-128"/>
            </a:endParaRPr>
          </a:p>
        </p:txBody>
      </p:sp>
      <p:sp>
        <p:nvSpPr>
          <p:cNvPr id="44039" name="Rectangle 9"/>
          <p:cNvSpPr>
            <a:spLocks noChangeArrowheads="1"/>
          </p:cNvSpPr>
          <p:nvPr/>
        </p:nvSpPr>
        <p:spPr bwMode="auto">
          <a:xfrm>
            <a:off x="3057525" y="51181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nchor="ctr">
            <a:spAutoFit/>
          </a:bodyPr>
          <a:lstStyle/>
          <a:p>
            <a:endParaRPr lang="fr-FR" sz="1800">
              <a:latin typeface="Helvetica Neue Light" charset="0"/>
              <a:ea typeface="ヒラギノ角ゴ ProN W3" charset="0"/>
              <a:cs typeface="ヒラギノ角ゴ ProN W3" charset="0"/>
            </a:endParaRPr>
          </a:p>
        </p:txBody>
      </p:sp>
    </p:spTree>
    <p:custDataLst>
      <p:tags r:id="rId1"/>
    </p:custDataLst>
    <p:extLst>
      <p:ext uri="{BB962C8B-B14F-4D97-AF65-F5344CB8AC3E}">
        <p14:creationId xmlns:p14="http://schemas.microsoft.com/office/powerpoint/2010/main" val="38089381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8"/>
                                        </p:tgtEl>
                                        <p:attrNameLst>
                                          <p:attrName>style.visibility</p:attrName>
                                        </p:attrNameLst>
                                      </p:cBhvr>
                                      <p:to>
                                        <p:strVal val="visible"/>
                                      </p:to>
                                    </p:set>
                                    <p:anim calcmode="lin" valueType="num">
                                      <p:cBhvr additive="base">
                                        <p:cTn id="7" dur="500" fill="hold"/>
                                        <p:tgtEl>
                                          <p:spTgt spid="143368"/>
                                        </p:tgtEl>
                                        <p:attrNameLst>
                                          <p:attrName>ppt_x</p:attrName>
                                        </p:attrNameLst>
                                      </p:cBhvr>
                                      <p:tavLst>
                                        <p:tav tm="0">
                                          <p:val>
                                            <p:strVal val="#ppt_x"/>
                                          </p:val>
                                        </p:tav>
                                        <p:tav tm="100000">
                                          <p:val>
                                            <p:strVal val="#ppt_x"/>
                                          </p:val>
                                        </p:tav>
                                      </p:tavLst>
                                    </p:anim>
                                    <p:anim calcmode="lin" valueType="num">
                                      <p:cBhvr additive="base">
                                        <p:cTn id="8" dur="500" fill="hold"/>
                                        <p:tgtEl>
                                          <p:spTgt spid="14336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8"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ChangeArrowheads="1"/>
          </p:cNvSpPr>
          <p:nvPr/>
        </p:nvSpPr>
        <p:spPr bwMode="auto">
          <a:xfrm>
            <a:off x="228600" y="6019800"/>
            <a:ext cx="457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sz="1800" i="1">
                <a:solidFill>
                  <a:srgbClr val="FFFF00"/>
                </a:solidFill>
                <a:latin typeface="Helvetica Neue Light" charset="0"/>
                <a:ea typeface="ヒラギノ角ゴ ProN W3" charset="0"/>
                <a:cs typeface="ヒラギノ角ゴ ProN W3" charset="0"/>
              </a:rPr>
              <a:t>D’après Adham Ph., Fessy M.H.</a:t>
            </a:r>
          </a:p>
          <a:p>
            <a:r>
              <a:rPr lang="fr-FR" sz="1800" i="1">
                <a:solidFill>
                  <a:srgbClr val="FFFF00"/>
                </a:solidFill>
                <a:latin typeface="Helvetica Neue Light" charset="0"/>
                <a:ea typeface="ヒラギノ角ゴ ProN W3" charset="0"/>
                <a:cs typeface="ヒラギノ角ゴ ProN W3" charset="0"/>
              </a:rPr>
              <a:t>SOFCOT 2000</a:t>
            </a:r>
          </a:p>
        </p:txBody>
      </p:sp>
      <p:graphicFrame>
        <p:nvGraphicFramePr>
          <p:cNvPr id="47106" name="Object 3"/>
          <p:cNvGraphicFramePr>
            <a:graphicFrameLocks noChangeAspect="1"/>
          </p:cNvGraphicFramePr>
          <p:nvPr/>
        </p:nvGraphicFramePr>
        <p:xfrm>
          <a:off x="2339975" y="1511300"/>
          <a:ext cx="6510338" cy="5951538"/>
        </p:xfrm>
        <a:graphic>
          <a:graphicData uri="http://schemas.openxmlformats.org/presentationml/2006/ole">
            <mc:AlternateContent xmlns:mc="http://schemas.openxmlformats.org/markup-compatibility/2006">
              <mc:Choice xmlns:v="urn:schemas-microsoft-com:vml" Requires="v">
                <p:oleObj spid="_x0000_s9350" name="Graphique" r:id="rId5" imgW="6509990" imgH="5949204" progId="Excel.Chart.8">
                  <p:embed/>
                </p:oleObj>
              </mc:Choice>
              <mc:Fallback>
                <p:oleObj name="Graphique" r:id="rId5" imgW="6509990" imgH="5949204"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9975" y="1511300"/>
                        <a:ext cx="6510338"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7107" name="Text Box 4"/>
          <p:cNvSpPr txBox="1">
            <a:spLocks noChangeArrowheads="1"/>
          </p:cNvSpPr>
          <p:nvPr/>
        </p:nvSpPr>
        <p:spPr bwMode="auto">
          <a:xfrm>
            <a:off x="4284663" y="4575175"/>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1800">
                <a:solidFill>
                  <a:schemeClr val="bg1"/>
                </a:solidFill>
                <a:latin typeface="Arial Black" charset="0"/>
                <a:ea typeface="ヒラギノ角ゴ ProN W3" charset="0"/>
                <a:cs typeface="ヒラギノ角ゴ ProN W3" charset="0"/>
              </a:rPr>
              <a:t>intermédiaire</a:t>
            </a:r>
          </a:p>
        </p:txBody>
      </p:sp>
      <p:sp>
        <p:nvSpPr>
          <p:cNvPr id="47108" name="Text Box 5"/>
          <p:cNvSpPr txBox="1">
            <a:spLocks noChangeArrowheads="1"/>
          </p:cNvSpPr>
          <p:nvPr/>
        </p:nvSpPr>
        <p:spPr bwMode="auto">
          <a:xfrm>
            <a:off x="4284663" y="5589588"/>
            <a:ext cx="2514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1800">
                <a:solidFill>
                  <a:schemeClr val="bg1"/>
                </a:solidFill>
                <a:latin typeface="Arial Black" charset="0"/>
                <a:ea typeface="ヒラギノ角ゴ ProN W3" charset="0"/>
                <a:cs typeface="ヒラギノ角ゴ ProN W3" charset="0"/>
              </a:rPr>
              <a:t>Charnley</a:t>
            </a:r>
          </a:p>
        </p:txBody>
      </p:sp>
      <p:sp>
        <p:nvSpPr>
          <p:cNvPr id="47109" name="Text Box 6"/>
          <p:cNvSpPr txBox="1">
            <a:spLocks noChangeArrowheads="1"/>
          </p:cNvSpPr>
          <p:nvPr/>
        </p:nvSpPr>
        <p:spPr bwMode="auto">
          <a:xfrm>
            <a:off x="6156325" y="3213100"/>
            <a:ext cx="1944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fr-FR" sz="1800">
                <a:latin typeface="Helvetica Neue Light" charset="0"/>
                <a:ea typeface="ヒラギノ角ゴ ProN W3" charset="0"/>
                <a:cs typeface="ヒラギノ角ゴ ProN W3" charset="0"/>
              </a:rPr>
              <a:t>Double mobilité</a:t>
            </a:r>
          </a:p>
        </p:txBody>
      </p:sp>
      <p:sp>
        <p:nvSpPr>
          <p:cNvPr id="47110" name="Rectangle 7"/>
          <p:cNvSpPr>
            <a:spLocks noChangeArrowheads="1"/>
          </p:cNvSpPr>
          <p:nvPr/>
        </p:nvSpPr>
        <p:spPr bwMode="auto">
          <a:xfrm>
            <a:off x="179388" y="1484313"/>
            <a:ext cx="152400" cy="228600"/>
          </a:xfrm>
          <a:prstGeom prst="rect">
            <a:avLst/>
          </a:prstGeom>
          <a:solidFill>
            <a:srgbClr val="CC66FF"/>
          </a:solidFill>
          <a:ln w="9525">
            <a:solidFill>
              <a:schemeClr val="tx1"/>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47111" name="Rectangle 9"/>
          <p:cNvSpPr>
            <a:spLocks noChangeArrowheads="1"/>
          </p:cNvSpPr>
          <p:nvPr/>
        </p:nvSpPr>
        <p:spPr bwMode="auto">
          <a:xfrm>
            <a:off x="179388" y="1916113"/>
            <a:ext cx="152400" cy="228600"/>
          </a:xfrm>
          <a:prstGeom prst="rect">
            <a:avLst/>
          </a:prstGeom>
          <a:solidFill>
            <a:srgbClr val="FBF895"/>
          </a:solidFill>
          <a:ln w="9525">
            <a:solidFill>
              <a:schemeClr val="tx1"/>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47112" name="Text Box 11"/>
          <p:cNvSpPr txBox="1">
            <a:spLocks noChangeArrowheads="1"/>
          </p:cNvSpPr>
          <p:nvPr/>
        </p:nvSpPr>
        <p:spPr bwMode="auto">
          <a:xfrm>
            <a:off x="612775" y="1844675"/>
            <a:ext cx="3311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a:solidFill>
                  <a:srgbClr val="FFFFFF"/>
                </a:solidFill>
                <a:latin typeface="Helvetica Neue Light" charset="0"/>
                <a:ea typeface="ヒラギノ角ゴ ProN W3" charset="0"/>
                <a:cs typeface="ヒラギノ角ゴ ProN W3" charset="0"/>
              </a:rPr>
              <a:t>Grande Articulation (µm/an) </a:t>
            </a:r>
          </a:p>
        </p:txBody>
      </p:sp>
      <p:sp>
        <p:nvSpPr>
          <p:cNvPr id="47113" name="Rectangle 12"/>
          <p:cNvSpPr>
            <a:spLocks noChangeArrowheads="1"/>
          </p:cNvSpPr>
          <p:nvPr/>
        </p:nvSpPr>
        <p:spPr bwMode="auto">
          <a:xfrm>
            <a:off x="611188" y="1412875"/>
            <a:ext cx="28178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800">
                <a:solidFill>
                  <a:srgbClr val="FFFFFF"/>
                </a:solidFill>
                <a:latin typeface="Helvetica Neue Light" charset="0"/>
                <a:ea typeface="ヒラギノ角ゴ ProN W3" charset="0"/>
                <a:cs typeface="ヒラギノ角ゴ ProN W3" charset="0"/>
              </a:rPr>
              <a:t>Petite Articulation (µm/an)</a:t>
            </a:r>
          </a:p>
        </p:txBody>
      </p:sp>
      <p:sp>
        <p:nvSpPr>
          <p:cNvPr id="47114" name="Text Box 13"/>
          <p:cNvSpPr txBox="1">
            <a:spLocks noChangeArrowheads="1"/>
          </p:cNvSpPr>
          <p:nvPr/>
        </p:nvSpPr>
        <p:spPr bwMode="auto">
          <a:xfrm>
            <a:off x="5940425" y="1916113"/>
            <a:ext cx="1635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fr-FR" sz="1800">
              <a:latin typeface="Helvetica Neue Light" charset="0"/>
              <a:ea typeface="ヒラギノ角ゴ ProN W3" charset="0"/>
              <a:cs typeface="ヒラギノ角ゴ ProN W3" charset="0"/>
            </a:endParaRPr>
          </a:p>
        </p:txBody>
      </p:sp>
      <p:sp>
        <p:nvSpPr>
          <p:cNvPr id="47115" name="Text Box 20"/>
          <p:cNvSpPr txBox="1">
            <a:spLocks noChangeArrowheads="1"/>
          </p:cNvSpPr>
          <p:nvPr/>
        </p:nvSpPr>
        <p:spPr bwMode="auto">
          <a:xfrm>
            <a:off x="2339975" y="3140075"/>
            <a:ext cx="13223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200" b="1">
                <a:solidFill>
                  <a:srgbClr val="FFFFFF"/>
                </a:solidFill>
                <a:cs typeface="Arial" charset="0"/>
              </a:rPr>
              <a:t>St Etienne 2000</a:t>
            </a:r>
          </a:p>
        </p:txBody>
      </p:sp>
      <p:sp>
        <p:nvSpPr>
          <p:cNvPr id="47116" name="Rectangle 23"/>
          <p:cNvSpPr>
            <a:spLocks noChangeArrowheads="1"/>
          </p:cNvSpPr>
          <p:nvPr/>
        </p:nvSpPr>
        <p:spPr bwMode="auto">
          <a:xfrm>
            <a:off x="7740650" y="6381750"/>
            <a:ext cx="87153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fr-FR" sz="1200" b="1">
                <a:solidFill>
                  <a:srgbClr val="FFFFFF"/>
                </a:solidFill>
                <a:cs typeface="Arial" charset="0"/>
              </a:rPr>
              <a:t>(µm/year) </a:t>
            </a:r>
          </a:p>
        </p:txBody>
      </p:sp>
      <p:sp>
        <p:nvSpPr>
          <p:cNvPr id="47117" name="Rectangle 24"/>
          <p:cNvSpPr>
            <a:spLocks noChangeArrowheads="1"/>
          </p:cNvSpPr>
          <p:nvPr/>
        </p:nvSpPr>
        <p:spPr bwMode="auto">
          <a:xfrm>
            <a:off x="4079196" y="240763"/>
            <a:ext cx="50648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fr-FR" sz="4000" dirty="0">
                <a:solidFill>
                  <a:srgbClr val="FFFF00"/>
                </a:solidFill>
                <a:latin typeface="+mn-lt"/>
                <a:ea typeface="ヒラギノ角ゴ ProN W3" charset="0"/>
                <a:cs typeface="ヒラギノ角ゴ ProN W3" charset="0"/>
              </a:rPr>
              <a:t> FIABILITE: USURE</a:t>
            </a:r>
          </a:p>
        </p:txBody>
      </p:sp>
      <p:sp>
        <p:nvSpPr>
          <p:cNvPr id="47118" name="Text Box 25"/>
          <p:cNvSpPr txBox="1">
            <a:spLocks noChangeArrowheads="1"/>
          </p:cNvSpPr>
          <p:nvPr/>
        </p:nvSpPr>
        <p:spPr bwMode="auto">
          <a:xfrm>
            <a:off x="4141788" y="3059113"/>
            <a:ext cx="285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400">
                <a:solidFill>
                  <a:srgbClr val="FFFFFF"/>
                </a:solidFill>
                <a:cs typeface="Arial" charset="0"/>
              </a:rPr>
              <a:t>9</a:t>
            </a:r>
          </a:p>
        </p:txBody>
      </p:sp>
      <p:sp>
        <p:nvSpPr>
          <p:cNvPr id="47119" name="Rectangle 26"/>
          <p:cNvSpPr>
            <a:spLocks noChangeArrowheads="1"/>
          </p:cNvSpPr>
          <p:nvPr/>
        </p:nvSpPr>
        <p:spPr bwMode="auto">
          <a:xfrm>
            <a:off x="179388" y="2349500"/>
            <a:ext cx="152400" cy="228600"/>
          </a:xfrm>
          <a:prstGeom prst="rect">
            <a:avLst/>
          </a:prstGeom>
          <a:solidFill>
            <a:schemeClr val="accent1"/>
          </a:solidFill>
          <a:ln w="9525">
            <a:solidFill>
              <a:schemeClr val="tx1"/>
            </a:solidFill>
            <a:miter lim="800000"/>
            <a:headEnd/>
            <a:tailEnd/>
          </a:ln>
        </p:spPr>
        <p:txBody>
          <a:bodyPr wrap="none" anchor="ctr"/>
          <a:lstStyle/>
          <a:p>
            <a:endParaRPr lang="fr-FR" sz="1800">
              <a:latin typeface="Helvetica Neue Light" charset="0"/>
              <a:ea typeface="ヒラギノ角ゴ ProN W3" charset="0"/>
              <a:cs typeface="ヒラギノ角ゴ ProN W3" charset="0"/>
            </a:endParaRPr>
          </a:p>
        </p:txBody>
      </p:sp>
      <p:sp>
        <p:nvSpPr>
          <p:cNvPr id="47120" name="Text Box 27"/>
          <p:cNvSpPr txBox="1">
            <a:spLocks noChangeArrowheads="1"/>
          </p:cNvSpPr>
          <p:nvPr/>
        </p:nvSpPr>
        <p:spPr bwMode="auto">
          <a:xfrm>
            <a:off x="612775" y="2276475"/>
            <a:ext cx="33115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a:solidFill>
                  <a:srgbClr val="FFFFFF"/>
                </a:solidFill>
                <a:latin typeface="Helvetica Neue Light" charset="0"/>
                <a:ea typeface="ヒラギノ角ゴ ProN W3" charset="0"/>
                <a:cs typeface="ヒラギノ角ゴ ProN W3" charset="0"/>
              </a:rPr>
              <a:t>Globale (µm/an) </a:t>
            </a:r>
          </a:p>
        </p:txBody>
      </p:sp>
    </p:spTree>
    <p:extLst>
      <p:ext uri="{BB962C8B-B14F-4D97-AF65-F5344CB8AC3E}">
        <p14:creationId xmlns:p14="http://schemas.microsoft.com/office/powerpoint/2010/main" val="23199702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01027" y="274638"/>
            <a:ext cx="5342973" cy="1143000"/>
          </a:xfrm>
        </p:spPr>
        <p:txBody>
          <a:bodyPr/>
          <a:lstStyle/>
          <a:p>
            <a:pPr eaLnBrk="1" hangingPunct="1">
              <a:defRPr/>
            </a:pPr>
            <a:r>
              <a:rPr lang="fr-FR" i="0" dirty="0">
                <a:solidFill>
                  <a:srgbClr val="FFFF00"/>
                </a:solidFill>
                <a:latin typeface="Arial" charset="0"/>
                <a:ea typeface="ＭＳ Ｐゴシック" charset="0"/>
                <a:cs typeface="ＭＳ Ｐゴシック" charset="0"/>
                <a:sym typeface="Helvetica Neue Light" charset="0"/>
              </a:rPr>
              <a:t>Fiabilité:  survie</a:t>
            </a:r>
            <a:r>
              <a:rPr lang="fr-FR" sz="5400" b="1" i="0" dirty="0">
                <a:solidFill>
                  <a:srgbClr val="FFFF00"/>
                </a:solidFill>
                <a:latin typeface="Arial" charset="0"/>
                <a:ea typeface="ＭＳ Ｐゴシック" charset="0"/>
                <a:cs typeface="ＭＳ Ｐゴシック" charset="0"/>
                <a:sym typeface="Helvetica Neue Light" charset="0"/>
              </a:rPr>
              <a:t/>
            </a:r>
            <a:br>
              <a:rPr lang="fr-FR" sz="5400" b="1" i="0" dirty="0">
                <a:solidFill>
                  <a:srgbClr val="FFFF00"/>
                </a:solidFill>
                <a:latin typeface="Arial" charset="0"/>
                <a:ea typeface="ＭＳ Ｐゴシック" charset="0"/>
                <a:cs typeface="ＭＳ Ｐゴシック" charset="0"/>
                <a:sym typeface="Helvetica Neue Light" charset="0"/>
              </a:rPr>
            </a:br>
            <a:endParaRPr lang="fr-FR" i="0" dirty="0">
              <a:solidFill>
                <a:srgbClr val="FFFF00"/>
              </a:solidFill>
              <a:latin typeface="Arial" charset="0"/>
              <a:ea typeface="ＭＳ Ｐゴシック" charset="0"/>
              <a:cs typeface="ＭＳ Ｐゴシック" charset="0"/>
              <a:sym typeface="Helvetica Neue Light" charset="0"/>
            </a:endParaRPr>
          </a:p>
        </p:txBody>
      </p:sp>
      <p:sp>
        <p:nvSpPr>
          <p:cNvPr id="3" name="Espace réservé du contenu 2"/>
          <p:cNvSpPr>
            <a:spLocks noGrp="1"/>
          </p:cNvSpPr>
          <p:nvPr>
            <p:ph idx="4294967295"/>
          </p:nvPr>
        </p:nvSpPr>
        <p:spPr>
          <a:xfrm>
            <a:off x="685800" y="1417638"/>
            <a:ext cx="8039100" cy="4927600"/>
          </a:xfrm>
        </p:spPr>
        <p:txBody>
          <a:bodyPr/>
          <a:lstStyle/>
          <a:p>
            <a:pPr marL="0" indent="0" eaLnBrk="1" hangingPunct="1">
              <a:defRPr/>
            </a:pPr>
            <a:endParaRPr lang="fr-FR" sz="1600" b="1" dirty="0">
              <a:latin typeface="Arial" charset="0"/>
              <a:ea typeface="ＭＳ Ｐゴシック" charset="0"/>
              <a:cs typeface="Arial" charset="0"/>
              <a:sym typeface="Helvetica Neue Light" charset="0"/>
            </a:endParaRPr>
          </a:p>
          <a:p>
            <a:pPr marL="0" indent="0" eaLnBrk="1" hangingPunct="1">
              <a:defRPr/>
            </a:pPr>
            <a:r>
              <a:rPr lang="fr-FR" sz="1600" b="1" dirty="0">
                <a:latin typeface="Arial" charset="0"/>
                <a:ea typeface="ＭＳ Ｐゴシック" charset="0"/>
                <a:cs typeface="Arial" charset="0"/>
                <a:sym typeface="Helvetica Neue Light" charset="0"/>
              </a:rPr>
              <a:t>AUBRIOT</a:t>
            </a:r>
            <a:r>
              <a:rPr lang="fr-FR" sz="1600" dirty="0">
                <a:latin typeface="Arial" charset="0"/>
                <a:ea typeface="ＭＳ Ｐゴシック" charset="0"/>
                <a:cs typeface="Arial" charset="0"/>
                <a:sym typeface="Helvetica Neue Light" charset="0"/>
              </a:rPr>
              <a:t> 1993  		100  PTH	                                 </a:t>
            </a:r>
            <a:r>
              <a:rPr lang="fr-FR" sz="1600" b="1" dirty="0">
                <a:latin typeface="Arial" charset="0"/>
                <a:ea typeface="ＭＳ Ｐゴシック" charset="0"/>
                <a:cs typeface="Arial" charset="0"/>
                <a:sym typeface="Helvetica Neue Light" charset="0"/>
              </a:rPr>
              <a:t>97 %  à  5 ans</a:t>
            </a:r>
          </a:p>
          <a:p>
            <a:pPr marL="0" indent="0" eaLnBrk="1" hangingPunct="1">
              <a:defRPr/>
            </a:pPr>
            <a:endParaRPr lang="fr-FR" sz="1600" b="1" dirty="0">
              <a:latin typeface="Arial" charset="0"/>
              <a:ea typeface="ＭＳ Ｐゴシック" charset="0"/>
              <a:cs typeface="Arial" charset="0"/>
              <a:sym typeface="Helvetica Neue Light" charset="0"/>
            </a:endParaRPr>
          </a:p>
          <a:p>
            <a:pPr marL="0" indent="0" eaLnBrk="1" hangingPunct="1">
              <a:defRPr/>
            </a:pPr>
            <a:r>
              <a:rPr lang="fr-FR" sz="1600" b="1" dirty="0">
                <a:latin typeface="Arial" charset="0"/>
                <a:ea typeface="ＭＳ Ｐゴシック" charset="0"/>
                <a:cs typeface="Arial" charset="0"/>
                <a:sym typeface="Helvetica Neue Light" charset="0"/>
              </a:rPr>
              <a:t>FARIZON</a:t>
            </a:r>
            <a:r>
              <a:rPr lang="fr-FR" sz="1600" dirty="0">
                <a:latin typeface="Arial" charset="0"/>
                <a:ea typeface="ＭＳ Ｐゴシック" charset="0"/>
                <a:cs typeface="Arial" charset="0"/>
                <a:sym typeface="Helvetica Neue Light" charset="0"/>
              </a:rPr>
              <a:t> 1998 		135 PTH 		                </a:t>
            </a:r>
            <a:r>
              <a:rPr lang="fr-FR" sz="1600" b="1" dirty="0">
                <a:latin typeface="Arial" charset="0"/>
                <a:ea typeface="ＭＳ Ｐゴシック" charset="0"/>
                <a:cs typeface="Arial" charset="0"/>
                <a:sym typeface="Helvetica Neue Light" charset="0"/>
              </a:rPr>
              <a:t>95.4 % à 10 ans</a:t>
            </a:r>
          </a:p>
          <a:p>
            <a:pPr marL="0" indent="0" eaLnBrk="1" hangingPunct="1">
              <a:defRPr/>
            </a:pPr>
            <a:endParaRPr lang="fr-FR" sz="1600" b="1" dirty="0">
              <a:latin typeface="Arial" charset="0"/>
              <a:ea typeface="ＭＳ Ｐゴシック" charset="0"/>
              <a:cs typeface="Arial" charset="0"/>
              <a:sym typeface="Helvetica Neue Light" charset="0"/>
            </a:endParaRPr>
          </a:p>
          <a:p>
            <a:pPr marL="0" indent="0" eaLnBrk="1" hangingPunct="1">
              <a:defRPr/>
            </a:pPr>
            <a:r>
              <a:rPr lang="fr-FR" sz="1600" b="1" dirty="0">
                <a:latin typeface="Arial" charset="0"/>
                <a:ea typeface="ＭＳ Ｐゴシック" charset="0"/>
                <a:cs typeface="Arial" charset="0"/>
                <a:sym typeface="Helvetica Neue Light" charset="0"/>
              </a:rPr>
              <a:t>PHILIPPOT</a:t>
            </a:r>
            <a:r>
              <a:rPr lang="fr-FR" sz="1600" dirty="0">
                <a:latin typeface="Arial" charset="0"/>
                <a:ea typeface="ＭＳ Ｐゴシック" charset="0"/>
                <a:cs typeface="Arial" charset="0"/>
                <a:sym typeface="Helvetica Neue Light" charset="0"/>
              </a:rPr>
              <a:t> 2004 		106 PTH		                </a:t>
            </a:r>
            <a:r>
              <a:rPr lang="fr-FR" sz="1600" b="1" dirty="0">
                <a:latin typeface="Arial" charset="0"/>
                <a:ea typeface="ＭＳ Ｐゴシック" charset="0"/>
                <a:cs typeface="Arial" charset="0"/>
                <a:sym typeface="Helvetica Neue Light" charset="0"/>
              </a:rPr>
              <a:t>94.6% à 10 ans</a:t>
            </a:r>
          </a:p>
          <a:p>
            <a:pPr marL="0" indent="0" eaLnBrk="1" hangingPunct="1">
              <a:defRPr/>
            </a:pPr>
            <a:endParaRPr lang="fr-FR" sz="1600" b="1" dirty="0">
              <a:latin typeface="Arial" charset="0"/>
              <a:ea typeface="ＭＳ Ｐゴシック" charset="0"/>
              <a:cs typeface="Arial" charset="0"/>
              <a:sym typeface="Helvetica Neue Light" charset="0"/>
            </a:endParaRPr>
          </a:p>
          <a:p>
            <a:pPr marL="0" indent="0" eaLnBrk="1" hangingPunct="1">
              <a:defRPr/>
            </a:pPr>
            <a:r>
              <a:rPr lang="fr-FR" sz="1600" b="1" dirty="0">
                <a:latin typeface="Arial" charset="0"/>
                <a:ea typeface="ＭＳ Ｐゴシック" charset="0"/>
                <a:cs typeface="Arial" charset="0"/>
                <a:sym typeface="Helvetica Neue Light" charset="0"/>
              </a:rPr>
              <a:t>PHILIPPOT</a:t>
            </a:r>
            <a:r>
              <a:rPr lang="fr-FR" sz="1600" dirty="0">
                <a:latin typeface="Arial" charset="0"/>
                <a:ea typeface="ＭＳ Ｐゴシック" charset="0"/>
                <a:cs typeface="Arial" charset="0"/>
                <a:sym typeface="Helvetica Neue Light" charset="0"/>
              </a:rPr>
              <a:t> 2006 		100 PTH avant 50 ans  	</a:t>
            </a:r>
            <a:r>
              <a:rPr lang="fr-FR" sz="1600" b="1" dirty="0">
                <a:latin typeface="Arial" charset="0"/>
                <a:ea typeface="ＭＳ Ｐゴシック" charset="0"/>
                <a:cs typeface="Arial" charset="0"/>
                <a:sym typeface="Helvetica Neue Light" charset="0"/>
              </a:rPr>
              <a:t>95% à  10 ans</a:t>
            </a:r>
          </a:p>
          <a:p>
            <a:pPr marL="0" indent="0" eaLnBrk="1" hangingPunct="1">
              <a:defRPr/>
            </a:pPr>
            <a:endParaRPr lang="fr-FR" sz="1600" b="1" dirty="0">
              <a:latin typeface="Arial" charset="0"/>
              <a:ea typeface="ＭＳ Ｐゴシック" charset="0"/>
              <a:cs typeface="Arial" charset="0"/>
              <a:sym typeface="Helvetica Neue Light" charset="0"/>
            </a:endParaRPr>
          </a:p>
          <a:p>
            <a:pPr marL="0" indent="0" eaLnBrk="1" hangingPunct="1">
              <a:defRPr/>
            </a:pPr>
            <a:r>
              <a:rPr lang="fr-FR" sz="1600" b="1" dirty="0">
                <a:latin typeface="Arial" charset="0"/>
                <a:ea typeface="ＭＳ Ｐゴシック" charset="0"/>
                <a:cs typeface="Arial" charset="0"/>
                <a:sym typeface="Helvetica Neue Light" charset="0"/>
              </a:rPr>
              <a:t>LAUTRIDOU </a:t>
            </a:r>
            <a:r>
              <a:rPr lang="fr-FR" sz="1600" dirty="0">
                <a:latin typeface="Arial" charset="0"/>
                <a:ea typeface="ＭＳ Ｐゴシック" charset="0"/>
                <a:cs typeface="Arial" charset="0"/>
                <a:sym typeface="Helvetica Neue Light" charset="0"/>
              </a:rPr>
              <a:t>SOFCOT 2007   437 PTH                                </a:t>
            </a:r>
            <a:r>
              <a:rPr lang="fr-FR" sz="1600" b="1" dirty="0">
                <a:latin typeface="Arial" charset="0"/>
                <a:ea typeface="ＭＳ Ｐゴシック" charset="0"/>
                <a:cs typeface="Arial" charset="0"/>
                <a:sym typeface="Helvetica Neue Light" charset="0"/>
              </a:rPr>
              <a:t>84.4% à 15 ans</a:t>
            </a:r>
          </a:p>
          <a:p>
            <a:pPr marL="0" indent="0" eaLnBrk="1" hangingPunct="1">
              <a:defRPr/>
            </a:pPr>
            <a:endParaRPr lang="fr-FR" sz="1600" b="1" dirty="0">
              <a:solidFill>
                <a:srgbClr val="FFFF00"/>
              </a:solidFill>
              <a:effectLst/>
              <a:latin typeface="Arial" charset="0"/>
              <a:ea typeface="ＭＳ Ｐゴシック" charset="0"/>
              <a:cs typeface="Arial" charset="0"/>
              <a:sym typeface="Helvetica Neue Light" charset="0"/>
            </a:endParaRPr>
          </a:p>
          <a:p>
            <a:pPr marL="0" indent="0" eaLnBrk="1" hangingPunct="1">
              <a:defRPr/>
            </a:pPr>
            <a:r>
              <a:rPr lang="fr-FR" sz="1600" b="1" dirty="0">
                <a:solidFill>
                  <a:srgbClr val="FFFF00"/>
                </a:solidFill>
                <a:effectLst/>
                <a:latin typeface="Arial" charset="0"/>
                <a:ea typeface="ＭＳ Ｐゴシック" charset="0"/>
                <a:cs typeface="Arial" charset="0"/>
                <a:sym typeface="Helvetica Neue Light" charset="0"/>
              </a:rPr>
              <a:t>SYMPOSIUM SOFCOT 2009   3473 PTH                             95.24% à 10 ANS    </a:t>
            </a:r>
          </a:p>
          <a:p>
            <a:pPr marL="0" indent="0" eaLnBrk="1" hangingPunct="1">
              <a:buFontTx/>
              <a:buNone/>
              <a:defRPr/>
            </a:pPr>
            <a:r>
              <a:rPr lang="fr-FR" sz="1600" b="1" dirty="0">
                <a:solidFill>
                  <a:srgbClr val="FF0000"/>
                </a:solidFill>
                <a:effectLst/>
                <a:latin typeface="Arial" charset="0"/>
                <a:ea typeface="ＭＳ Ｐゴシック" charset="0"/>
                <a:cs typeface="Arial" charset="0"/>
                <a:sym typeface="Helvetica Neue Light" charset="0"/>
              </a:rPr>
              <a:t>                                                    </a:t>
            </a:r>
          </a:p>
          <a:p>
            <a:pPr marL="1371600" lvl="3" indent="-682625" eaLnBrk="1" hangingPunct="1">
              <a:buFontTx/>
              <a:buNone/>
              <a:defRPr/>
            </a:pPr>
            <a:r>
              <a:rPr lang="fr-FR" sz="1600" dirty="0">
                <a:solidFill>
                  <a:srgbClr val="800000"/>
                </a:solidFill>
                <a:latin typeface="Arial" charset="0"/>
                <a:ea typeface="ＭＳ Ｐゴシック" charset="0"/>
                <a:cs typeface="Arial" charset="0"/>
                <a:sym typeface="Helvetica Neue Light" charset="0"/>
              </a:rPr>
              <a:t>				</a:t>
            </a:r>
          </a:p>
          <a:p>
            <a:pPr marL="1371600" lvl="3" indent="-682625" eaLnBrk="1" hangingPunct="1">
              <a:buFontTx/>
              <a:buNone/>
              <a:defRPr/>
            </a:pPr>
            <a:endParaRPr lang="fr-FR" sz="1600" dirty="0">
              <a:solidFill>
                <a:srgbClr val="800000"/>
              </a:solidFill>
              <a:latin typeface="Arial" charset="0"/>
              <a:ea typeface="ＭＳ Ｐゴシック" charset="0"/>
              <a:cs typeface="Arial" charset="0"/>
              <a:sym typeface="Helvetica Neue Light" charset="0"/>
            </a:endParaRPr>
          </a:p>
          <a:p>
            <a:pPr marL="1371600" lvl="3" indent="-682625" eaLnBrk="1" hangingPunct="1">
              <a:buFontTx/>
              <a:buNone/>
              <a:defRPr/>
            </a:pPr>
            <a:endParaRPr lang="fr-FR" sz="1600" dirty="0">
              <a:solidFill>
                <a:srgbClr val="800000"/>
              </a:solidFill>
              <a:latin typeface="Arial" charset="0"/>
              <a:ea typeface="ＭＳ Ｐゴシック" charset="0"/>
              <a:cs typeface="Arial" charset="0"/>
              <a:sym typeface="Helvetica Neue Light" charset="0"/>
            </a:endParaRPr>
          </a:p>
          <a:p>
            <a:pPr marL="1371600" lvl="3" indent="-682625" eaLnBrk="1" hangingPunct="1">
              <a:buFontTx/>
              <a:buNone/>
              <a:defRPr/>
            </a:pPr>
            <a:endParaRPr lang="fr-FR" sz="1600" dirty="0">
              <a:solidFill>
                <a:srgbClr val="800000"/>
              </a:solidFill>
              <a:latin typeface="Arial" charset="0"/>
              <a:ea typeface="ＭＳ Ｐゴシック" charset="0"/>
              <a:cs typeface="Arial" charset="0"/>
              <a:sym typeface="Helvetica Neue Light" charset="0"/>
            </a:endParaRPr>
          </a:p>
          <a:p>
            <a:pPr marL="1371600" lvl="3" indent="-682625" eaLnBrk="1" hangingPunct="1">
              <a:buFontTx/>
              <a:buNone/>
              <a:defRPr/>
            </a:pPr>
            <a:endParaRPr lang="fr-FR" sz="1600" dirty="0">
              <a:solidFill>
                <a:srgbClr val="800000"/>
              </a:solidFill>
              <a:latin typeface="Arial" charset="0"/>
              <a:ea typeface="ＭＳ Ｐゴシック" charset="0"/>
              <a:cs typeface="Arial" charset="0"/>
              <a:sym typeface="Helvetica Neue Light" charset="0"/>
            </a:endParaRPr>
          </a:p>
          <a:p>
            <a:pPr marL="0" indent="0" eaLnBrk="1" hangingPunct="1">
              <a:defRPr/>
            </a:pPr>
            <a:endParaRPr lang="fr-FR" sz="1600" dirty="0">
              <a:latin typeface="Arial" charset="0"/>
              <a:ea typeface="ＭＳ Ｐゴシック" charset="0"/>
              <a:cs typeface="Arial" charset="0"/>
              <a:sym typeface="Helvetica Neue Light" charset="0"/>
            </a:endParaRPr>
          </a:p>
          <a:p>
            <a:pPr marL="0" indent="0" eaLnBrk="1" hangingPunct="1">
              <a:defRPr/>
            </a:pPr>
            <a:endParaRPr lang="fr-FR" sz="1600" dirty="0">
              <a:solidFill>
                <a:srgbClr val="800000"/>
              </a:solidFill>
              <a:latin typeface="Arial" charset="0"/>
              <a:ea typeface="ＭＳ Ｐゴシック" charset="0"/>
              <a:cs typeface="Arial" charset="0"/>
              <a:sym typeface="Helvetica Neue Light" charset="0"/>
            </a:endParaRPr>
          </a:p>
          <a:p>
            <a:pPr marL="0" indent="0" eaLnBrk="1" hangingPunct="1">
              <a:defRPr/>
            </a:pPr>
            <a:endParaRPr lang="fr-FR" sz="1600" dirty="0">
              <a:latin typeface="Arial" charset="0"/>
              <a:ea typeface="ＭＳ Ｐゴシック" charset="0"/>
              <a:cs typeface="Arial" charset="0"/>
              <a:sym typeface="Helvetica Neue Light" charset="0"/>
            </a:endParaRPr>
          </a:p>
        </p:txBody>
      </p:sp>
    </p:spTree>
    <p:extLst>
      <p:ext uri="{BB962C8B-B14F-4D97-AF65-F5344CB8AC3E}">
        <p14:creationId xmlns:p14="http://schemas.microsoft.com/office/powerpoint/2010/main" val="40748647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496050" y="3076575"/>
            <a:ext cx="256222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3557587" y="3076575"/>
            <a:ext cx="256222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619125" y="3076575"/>
            <a:ext cx="256222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1533524" y="1063109"/>
            <a:ext cx="7286625" cy="584775"/>
          </a:xfrm>
          <a:prstGeom prst="rect">
            <a:avLst/>
          </a:prstGeom>
        </p:spPr>
        <p:txBody>
          <a:bodyPr wrap="square">
            <a:spAutoFit/>
          </a:bodyPr>
          <a:lstStyle/>
          <a:p>
            <a:pPr algn="r"/>
            <a:r>
              <a:rPr lang="en-US" sz="3200" dirty="0">
                <a:effectLst>
                  <a:outerShdw blurRad="38100" dist="38100" dir="2700000" algn="tl">
                    <a:srgbClr val="000000">
                      <a:alpha val="43137"/>
                    </a:srgbClr>
                  </a:outerShdw>
                </a:effectLst>
                <a:latin typeface="Arial" pitchFamily="34" charset="0"/>
                <a:cs typeface="Arial" pitchFamily="34" charset="0"/>
              </a:rPr>
              <a:t>Issues in "classic" DM Cups</a:t>
            </a:r>
          </a:p>
        </p:txBody>
      </p:sp>
      <p:grpSp>
        <p:nvGrpSpPr>
          <p:cNvPr id="8" name="Groupe 7"/>
          <p:cNvGrpSpPr/>
          <p:nvPr/>
        </p:nvGrpSpPr>
        <p:grpSpPr>
          <a:xfrm>
            <a:off x="528639" y="1952625"/>
            <a:ext cx="7691436" cy="1061670"/>
            <a:chOff x="528639" y="1952625"/>
            <a:chExt cx="7691436" cy="1061670"/>
          </a:xfrm>
        </p:grpSpPr>
        <p:sp>
          <p:nvSpPr>
            <p:cNvPr id="10" name="Rectangle 9"/>
            <p:cNvSpPr/>
            <p:nvPr/>
          </p:nvSpPr>
          <p:spPr>
            <a:xfrm>
              <a:off x="1590674" y="2102614"/>
              <a:ext cx="6629401" cy="707886"/>
            </a:xfrm>
            <a:prstGeom prst="rect">
              <a:avLst/>
            </a:prstGeom>
          </p:spPr>
          <p:txBody>
            <a:bodyPr wrap="square">
              <a:spAutoFit/>
            </a:bodyPr>
            <a:lstStyle/>
            <a:p>
              <a:r>
                <a:rPr lang="en-US" dirty="0">
                  <a:solidFill>
                    <a:srgbClr val="FFFFFF"/>
                  </a:solidFill>
                  <a:effectLst>
                    <a:outerShdw blurRad="38100" dist="38100" dir="2700000" algn="tl">
                      <a:srgbClr val="000000">
                        <a:alpha val="43137"/>
                      </a:srgbClr>
                    </a:outerShdw>
                  </a:effectLst>
                  <a:latin typeface="Arial" pitchFamily="34" charset="0"/>
                  <a:cs typeface="Arial" pitchFamily="34" charset="0"/>
                </a:rPr>
                <a:t>438 dual mobility socket @ 17-yr follow-up</a:t>
              </a:r>
            </a:p>
            <a:p>
              <a:r>
                <a:rPr lang="it-IT" sz="1600" dirty="0">
                  <a:solidFill>
                    <a:prstClr val="black"/>
                  </a:solidFill>
                  <a:latin typeface="Arial" pitchFamily="34" charset="0"/>
                  <a:cs typeface="Arial" pitchFamily="34" charset="0"/>
                </a:rPr>
                <a:t>R. Philippot – OTSR 2008</a:t>
              </a:r>
              <a:endParaRPr lang="en-US" sz="1600" dirty="0">
                <a:solidFill>
                  <a:prstClr val="black"/>
                </a:solidFill>
                <a:latin typeface="Arial" pitchFamily="34" charset="0"/>
                <a:cs typeface="Arial" pitchFamily="34" charset="0"/>
              </a:endParaRP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8639" y="1952625"/>
              <a:ext cx="1100136" cy="1061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oupe 8"/>
          <p:cNvGrpSpPr/>
          <p:nvPr/>
        </p:nvGrpSpPr>
        <p:grpSpPr>
          <a:xfrm>
            <a:off x="907371" y="3072883"/>
            <a:ext cx="7855629" cy="954107"/>
            <a:chOff x="907371" y="3072883"/>
            <a:chExt cx="7855629" cy="954107"/>
          </a:xfrm>
        </p:grpSpPr>
        <p:sp>
          <p:nvSpPr>
            <p:cNvPr id="11" name="Rectangle 10"/>
            <p:cNvSpPr/>
            <p:nvPr/>
          </p:nvSpPr>
          <p:spPr>
            <a:xfrm>
              <a:off x="907371" y="3282433"/>
              <a:ext cx="1873930" cy="523220"/>
            </a:xfrm>
            <a:prstGeom prst="rect">
              <a:avLst/>
            </a:prstGeom>
          </p:spPr>
          <p:txBody>
            <a:bodyPr wrap="square">
              <a:spAutoFit/>
            </a:bodyPr>
            <a:lstStyle/>
            <a:p>
              <a:pPr algn="ct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Loosening</a:t>
              </a:r>
            </a:p>
          </p:txBody>
        </p:sp>
        <p:sp>
          <p:nvSpPr>
            <p:cNvPr id="16" name="Rectangle 15"/>
            <p:cNvSpPr/>
            <p:nvPr/>
          </p:nvSpPr>
          <p:spPr>
            <a:xfrm>
              <a:off x="3152775" y="3072883"/>
              <a:ext cx="3333750" cy="954107"/>
            </a:xfrm>
            <a:prstGeom prst="rect">
              <a:avLst/>
            </a:prstGeom>
          </p:spPr>
          <p:txBody>
            <a:bodyPr wrap="square">
              <a:spAutoFit/>
            </a:bodyPr>
            <a:lstStyle/>
            <a:p>
              <a:pPr algn="ct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Intra-prosthetic dislocation</a:t>
              </a:r>
            </a:p>
          </p:txBody>
        </p:sp>
        <p:sp>
          <p:nvSpPr>
            <p:cNvPr id="17" name="Rectangle 16"/>
            <p:cNvSpPr/>
            <p:nvPr/>
          </p:nvSpPr>
          <p:spPr>
            <a:xfrm>
              <a:off x="6708095" y="3282433"/>
              <a:ext cx="2054905" cy="523220"/>
            </a:xfrm>
            <a:prstGeom prst="rect">
              <a:avLst/>
            </a:prstGeom>
          </p:spPr>
          <p:txBody>
            <a:bodyPr wrap="square">
              <a:spAutoFit/>
            </a:bodyPr>
            <a:lstStyle/>
            <a:p>
              <a:pPr algn="ct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Wear</a:t>
              </a:r>
              <a:endParaRPr lang="en-US" sz="2800" dirty="0">
                <a:solidFill>
                  <a:prstClr val="black"/>
                </a:solidFill>
              </a:endParaRPr>
            </a:p>
          </p:txBody>
        </p:sp>
      </p:grpSp>
      <p:sp>
        <p:nvSpPr>
          <p:cNvPr id="18" name="Rectangle 17"/>
          <p:cNvSpPr/>
          <p:nvPr/>
        </p:nvSpPr>
        <p:spPr>
          <a:xfrm>
            <a:off x="926421" y="4101583"/>
            <a:ext cx="1873930" cy="954107"/>
          </a:xfrm>
          <a:prstGeom prst="rect">
            <a:avLst/>
          </a:prstGeom>
        </p:spPr>
        <p:txBody>
          <a:bodyPr wrap="square">
            <a:spAutoFit/>
          </a:bodyPr>
          <a:lstStyle/>
          <a:p>
            <a:pPr algn="ctr"/>
            <a:r>
              <a:rPr lang="en-US" sz="2800" dirty="0">
                <a:solidFill>
                  <a:srgbClr val="FFFF00"/>
                </a:solidFill>
                <a:latin typeface="Arial" pitchFamily="34" charset="0"/>
                <a:cs typeface="Arial" pitchFamily="34" charset="0"/>
              </a:rPr>
              <a:t>2,97%</a:t>
            </a:r>
          </a:p>
          <a:p>
            <a:pPr algn="ctr"/>
            <a:endPar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ectangle 19"/>
          <p:cNvSpPr/>
          <p:nvPr/>
        </p:nvSpPr>
        <p:spPr>
          <a:xfrm>
            <a:off x="6850971" y="4101583"/>
            <a:ext cx="1873930" cy="954107"/>
          </a:xfrm>
          <a:prstGeom prst="rect">
            <a:avLst/>
          </a:prstGeom>
        </p:spPr>
        <p:txBody>
          <a:bodyPr wrap="square">
            <a:spAutoFit/>
          </a:bodyPr>
          <a:lstStyle/>
          <a:p>
            <a:pPr algn="ctr"/>
            <a:r>
              <a:rPr lang="en-US" sz="2800" dirty="0">
                <a:solidFill>
                  <a:srgbClr val="FFFF00"/>
                </a:solidFill>
                <a:latin typeface="Arial" pitchFamily="34" charset="0"/>
                <a:cs typeface="Arial" pitchFamily="34" charset="0"/>
              </a:rPr>
              <a:t>1,60%</a:t>
            </a:r>
          </a:p>
          <a:p>
            <a:pPr algn="ctr"/>
            <a:endParaRPr lang="en-US" sz="28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
        <p:nvSpPr>
          <p:cNvPr id="19" name="Rectangle 18"/>
          <p:cNvSpPr/>
          <p:nvPr/>
        </p:nvSpPr>
        <p:spPr>
          <a:xfrm>
            <a:off x="3047999" y="4101583"/>
            <a:ext cx="3629025" cy="523220"/>
          </a:xfrm>
          <a:prstGeom prst="rect">
            <a:avLst/>
          </a:prstGeom>
        </p:spPr>
        <p:txBody>
          <a:bodyPr wrap="square">
            <a:spAutoFit/>
          </a:bodyPr>
          <a:lstStyle/>
          <a:p>
            <a:pPr algn="ctr"/>
            <a:r>
              <a:rPr lang="en-US" sz="2800" dirty="0">
                <a:solidFill>
                  <a:srgbClr val="FFFF00"/>
                </a:solidFill>
                <a:latin typeface="Arial" pitchFamily="34" charset="0"/>
                <a:cs typeface="Arial" pitchFamily="34" charset="0"/>
              </a:rPr>
              <a:t>5,25%</a:t>
            </a:r>
          </a:p>
        </p:txBody>
      </p:sp>
      <p:sp>
        <p:nvSpPr>
          <p:cNvPr id="23" name="Rectangle 22"/>
          <p:cNvSpPr/>
          <p:nvPr/>
        </p:nvSpPr>
        <p:spPr>
          <a:xfrm>
            <a:off x="3641725" y="228600"/>
            <a:ext cx="5121275" cy="646331"/>
          </a:xfrm>
          <a:prstGeom prst="rect">
            <a:avLst/>
          </a:prstGeom>
        </p:spPr>
        <p:txBody>
          <a:bodyPr wrap="square">
            <a:spAutoFit/>
          </a:bodyPr>
          <a:lstStyle/>
          <a:p>
            <a:r>
              <a:rPr lang="en-US" sz="3600" dirty="0">
                <a:solidFill>
                  <a:srgbClr val="FFFF00"/>
                </a:solidFill>
                <a:effectLst>
                  <a:outerShdw blurRad="38100" dist="38100" dir="2700000" algn="tl">
                    <a:srgbClr val="000000">
                      <a:alpha val="43137"/>
                    </a:srgbClr>
                  </a:outerShdw>
                </a:effectLst>
                <a:latin typeface="+mj-lt"/>
              </a:rPr>
              <a:t>DUAL MOBILITY CUPS</a:t>
            </a:r>
          </a:p>
        </p:txBody>
      </p:sp>
      <p:sp>
        <p:nvSpPr>
          <p:cNvPr id="2" name="Rectangle 1"/>
          <p:cNvSpPr/>
          <p:nvPr/>
        </p:nvSpPr>
        <p:spPr>
          <a:xfrm>
            <a:off x="142875" y="4624803"/>
            <a:ext cx="8915400" cy="1938992"/>
          </a:xfrm>
          <a:prstGeom prst="rect">
            <a:avLst/>
          </a:prstGeom>
        </p:spPr>
        <p:txBody>
          <a:bodyPr wrap="square">
            <a:spAutoFit/>
          </a:bodyPr>
          <a:lstStyle/>
          <a:p>
            <a:r>
              <a:rPr lang="en-US" sz="2000" dirty="0" smtClean="0"/>
              <a:t>"According </a:t>
            </a:r>
            <a:r>
              <a:rPr lang="en-US" sz="2000" dirty="0"/>
              <a:t>to numerous reports the dual-mobility cup appears to offer a safe, effective and durable solution to hip instability. </a:t>
            </a:r>
          </a:p>
          <a:p>
            <a:r>
              <a:rPr lang="en-US" sz="2000" dirty="0"/>
              <a:t>However, </a:t>
            </a:r>
            <a:r>
              <a:rPr lang="en-US" sz="2000" u="sng" dirty="0"/>
              <a:t>significant complications </a:t>
            </a:r>
            <a:r>
              <a:rPr lang="en-US" sz="2000" dirty="0"/>
              <a:t>have been highlighted after the use of first generation cups, which were mainly due to </a:t>
            </a:r>
            <a:endParaRPr lang="en-US" sz="2000" dirty="0" smtClean="0"/>
          </a:p>
          <a:p>
            <a:pPr marL="342900" indent="-342900">
              <a:buFont typeface="Arial" panose="020B0604020202020204" pitchFamily="34" charset="0"/>
              <a:buChar char="•"/>
            </a:pPr>
            <a:r>
              <a:rPr lang="en-US" sz="2000" u="sng" dirty="0" smtClean="0"/>
              <a:t>premature </a:t>
            </a:r>
            <a:r>
              <a:rPr lang="en-US" sz="2000" u="sng" dirty="0"/>
              <a:t>wear of the polyethylene</a:t>
            </a:r>
            <a:r>
              <a:rPr lang="en-US" sz="2000" dirty="0"/>
              <a:t>, leading to </a:t>
            </a:r>
            <a:r>
              <a:rPr lang="en-US" sz="2000" dirty="0" err="1" smtClean="0"/>
              <a:t>intraprosthetic</a:t>
            </a:r>
            <a:r>
              <a:rPr lang="en-US" sz="2000" dirty="0" smtClean="0"/>
              <a:t> </a:t>
            </a:r>
            <a:r>
              <a:rPr lang="en-US" sz="2000" dirty="0"/>
              <a:t>dislocations </a:t>
            </a:r>
            <a:endParaRPr lang="en-US" sz="2000" dirty="0" smtClean="0"/>
          </a:p>
          <a:p>
            <a:pPr marL="342900" indent="-342900">
              <a:buFont typeface="Arial" panose="020B0604020202020204" pitchFamily="34" charset="0"/>
              <a:buChar char="•"/>
            </a:pPr>
            <a:r>
              <a:rPr lang="en-US" sz="2000" dirty="0" smtClean="0"/>
              <a:t>or </a:t>
            </a:r>
            <a:r>
              <a:rPr lang="en-US" sz="2000" u="sng" dirty="0"/>
              <a:t>insufficient means of fixation</a:t>
            </a:r>
            <a:r>
              <a:rPr lang="en-US" sz="2000" dirty="0"/>
              <a:t>.</a:t>
            </a:r>
          </a:p>
        </p:txBody>
      </p:sp>
    </p:spTree>
    <p:extLst>
      <p:ext uri="{BB962C8B-B14F-4D97-AF65-F5344CB8AC3E}">
        <p14:creationId xmlns:p14="http://schemas.microsoft.com/office/powerpoint/2010/main" val="429754894"/>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9125" y="3076575"/>
            <a:ext cx="256222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ZoneTexte 1"/>
          <p:cNvSpPr txBox="1"/>
          <p:nvPr/>
        </p:nvSpPr>
        <p:spPr>
          <a:xfrm>
            <a:off x="428624" y="1676399"/>
            <a:ext cx="2981325" cy="3770263"/>
          </a:xfrm>
          <a:prstGeom prst="rect">
            <a:avLst/>
          </a:prstGeom>
          <a:noFill/>
        </p:spPr>
        <p:txBody>
          <a:bodyPr wrap="square" rtlCol="0">
            <a:spAutoFit/>
          </a:bodyPr>
          <a:lstStyle/>
          <a:p>
            <a:pPr algn="ctr"/>
            <a:r>
              <a:rPr lang="en-US" sz="23900" dirty="0">
                <a:solidFill>
                  <a:srgbClr val="C00000"/>
                </a:solidFill>
                <a:effectLst>
                  <a:outerShdw blurRad="38100" dist="38100" dir="2700000" algn="tl">
                    <a:srgbClr val="000000">
                      <a:alpha val="43137"/>
                    </a:srgbClr>
                  </a:outerShdw>
                </a:effectLst>
                <a:sym typeface="Wingdings"/>
              </a:rPr>
              <a:t></a:t>
            </a:r>
            <a:endParaRPr lang="en-US" sz="23900"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1707688" y="1010095"/>
            <a:ext cx="7286625" cy="584775"/>
          </a:xfrm>
          <a:prstGeom prst="rect">
            <a:avLst/>
          </a:prstGeom>
        </p:spPr>
        <p:txBody>
          <a:bodyPr wrap="square">
            <a:spAutoFit/>
          </a:bodyPr>
          <a:lstStyle/>
          <a:p>
            <a:r>
              <a:rPr lang="en-US" sz="3200" b="1" dirty="0">
                <a:solidFill>
                  <a:srgbClr val="FFFFFF"/>
                </a:solidFill>
                <a:effectLst>
                  <a:outerShdw blurRad="38100" dist="38100" dir="2700000" algn="tl">
                    <a:srgbClr val="000000">
                      <a:alpha val="43137"/>
                    </a:srgbClr>
                  </a:outerShdw>
                </a:effectLst>
                <a:latin typeface="Arial" pitchFamily="34" charset="0"/>
                <a:cs typeface="Arial" pitchFamily="34" charset="0"/>
              </a:rPr>
              <a:t>New Deal with </a:t>
            </a:r>
            <a:r>
              <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"modern" </a:t>
            </a:r>
            <a:r>
              <a:rPr lang="en-US" sz="3200" b="1" dirty="0">
                <a:solidFill>
                  <a:srgbClr val="FFFFFF"/>
                </a:solidFill>
                <a:effectLst>
                  <a:outerShdw blurRad="38100" dist="38100" dir="2700000" algn="tl">
                    <a:srgbClr val="000000">
                      <a:alpha val="43137"/>
                    </a:srgbClr>
                  </a:outerShdw>
                </a:effectLst>
                <a:latin typeface="Arial" pitchFamily="34" charset="0"/>
                <a:cs typeface="Arial" pitchFamily="34" charset="0"/>
              </a:rPr>
              <a:t>DM Cups</a:t>
            </a:r>
          </a:p>
        </p:txBody>
      </p:sp>
      <p:sp>
        <p:nvSpPr>
          <p:cNvPr id="11" name="Rectangle 10"/>
          <p:cNvSpPr/>
          <p:nvPr/>
        </p:nvSpPr>
        <p:spPr>
          <a:xfrm>
            <a:off x="907371" y="3282433"/>
            <a:ext cx="1873930" cy="523220"/>
          </a:xfrm>
          <a:prstGeom prst="rect">
            <a:avLst/>
          </a:prstGeom>
        </p:spPr>
        <p:txBody>
          <a:bodyPr wrap="square">
            <a:spAutoFit/>
          </a:bodyPr>
          <a:lstStyle/>
          <a:p>
            <a:pPr algn="ct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Loosening</a:t>
            </a:r>
          </a:p>
        </p:txBody>
      </p:sp>
      <p:sp>
        <p:nvSpPr>
          <p:cNvPr id="18" name="Rectangle 17"/>
          <p:cNvSpPr/>
          <p:nvPr/>
        </p:nvSpPr>
        <p:spPr>
          <a:xfrm>
            <a:off x="926421" y="4101583"/>
            <a:ext cx="1873930" cy="2369880"/>
          </a:xfrm>
          <a:prstGeom prst="rect">
            <a:avLst/>
          </a:prstGeom>
        </p:spPr>
        <p:txBody>
          <a:bodyPr wrap="square">
            <a:spAutoFit/>
          </a:bodyPr>
          <a:lstStyle/>
          <a:p>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endPar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endPar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No Performing Interface</a:t>
            </a:r>
          </a:p>
          <a:p>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No appropriate substrate</a:t>
            </a:r>
          </a:p>
        </p:txBody>
      </p:sp>
      <p:sp>
        <p:nvSpPr>
          <p:cNvPr id="7" name="Flèche vers le bas 6"/>
          <p:cNvSpPr/>
          <p:nvPr/>
        </p:nvSpPr>
        <p:spPr>
          <a:xfrm>
            <a:off x="1562100" y="4333876"/>
            <a:ext cx="49530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2979483" y="169358"/>
            <a:ext cx="6079939" cy="646331"/>
          </a:xfrm>
          <a:prstGeom prst="rect">
            <a:avLst/>
          </a:prstGeom>
        </p:spPr>
        <p:txBody>
          <a:bodyPr wrap="square">
            <a:spAutoFit/>
          </a:bodyPr>
          <a:lstStyle/>
          <a:p>
            <a:pPr algn="r"/>
            <a:r>
              <a:rPr lang="en-US" sz="3600" dirty="0">
                <a:solidFill>
                  <a:srgbClr val="FFFF00"/>
                </a:solidFill>
                <a:effectLst>
                  <a:outerShdw blurRad="38100" dist="38100" dir="2700000" algn="tl">
                    <a:srgbClr val="000000">
                      <a:alpha val="43137"/>
                    </a:srgbClr>
                  </a:outerShdw>
                </a:effectLst>
                <a:latin typeface="+mj-lt"/>
              </a:rPr>
              <a:t>DUAL MOBILITY CUPS</a:t>
            </a:r>
          </a:p>
        </p:txBody>
      </p:sp>
      <p:sp>
        <p:nvSpPr>
          <p:cNvPr id="4" name="Rectangle 3"/>
          <p:cNvSpPr/>
          <p:nvPr/>
        </p:nvSpPr>
        <p:spPr>
          <a:xfrm>
            <a:off x="593167" y="2165063"/>
            <a:ext cx="1942960" cy="584776"/>
          </a:xfrm>
          <a:prstGeom prst="rect">
            <a:avLst/>
          </a:prstGeom>
        </p:spPr>
        <p:txBody>
          <a:bodyPr wrap="none">
            <a:spAutoFit/>
          </a:bodyPr>
          <a:lstStyle/>
          <a:p>
            <a:r>
              <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"classic" </a:t>
            </a:r>
            <a:endParaRPr lang="en-US" dirty="0">
              <a:solidFill>
                <a:srgbClr val="FFFF00"/>
              </a:solidFill>
            </a:endParaRPr>
          </a:p>
        </p:txBody>
      </p:sp>
      <p:grpSp>
        <p:nvGrpSpPr>
          <p:cNvPr id="5" name="Groupe 4"/>
          <p:cNvGrpSpPr/>
          <p:nvPr/>
        </p:nvGrpSpPr>
        <p:grpSpPr>
          <a:xfrm>
            <a:off x="3714750" y="1572529"/>
            <a:ext cx="4572000" cy="4928909"/>
            <a:chOff x="3714750" y="1572529"/>
            <a:chExt cx="4572000" cy="4928909"/>
          </a:xfrm>
        </p:grpSpPr>
        <p:sp>
          <p:nvSpPr>
            <p:cNvPr id="32" name="Flèche vers le bas 31"/>
            <p:cNvSpPr/>
            <p:nvPr/>
          </p:nvSpPr>
          <p:spPr>
            <a:xfrm>
              <a:off x="4867274" y="2867025"/>
              <a:ext cx="1685925" cy="1733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nvGrpSpPr>
            <p:cNvPr id="24" name="Groupe 23"/>
            <p:cNvGrpSpPr/>
            <p:nvPr/>
          </p:nvGrpSpPr>
          <p:grpSpPr>
            <a:xfrm>
              <a:off x="4562475" y="1572529"/>
              <a:ext cx="2447926" cy="1294496"/>
              <a:chOff x="123826" y="3819525"/>
              <a:chExt cx="5619750" cy="2971800"/>
            </a:xfrm>
          </p:grpSpPr>
          <p:sp>
            <p:nvSpPr>
              <p:cNvPr id="27" name="Rectangle 26"/>
              <p:cNvSpPr/>
              <p:nvPr/>
            </p:nvSpPr>
            <p:spPr>
              <a:xfrm>
                <a:off x="123826" y="3819525"/>
                <a:ext cx="561975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8" name="Picture 3" descr="C:\Users\JAE\Pictures\ADM_STRY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72" y="3820552"/>
                <a:ext cx="2706480" cy="296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780" y="3941326"/>
                <a:ext cx="2438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3714750" y="4254669"/>
              <a:ext cx="4572000" cy="2246769"/>
            </a:xfrm>
            <a:prstGeom prst="rect">
              <a:avLst/>
            </a:prstGeom>
          </p:spPr>
          <p:txBody>
            <a:bodyPr>
              <a:spAutoFit/>
            </a:bodyPr>
            <a:lstStyle/>
            <a:p>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r>
                <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rPr>
                <a:t>Excellent Bony </a:t>
              </a:r>
              <a:r>
                <a:rPr lang="en-US" sz="2800" dirty="0" err="1">
                  <a:solidFill>
                    <a:srgbClr val="FFFFFF"/>
                  </a:solidFill>
                  <a:effectLst>
                    <a:outerShdw blurRad="38100" dist="38100" dir="2700000" algn="tl">
                      <a:srgbClr val="000000">
                        <a:alpha val="43137"/>
                      </a:srgbClr>
                    </a:outerShdw>
                  </a:effectLst>
                  <a:latin typeface="Arial" pitchFamily="34" charset="0"/>
                  <a:cs typeface="Arial" pitchFamily="34" charset="0"/>
                </a:rPr>
                <a:t>Ongrowth</a:t>
              </a:r>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r>
                <a:rPr lang="en-US" sz="2800" i="1" dirty="0">
                  <a:solidFill>
                    <a:srgbClr val="FFFFFF"/>
                  </a:solidFill>
                  <a:effectLst>
                    <a:outerShdw blurRad="38100" dist="38100" dir="2700000" algn="tl">
                      <a:srgbClr val="000000">
                        <a:alpha val="43137"/>
                      </a:srgbClr>
                    </a:outerShdw>
                  </a:effectLst>
                  <a:latin typeface="Arial" pitchFamily="34" charset="0"/>
                  <a:cs typeface="Arial" pitchFamily="34" charset="0"/>
                </a:rPr>
                <a:t>HA on </a:t>
              </a:r>
              <a:r>
                <a:rPr lang="en-US" sz="2800" i="1" dirty="0" err="1">
                  <a:solidFill>
                    <a:srgbClr val="FFFFFF"/>
                  </a:solidFill>
                  <a:effectLst>
                    <a:outerShdw blurRad="38100" dist="38100" dir="2700000" algn="tl">
                      <a:srgbClr val="000000">
                        <a:alpha val="43137"/>
                      </a:srgbClr>
                    </a:outerShdw>
                  </a:effectLst>
                  <a:latin typeface="Arial" pitchFamily="34" charset="0"/>
                  <a:cs typeface="Arial" pitchFamily="34" charset="0"/>
                </a:rPr>
                <a:t>SecureFit</a:t>
              </a:r>
              <a:r>
                <a:rPr lang="en-US" sz="2800" i="1" dirty="0">
                  <a:solidFill>
                    <a:srgbClr val="FFFFFF"/>
                  </a:solidFill>
                  <a:effectLst>
                    <a:outerShdw blurRad="38100" dist="38100" dir="2700000" algn="tl">
                      <a:srgbClr val="000000">
                        <a:alpha val="43137"/>
                      </a:srgbClr>
                    </a:outerShdw>
                  </a:effectLst>
                  <a:latin typeface="Arial" pitchFamily="34" charset="0"/>
                  <a:cs typeface="Arial" pitchFamily="34" charset="0"/>
                </a:rPr>
                <a:t> / Tritanium</a:t>
              </a:r>
            </a:p>
            <a:p>
              <a:r>
                <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rPr>
                <a:t>Excellent Substrate </a:t>
              </a:r>
              <a:r>
                <a:rPr lang="en-US" sz="28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a:t>
              </a:r>
            </a:p>
            <a:p>
              <a:r>
                <a:rPr lang="en-US" sz="2800" i="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Porous coated </a:t>
              </a:r>
              <a:endParaRPr lang="en-US" sz="2800" i="1"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ZoneTexte 9"/>
            <p:cNvSpPr txBox="1"/>
            <p:nvPr/>
          </p:nvSpPr>
          <p:spPr>
            <a:xfrm>
              <a:off x="4981575" y="2362200"/>
              <a:ext cx="1856598" cy="2646878"/>
            </a:xfrm>
            <a:prstGeom prst="rect">
              <a:avLst/>
            </a:prstGeom>
            <a:noFill/>
          </p:spPr>
          <p:txBody>
            <a:bodyPr wrap="none" rtlCol="0">
              <a:spAutoFit/>
            </a:bodyPr>
            <a:lstStyle/>
            <a:p>
              <a:r>
                <a:rPr lang="en-US" sz="16600" dirty="0">
                  <a:solidFill>
                    <a:srgbClr val="008000"/>
                  </a:solidFill>
                  <a:effectLst>
                    <a:outerShdw blurRad="38100" dist="38100" dir="2700000" algn="tl">
                      <a:srgbClr val="000000">
                        <a:alpha val="43137"/>
                      </a:srgbClr>
                    </a:outerShdw>
                  </a:effectLst>
                  <a:sym typeface="Wingdings"/>
                </a:rPr>
                <a:t></a:t>
              </a:r>
              <a:endParaRPr lang="en-US" sz="16600" dirty="0">
                <a:solidFill>
                  <a:srgbClr val="008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8120231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9125" y="3076575"/>
            <a:ext cx="256222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ZoneTexte 1"/>
          <p:cNvSpPr txBox="1"/>
          <p:nvPr/>
        </p:nvSpPr>
        <p:spPr>
          <a:xfrm>
            <a:off x="428624" y="1397301"/>
            <a:ext cx="2981325" cy="3770263"/>
          </a:xfrm>
          <a:prstGeom prst="rect">
            <a:avLst/>
          </a:prstGeom>
          <a:noFill/>
        </p:spPr>
        <p:txBody>
          <a:bodyPr wrap="square" rtlCol="0">
            <a:spAutoFit/>
          </a:bodyPr>
          <a:lstStyle/>
          <a:p>
            <a:pPr algn="ctr"/>
            <a:r>
              <a:rPr lang="en-US" sz="23900" dirty="0">
                <a:solidFill>
                  <a:srgbClr val="C00000"/>
                </a:solidFill>
                <a:effectLst>
                  <a:outerShdw blurRad="38100" dist="38100" dir="2700000" algn="tl">
                    <a:srgbClr val="000000">
                      <a:alpha val="43137"/>
                    </a:srgbClr>
                  </a:outerShdw>
                </a:effectLst>
                <a:sym typeface="Wingdings"/>
              </a:rPr>
              <a:t></a:t>
            </a:r>
            <a:endParaRPr lang="en-US" sz="23900"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1533524" y="1063109"/>
            <a:ext cx="7286625" cy="584775"/>
          </a:xfrm>
          <a:prstGeom prst="rect">
            <a:avLst/>
          </a:prstGeom>
        </p:spPr>
        <p:txBody>
          <a:bodyPr wrap="square">
            <a:spAutoFit/>
          </a:bodyPr>
          <a:lstStyle/>
          <a:p>
            <a:r>
              <a:rPr lang="en-US" sz="3200" b="1" dirty="0">
                <a:effectLst>
                  <a:outerShdw blurRad="38100" dist="38100" dir="2700000" algn="tl">
                    <a:srgbClr val="000000">
                      <a:alpha val="43137"/>
                    </a:srgbClr>
                  </a:outerShdw>
                </a:effectLst>
                <a:latin typeface="Arial" pitchFamily="34" charset="0"/>
                <a:cs typeface="Arial" pitchFamily="34" charset="0"/>
              </a:rPr>
              <a:t>New Deal with </a:t>
            </a:r>
            <a:r>
              <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"modern" </a:t>
            </a:r>
            <a:r>
              <a:rPr lang="en-US" sz="3200" b="1" dirty="0">
                <a:effectLst>
                  <a:outerShdw blurRad="38100" dist="38100" dir="2700000" algn="tl">
                    <a:srgbClr val="000000">
                      <a:alpha val="43137"/>
                    </a:srgbClr>
                  </a:outerShdw>
                </a:effectLst>
                <a:latin typeface="Arial" pitchFamily="34" charset="0"/>
                <a:cs typeface="Arial" pitchFamily="34" charset="0"/>
              </a:rPr>
              <a:t>DM Cups</a:t>
            </a:r>
          </a:p>
        </p:txBody>
      </p:sp>
      <p:sp>
        <p:nvSpPr>
          <p:cNvPr id="11" name="Rectangle 10"/>
          <p:cNvSpPr/>
          <p:nvPr/>
        </p:nvSpPr>
        <p:spPr>
          <a:xfrm>
            <a:off x="907371" y="3003335"/>
            <a:ext cx="1873930" cy="523220"/>
          </a:xfrm>
          <a:prstGeom prst="rect">
            <a:avLst/>
          </a:prstGeom>
        </p:spPr>
        <p:txBody>
          <a:bodyPr wrap="square">
            <a:spAutoFit/>
          </a:bodyPr>
          <a:lstStyle/>
          <a:p>
            <a:pPr algn="ct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Loosening</a:t>
            </a:r>
          </a:p>
        </p:txBody>
      </p:sp>
      <p:sp>
        <p:nvSpPr>
          <p:cNvPr id="18" name="Rectangle 17"/>
          <p:cNvSpPr/>
          <p:nvPr/>
        </p:nvSpPr>
        <p:spPr>
          <a:xfrm>
            <a:off x="593167" y="4603938"/>
            <a:ext cx="2790824" cy="1938992"/>
          </a:xfrm>
          <a:prstGeom prst="rect">
            <a:avLst/>
          </a:prstGeom>
        </p:spPr>
        <p:txBody>
          <a:bodyPr wrap="square">
            <a:spAutoFit/>
          </a:bodyPr>
          <a:lstStyle/>
          <a:p>
            <a:pPr marL="342900" indent="-342900">
              <a:buFont typeface="Arial" pitchFamily="34" charset="0"/>
              <a:buChar char="•"/>
            </a:pP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1/3 "pure wear" retention device</a:t>
            </a:r>
          </a:p>
          <a:p>
            <a:pPr marL="342900" indent="-342900">
              <a:buFont typeface="Arial" pitchFamily="34" charset="0"/>
              <a:buChar char="•"/>
            </a:pP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1/3 loosening 3</a:t>
            </a:r>
            <a:r>
              <a:rPr lang="en-US" sz="2000" baseline="30000" dirty="0">
                <a:solidFill>
                  <a:srgbClr val="FFFFFF"/>
                </a:solidFill>
                <a:effectLst>
                  <a:outerShdw blurRad="38100" dist="38100" dir="2700000" algn="tl">
                    <a:srgbClr val="000000">
                      <a:alpha val="43137"/>
                    </a:srgbClr>
                  </a:outerShdw>
                </a:effectLst>
                <a:latin typeface="Arial" pitchFamily="34" charset="0"/>
                <a:cs typeface="Arial" pitchFamily="34" charset="0"/>
              </a:rPr>
              <a:t>rd</a:t>
            </a: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 wear (UHMPE)</a:t>
            </a:r>
          </a:p>
          <a:p>
            <a:pPr marL="342900" indent="-342900">
              <a:buFont typeface="Arial" pitchFamily="34" charset="0"/>
              <a:buChar char="•"/>
            </a:pP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1/3 impingement fibrosis/bone</a:t>
            </a:r>
          </a:p>
        </p:txBody>
      </p:sp>
      <p:sp>
        <p:nvSpPr>
          <p:cNvPr id="7" name="Flèche vers le bas 6"/>
          <p:cNvSpPr/>
          <p:nvPr/>
        </p:nvSpPr>
        <p:spPr>
          <a:xfrm>
            <a:off x="1676070" y="4175952"/>
            <a:ext cx="49530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667124" y="201919"/>
            <a:ext cx="5153025" cy="646331"/>
          </a:xfrm>
          <a:prstGeom prst="rect">
            <a:avLst/>
          </a:prstGeom>
        </p:spPr>
        <p:txBody>
          <a:bodyPr wrap="square">
            <a:spAutoFit/>
          </a:bodyPr>
          <a:lstStyle/>
          <a:p>
            <a:pPr algn="r"/>
            <a:r>
              <a:rPr lang="en-US" sz="3600" dirty="0">
                <a:solidFill>
                  <a:srgbClr val="FFFF00"/>
                </a:solidFill>
                <a:effectLst>
                  <a:outerShdw blurRad="38100" dist="38100" dir="2700000" algn="tl">
                    <a:srgbClr val="000000">
                      <a:alpha val="43137"/>
                    </a:srgbClr>
                  </a:outerShdw>
                </a:effectLst>
                <a:latin typeface="+mj-lt"/>
              </a:rPr>
              <a:t>DUAL MOBILITY CUPS</a:t>
            </a:r>
          </a:p>
        </p:txBody>
      </p:sp>
      <p:sp>
        <p:nvSpPr>
          <p:cNvPr id="4" name="Rectangle 3"/>
          <p:cNvSpPr/>
          <p:nvPr/>
        </p:nvSpPr>
        <p:spPr>
          <a:xfrm>
            <a:off x="593167" y="1885965"/>
            <a:ext cx="1942960" cy="584776"/>
          </a:xfrm>
          <a:prstGeom prst="rect">
            <a:avLst/>
          </a:prstGeom>
        </p:spPr>
        <p:txBody>
          <a:bodyPr wrap="none">
            <a:spAutoFit/>
          </a:bodyPr>
          <a:lstStyle/>
          <a:p>
            <a:r>
              <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"classic" </a:t>
            </a:r>
            <a:endParaRPr lang="en-US" dirty="0">
              <a:solidFill>
                <a:srgbClr val="FFFF00"/>
              </a:solidFill>
            </a:endParaRPr>
          </a:p>
        </p:txBody>
      </p:sp>
      <p:grpSp>
        <p:nvGrpSpPr>
          <p:cNvPr id="5" name="Groupe 4"/>
          <p:cNvGrpSpPr/>
          <p:nvPr/>
        </p:nvGrpSpPr>
        <p:grpSpPr>
          <a:xfrm>
            <a:off x="3714750" y="1572529"/>
            <a:ext cx="4572000" cy="4928909"/>
            <a:chOff x="3714750" y="1572529"/>
            <a:chExt cx="4572000" cy="4928909"/>
          </a:xfrm>
        </p:grpSpPr>
        <p:sp>
          <p:nvSpPr>
            <p:cNvPr id="32" name="Flèche vers le bas 31"/>
            <p:cNvSpPr/>
            <p:nvPr/>
          </p:nvSpPr>
          <p:spPr>
            <a:xfrm>
              <a:off x="4867274" y="2867025"/>
              <a:ext cx="1685925" cy="1733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grpSp>
          <p:nvGrpSpPr>
            <p:cNvPr id="24" name="Groupe 23"/>
            <p:cNvGrpSpPr/>
            <p:nvPr/>
          </p:nvGrpSpPr>
          <p:grpSpPr>
            <a:xfrm>
              <a:off x="4562475" y="1572529"/>
              <a:ext cx="2447926" cy="1294496"/>
              <a:chOff x="123826" y="3819525"/>
              <a:chExt cx="5619750" cy="2971800"/>
            </a:xfrm>
          </p:grpSpPr>
          <p:sp>
            <p:nvSpPr>
              <p:cNvPr id="27" name="Rectangle 26"/>
              <p:cNvSpPr/>
              <p:nvPr/>
            </p:nvSpPr>
            <p:spPr>
              <a:xfrm>
                <a:off x="123826" y="3819525"/>
                <a:ext cx="561975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endParaRPr>
              </a:p>
            </p:txBody>
          </p:sp>
          <p:pic>
            <p:nvPicPr>
              <p:cNvPr id="28" name="Picture 3" descr="C:\Users\JAE\Pictures\ADM_STRY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72" y="3820552"/>
                <a:ext cx="2706480" cy="296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780" y="3941326"/>
                <a:ext cx="2438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8" name="Rectangle 7"/>
            <p:cNvSpPr/>
            <p:nvPr/>
          </p:nvSpPr>
          <p:spPr>
            <a:xfrm>
              <a:off x="3714750" y="4254669"/>
              <a:ext cx="4572000" cy="2246769"/>
            </a:xfrm>
            <a:prstGeom prst="rect">
              <a:avLst/>
            </a:prstGeom>
          </p:spPr>
          <p:txBody>
            <a:bodyPr>
              <a:spAutoFit/>
            </a:bodyPr>
            <a:lstStyle/>
            <a:p>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a:r>
                <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rPr>
                <a:t>Better Design</a:t>
              </a:r>
            </a:p>
            <a:p>
              <a:pPr algn="ctr"/>
              <a:r>
                <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rPr>
                <a:t>Better locking mechanism </a:t>
              </a:r>
              <a:r>
                <a:rPr lang="en-US" sz="2800" i="1" dirty="0">
                  <a:solidFill>
                    <a:srgbClr val="FFFFFF"/>
                  </a:solidFill>
                  <a:effectLst>
                    <a:outerShdw blurRad="38100" dist="38100" dir="2700000" algn="tl">
                      <a:srgbClr val="000000">
                        <a:alpha val="43137"/>
                      </a:srgbClr>
                    </a:outerShdw>
                  </a:effectLst>
                  <a:latin typeface="Arial" pitchFamily="34" charset="0"/>
                  <a:cs typeface="Arial" pitchFamily="34" charset="0"/>
                </a:rPr>
                <a:t>(no additional ring to ensure retention)</a:t>
              </a:r>
            </a:p>
          </p:txBody>
        </p:sp>
        <p:sp>
          <p:nvSpPr>
            <p:cNvPr id="10" name="ZoneTexte 9"/>
            <p:cNvSpPr txBox="1"/>
            <p:nvPr/>
          </p:nvSpPr>
          <p:spPr>
            <a:xfrm>
              <a:off x="4981575" y="2362200"/>
              <a:ext cx="1856598" cy="2646878"/>
            </a:xfrm>
            <a:prstGeom prst="rect">
              <a:avLst/>
            </a:prstGeom>
            <a:noFill/>
          </p:spPr>
          <p:txBody>
            <a:bodyPr wrap="none" rtlCol="0">
              <a:spAutoFit/>
            </a:bodyPr>
            <a:lstStyle/>
            <a:p>
              <a:r>
                <a:rPr lang="en-US" sz="16600" dirty="0">
                  <a:solidFill>
                    <a:srgbClr val="008000"/>
                  </a:solidFill>
                  <a:effectLst>
                    <a:outerShdw blurRad="38100" dist="38100" dir="2700000" algn="tl">
                      <a:srgbClr val="000000">
                        <a:alpha val="43137"/>
                      </a:srgbClr>
                    </a:outerShdw>
                  </a:effectLst>
                  <a:sym typeface="Wingdings"/>
                </a:rPr>
                <a:t></a:t>
              </a:r>
              <a:endParaRPr lang="en-US" sz="16600" dirty="0">
                <a:solidFill>
                  <a:srgbClr val="008000"/>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31132434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19125" y="3076575"/>
            <a:ext cx="2562225" cy="914400"/>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ZoneTexte 1"/>
          <p:cNvSpPr txBox="1"/>
          <p:nvPr/>
        </p:nvSpPr>
        <p:spPr>
          <a:xfrm>
            <a:off x="428624" y="1676399"/>
            <a:ext cx="2981325" cy="3770263"/>
          </a:xfrm>
          <a:prstGeom prst="rect">
            <a:avLst/>
          </a:prstGeom>
          <a:noFill/>
        </p:spPr>
        <p:txBody>
          <a:bodyPr wrap="square" rtlCol="0">
            <a:spAutoFit/>
          </a:bodyPr>
          <a:lstStyle/>
          <a:p>
            <a:pPr algn="ctr"/>
            <a:r>
              <a:rPr lang="en-US" sz="23900" dirty="0">
                <a:solidFill>
                  <a:srgbClr val="C00000"/>
                </a:solidFill>
                <a:effectLst>
                  <a:outerShdw blurRad="38100" dist="38100" dir="2700000" algn="tl">
                    <a:srgbClr val="000000">
                      <a:alpha val="43137"/>
                    </a:srgbClr>
                  </a:outerShdw>
                </a:effectLst>
                <a:sym typeface="Wingdings"/>
              </a:rPr>
              <a:t></a:t>
            </a:r>
            <a:endParaRPr lang="en-US" sz="23900" dirty="0">
              <a:solidFill>
                <a:srgbClr val="C00000"/>
              </a:solidFill>
              <a:effectLst>
                <a:outerShdw blurRad="38100" dist="38100" dir="2700000" algn="tl">
                  <a:srgbClr val="000000">
                    <a:alpha val="43137"/>
                  </a:srgbClr>
                </a:outerShdw>
              </a:effectLst>
            </a:endParaRPr>
          </a:p>
        </p:txBody>
      </p:sp>
      <p:sp>
        <p:nvSpPr>
          <p:cNvPr id="6" name="Rectangle 5"/>
          <p:cNvSpPr/>
          <p:nvPr/>
        </p:nvSpPr>
        <p:spPr>
          <a:xfrm>
            <a:off x="1533524" y="1063109"/>
            <a:ext cx="7286625" cy="584775"/>
          </a:xfrm>
          <a:prstGeom prst="rect">
            <a:avLst/>
          </a:prstGeom>
        </p:spPr>
        <p:txBody>
          <a:bodyPr wrap="square">
            <a:spAutoFit/>
          </a:bodyPr>
          <a:lstStyle/>
          <a:p>
            <a:pPr algn="r"/>
            <a:r>
              <a:rPr lang="en-US" sz="3200" b="1" dirty="0">
                <a:solidFill>
                  <a:srgbClr val="FFFFFF"/>
                </a:solidFill>
                <a:effectLst>
                  <a:outerShdw blurRad="38100" dist="38100" dir="2700000" algn="tl">
                    <a:srgbClr val="000000">
                      <a:alpha val="43137"/>
                    </a:srgbClr>
                  </a:outerShdw>
                </a:effectLst>
                <a:latin typeface="Arial" pitchFamily="34" charset="0"/>
                <a:cs typeface="Arial" pitchFamily="34" charset="0"/>
              </a:rPr>
              <a:t>New Deal with </a:t>
            </a:r>
            <a:r>
              <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"modern" </a:t>
            </a:r>
            <a:r>
              <a:rPr lang="en-US" sz="3200" b="1" dirty="0">
                <a:solidFill>
                  <a:srgbClr val="FFFFFF"/>
                </a:solidFill>
                <a:effectLst>
                  <a:outerShdw blurRad="38100" dist="38100" dir="2700000" algn="tl">
                    <a:srgbClr val="000000">
                      <a:alpha val="43137"/>
                    </a:srgbClr>
                  </a:outerShdw>
                </a:effectLst>
                <a:latin typeface="Arial" pitchFamily="34" charset="0"/>
                <a:cs typeface="Arial" pitchFamily="34" charset="0"/>
              </a:rPr>
              <a:t>DM Cups</a:t>
            </a:r>
          </a:p>
        </p:txBody>
      </p:sp>
      <p:sp>
        <p:nvSpPr>
          <p:cNvPr id="11" name="Rectangle 10"/>
          <p:cNvSpPr/>
          <p:nvPr/>
        </p:nvSpPr>
        <p:spPr>
          <a:xfrm>
            <a:off x="638175" y="3206233"/>
            <a:ext cx="2533650" cy="523220"/>
          </a:xfrm>
          <a:prstGeom prst="rect">
            <a:avLst/>
          </a:prstGeom>
        </p:spPr>
        <p:txBody>
          <a:bodyPr wrap="square">
            <a:spAutoFit/>
          </a:bodyPr>
          <a:lstStyle/>
          <a:p>
            <a:pPr algn="ctr"/>
            <a:r>
              <a:rPr lang="en-US" sz="2800" dirty="0">
                <a:solidFill>
                  <a:srgbClr val="C00000"/>
                </a:solidFill>
                <a:effectLst>
                  <a:outerShdw blurRad="38100" dist="38100" dir="2700000" algn="tl">
                    <a:srgbClr val="000000">
                      <a:alpha val="43137"/>
                    </a:srgbClr>
                  </a:outerShdw>
                </a:effectLst>
                <a:latin typeface="Arial" pitchFamily="34" charset="0"/>
                <a:cs typeface="Arial" pitchFamily="34" charset="0"/>
              </a:rPr>
              <a:t>Wear</a:t>
            </a:r>
          </a:p>
        </p:txBody>
      </p:sp>
      <p:sp>
        <p:nvSpPr>
          <p:cNvPr id="18" name="Rectangle 17"/>
          <p:cNvSpPr/>
          <p:nvPr/>
        </p:nvSpPr>
        <p:spPr>
          <a:xfrm>
            <a:off x="600075" y="4101583"/>
            <a:ext cx="2628900" cy="2062103"/>
          </a:xfrm>
          <a:prstGeom prst="rect">
            <a:avLst/>
          </a:prstGeom>
        </p:spPr>
        <p:txBody>
          <a:bodyPr wrap="square">
            <a:spAutoFit/>
          </a:bodyPr>
          <a:lstStyle/>
          <a:p>
            <a:pPr algn="ctr"/>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a:endPar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a:endPar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a:r>
              <a:rPr lang="en-US" sz="2000" dirty="0">
                <a:solidFill>
                  <a:srgbClr val="FFFFFF"/>
                </a:solidFill>
                <a:effectLst>
                  <a:outerShdw blurRad="38100" dist="38100" dir="2700000" algn="tl">
                    <a:srgbClr val="000000">
                      <a:alpha val="43137"/>
                    </a:srgbClr>
                  </a:outerShdw>
                </a:effectLst>
                <a:latin typeface="Arial" pitchFamily="34" charset="0"/>
                <a:cs typeface="Arial" pitchFamily="34" charset="0"/>
              </a:rPr>
              <a:t>Regular UHMPE as in Fixed Bearings cups</a:t>
            </a:r>
          </a:p>
        </p:txBody>
      </p:sp>
      <p:sp>
        <p:nvSpPr>
          <p:cNvPr id="7" name="Flèche vers le bas 6"/>
          <p:cNvSpPr/>
          <p:nvPr/>
        </p:nvSpPr>
        <p:spPr>
          <a:xfrm>
            <a:off x="1562100" y="4333876"/>
            <a:ext cx="495300" cy="4953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3498358" y="208477"/>
            <a:ext cx="5321791" cy="646331"/>
          </a:xfrm>
          <a:prstGeom prst="rect">
            <a:avLst/>
          </a:prstGeom>
        </p:spPr>
        <p:txBody>
          <a:bodyPr wrap="square">
            <a:spAutoFit/>
          </a:bodyPr>
          <a:lstStyle/>
          <a:p>
            <a:pPr algn="r"/>
            <a:r>
              <a:rPr lang="en-US" sz="3600" dirty="0">
                <a:solidFill>
                  <a:srgbClr val="FFFF00"/>
                </a:solidFill>
                <a:effectLst>
                  <a:outerShdw blurRad="38100" dist="38100" dir="2700000" algn="tl">
                    <a:srgbClr val="000000">
                      <a:alpha val="43137"/>
                    </a:srgbClr>
                  </a:outerShdw>
                </a:effectLst>
                <a:latin typeface="+mj-lt"/>
              </a:rPr>
              <a:t>DUAL MOBILITY CUPS</a:t>
            </a:r>
          </a:p>
        </p:txBody>
      </p:sp>
      <p:sp>
        <p:nvSpPr>
          <p:cNvPr id="4" name="Rectangle 3"/>
          <p:cNvSpPr/>
          <p:nvPr/>
        </p:nvSpPr>
        <p:spPr>
          <a:xfrm>
            <a:off x="593167" y="2165063"/>
            <a:ext cx="1942960" cy="584776"/>
          </a:xfrm>
          <a:prstGeom prst="rect">
            <a:avLst/>
          </a:prstGeom>
        </p:spPr>
        <p:txBody>
          <a:bodyPr wrap="none">
            <a:spAutoFit/>
          </a:bodyPr>
          <a:lstStyle/>
          <a:p>
            <a:r>
              <a:rPr lang="en-US" sz="3200" b="1" dirty="0">
                <a:solidFill>
                  <a:srgbClr val="FFFF00"/>
                </a:solidFill>
                <a:effectLst>
                  <a:outerShdw blurRad="38100" dist="38100" dir="2700000" algn="tl">
                    <a:srgbClr val="000000">
                      <a:alpha val="43137"/>
                    </a:srgbClr>
                  </a:outerShdw>
                </a:effectLst>
                <a:latin typeface="Arial" pitchFamily="34" charset="0"/>
                <a:cs typeface="Arial" pitchFamily="34" charset="0"/>
              </a:rPr>
              <a:t>"classic" </a:t>
            </a:r>
            <a:endParaRPr lang="en-US" dirty="0">
              <a:solidFill>
                <a:srgbClr val="FFFF00"/>
              </a:solidFill>
            </a:endParaRPr>
          </a:p>
        </p:txBody>
      </p:sp>
      <p:grpSp>
        <p:nvGrpSpPr>
          <p:cNvPr id="3" name="Groupe 2"/>
          <p:cNvGrpSpPr/>
          <p:nvPr/>
        </p:nvGrpSpPr>
        <p:grpSpPr>
          <a:xfrm>
            <a:off x="4180277" y="2019783"/>
            <a:ext cx="4572000" cy="4628185"/>
            <a:chOff x="3714750" y="1572529"/>
            <a:chExt cx="4572000" cy="4628185"/>
          </a:xfrm>
        </p:grpSpPr>
        <p:grpSp>
          <p:nvGrpSpPr>
            <p:cNvPr id="24" name="Groupe 23"/>
            <p:cNvGrpSpPr/>
            <p:nvPr/>
          </p:nvGrpSpPr>
          <p:grpSpPr>
            <a:xfrm>
              <a:off x="4562475" y="1572529"/>
              <a:ext cx="2447926" cy="1294496"/>
              <a:chOff x="123826" y="3819525"/>
              <a:chExt cx="5619750" cy="2971800"/>
            </a:xfrm>
          </p:grpSpPr>
          <p:sp>
            <p:nvSpPr>
              <p:cNvPr id="27" name="Rectangle 26"/>
              <p:cNvSpPr/>
              <p:nvPr/>
            </p:nvSpPr>
            <p:spPr>
              <a:xfrm>
                <a:off x="123826" y="3819525"/>
                <a:ext cx="5619750" cy="297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28" name="Picture 3" descr="C:\Users\JAE\Pictures\ADM_STRYK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1872" y="3820552"/>
                <a:ext cx="2706480" cy="2965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91780" y="3941326"/>
                <a:ext cx="2438400"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32" name="Flèche vers le bas 31"/>
            <p:cNvSpPr/>
            <p:nvPr/>
          </p:nvSpPr>
          <p:spPr>
            <a:xfrm>
              <a:off x="4867274" y="2867025"/>
              <a:ext cx="1685925" cy="17335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p:cNvSpPr/>
            <p:nvPr/>
          </p:nvSpPr>
          <p:spPr>
            <a:xfrm>
              <a:off x="3714750" y="4692609"/>
              <a:ext cx="4572000" cy="1508105"/>
            </a:xfrm>
            <a:prstGeom prst="rect">
              <a:avLst/>
            </a:prstGeom>
          </p:spPr>
          <p:txBody>
            <a:bodyPr>
              <a:spAutoFit/>
            </a:bodyPr>
            <a:lstStyle/>
            <a:p>
              <a:pPr algn="ctr"/>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a:p>
              <a:pPr algn="ctr"/>
              <a:r>
                <a:rPr lang="en-US" sz="32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Can New Bearings can meet the challenge</a:t>
              </a:r>
              <a:r>
                <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2800"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a:t>
              </a:r>
              <a:endParaRPr lang="en-US" sz="28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10" name="ZoneTexte 9"/>
            <p:cNvSpPr txBox="1"/>
            <p:nvPr/>
          </p:nvSpPr>
          <p:spPr>
            <a:xfrm>
              <a:off x="4981575" y="2362200"/>
              <a:ext cx="1484702" cy="2646878"/>
            </a:xfrm>
            <a:prstGeom prst="rect">
              <a:avLst/>
            </a:prstGeom>
            <a:noFill/>
          </p:spPr>
          <p:txBody>
            <a:bodyPr wrap="none" rtlCol="0">
              <a:spAutoFit/>
            </a:bodyPr>
            <a:lstStyle/>
            <a:p>
              <a:r>
                <a:rPr lang="en-US" sz="16600" dirty="0">
                  <a:solidFill>
                    <a:srgbClr val="008000"/>
                  </a:solidFill>
                  <a:effectLst>
                    <a:outerShdw blurRad="38100" dist="38100" dir="2700000" algn="tl">
                      <a:srgbClr val="000000">
                        <a:alpha val="43137"/>
                      </a:srgbClr>
                    </a:outerShdw>
                  </a:effectLst>
                  <a:latin typeface="Arial Black" pitchFamily="34" charset="0"/>
                </a:rPr>
                <a:t>?</a:t>
              </a:r>
            </a:p>
          </p:txBody>
        </p:sp>
      </p:grpSp>
    </p:spTree>
    <p:extLst>
      <p:ext uri="{BB962C8B-B14F-4D97-AF65-F5344CB8AC3E}">
        <p14:creationId xmlns:p14="http://schemas.microsoft.com/office/powerpoint/2010/main" val="16147374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1260374" y="760006"/>
            <a:ext cx="7772400" cy="1143000"/>
          </a:xfrm>
        </p:spPr>
        <p:txBody>
          <a:bodyPr/>
          <a:lstStyle/>
          <a:p>
            <a:pPr algn="r"/>
            <a:r>
              <a:rPr lang="fr-FR" dirty="0">
                <a:solidFill>
                  <a:srgbClr val="FFFF00"/>
                </a:solidFill>
              </a:rPr>
              <a:t>EARLY PAIN</a:t>
            </a:r>
          </a:p>
        </p:txBody>
      </p:sp>
      <p:pic>
        <p:nvPicPr>
          <p:cNvPr id="5"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1774" y="2636912"/>
            <a:ext cx="1746137" cy="364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Image 1" descr="Capture d’écran 2014-09-11 à 08.36.1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1" y="2074799"/>
            <a:ext cx="3043766" cy="3627501"/>
          </a:xfrm>
          <a:prstGeom prst="rect">
            <a:avLst/>
          </a:prstGeom>
        </p:spPr>
      </p:pic>
    </p:spTree>
    <p:extLst>
      <p:ext uri="{BB962C8B-B14F-4D97-AF65-F5344CB8AC3E}">
        <p14:creationId xmlns:p14="http://schemas.microsoft.com/office/powerpoint/2010/main" val="20575547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t 1"/>
          <p:cNvGraphicFramePr>
            <a:graphicFrameLocks noChangeAspect="1"/>
          </p:cNvGraphicFramePr>
          <p:nvPr>
            <p:extLst>
              <p:ext uri="{D42A27DB-BD31-4B8C-83A1-F6EECF244321}">
                <p14:modId xmlns:p14="http://schemas.microsoft.com/office/powerpoint/2010/main" val="1346994422"/>
              </p:ext>
            </p:extLst>
          </p:nvPr>
        </p:nvGraphicFramePr>
        <p:xfrm>
          <a:off x="592138" y="2863850"/>
          <a:ext cx="7469187" cy="4224338"/>
        </p:xfrm>
        <a:graphic>
          <a:graphicData uri="http://schemas.openxmlformats.org/presentationml/2006/ole">
            <mc:AlternateContent xmlns:mc="http://schemas.openxmlformats.org/markup-compatibility/2006">
              <mc:Choice xmlns:v="urn:schemas-microsoft-com:vml" Requires="v">
                <p:oleObj spid="_x0000_s10261" name="Feuille de calcul" r:id="rId5" imgW="12128500" imgH="7454900" progId="Excel.Sheet.8">
                  <p:embed/>
                </p:oleObj>
              </mc:Choice>
              <mc:Fallback>
                <p:oleObj name="Feuille de calcul" r:id="rId5" imgW="12128500" imgH="7454900" progId="Excel.Sheet.8">
                  <p:embed/>
                  <p:pic>
                    <p:nvPicPr>
                      <p:cNvPr id="0" name=""/>
                      <p:cNvPicPr>
                        <a:picLocks noChangeAspect="1" noChangeArrowheads="1"/>
                      </p:cNvPicPr>
                      <p:nvPr/>
                    </p:nvPicPr>
                    <p:blipFill>
                      <a:blip r:embed="rId6"/>
                      <a:srcRect/>
                      <a:stretch>
                        <a:fillRect/>
                      </a:stretch>
                    </p:blipFill>
                    <p:spPr bwMode="auto">
                      <a:xfrm>
                        <a:off x="592138" y="2863850"/>
                        <a:ext cx="7469187" cy="422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 Box 6"/>
          <p:cNvSpPr txBox="1">
            <a:spLocks noChangeArrowheads="1"/>
          </p:cNvSpPr>
          <p:nvPr/>
        </p:nvSpPr>
        <p:spPr bwMode="auto">
          <a:xfrm>
            <a:off x="5734101" y="5307370"/>
            <a:ext cx="140704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296" rIns="82296">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fr-FR" sz="1400" i="1" dirty="0">
                <a:solidFill>
                  <a:srgbClr val="FFFFFF"/>
                </a:solidFill>
                <a:sym typeface="Symbol" pitchFamily="18" charset="2"/>
              </a:rPr>
              <a:t>F FARIZON</a:t>
            </a:r>
          </a:p>
          <a:p>
            <a:pPr>
              <a:spcBef>
                <a:spcPct val="50000"/>
              </a:spcBef>
            </a:pPr>
            <a:r>
              <a:rPr lang="fr-FR" sz="1400" i="1" dirty="0" smtClean="0">
                <a:solidFill>
                  <a:srgbClr val="FFFFFF"/>
                </a:solidFill>
                <a:sym typeface="Symbol" pitchFamily="18" charset="2"/>
              </a:rPr>
              <a:t>SOFCOT </a:t>
            </a:r>
            <a:r>
              <a:rPr lang="fr-FR" sz="1400" i="1" dirty="0">
                <a:solidFill>
                  <a:srgbClr val="FFFFFF"/>
                </a:solidFill>
                <a:sym typeface="Symbol" pitchFamily="18" charset="2"/>
              </a:rPr>
              <a:t>2009</a:t>
            </a:r>
          </a:p>
        </p:txBody>
      </p:sp>
      <p:sp>
        <p:nvSpPr>
          <p:cNvPr id="4" name="ZoneTexte 3"/>
          <p:cNvSpPr txBox="1"/>
          <p:nvPr/>
        </p:nvSpPr>
        <p:spPr>
          <a:xfrm>
            <a:off x="459131" y="791954"/>
            <a:ext cx="8684869" cy="584776"/>
          </a:xfrm>
          <a:prstGeom prst="rect">
            <a:avLst/>
          </a:prstGeom>
          <a:noFill/>
        </p:spPr>
        <p:txBody>
          <a:bodyPr wrap="square" rtlCol="0">
            <a:spAutoFit/>
          </a:bodyPr>
          <a:lstStyle/>
          <a:p>
            <a:pPr algn="r"/>
            <a:r>
              <a:rPr lang="fr-FR" sz="3200" cap="all" dirty="0" smtClean="0">
                <a:solidFill>
                  <a:srgbClr val="FFFF00"/>
                </a:solidFill>
              </a:rPr>
              <a:t>PSOAS </a:t>
            </a:r>
            <a:r>
              <a:rPr lang="fr-FR" sz="3200" cap="all" dirty="0" err="1" smtClean="0">
                <a:solidFill>
                  <a:srgbClr val="FFFF00"/>
                </a:solidFill>
              </a:rPr>
              <a:t>impingement</a:t>
            </a:r>
            <a:r>
              <a:rPr lang="fr-FR" sz="3200" cap="all" dirty="0" smtClean="0">
                <a:solidFill>
                  <a:srgbClr val="FFFF00"/>
                </a:solidFill>
              </a:rPr>
              <a:t> syndrome</a:t>
            </a:r>
            <a:endParaRPr lang="fr-FR" sz="3200" cap="all" dirty="0">
              <a:solidFill>
                <a:srgbClr val="FFFF00"/>
              </a:solidFill>
            </a:endParaRPr>
          </a:p>
        </p:txBody>
      </p:sp>
      <p:sp>
        <p:nvSpPr>
          <p:cNvPr id="7" name="ZoneTexte 6"/>
          <p:cNvSpPr txBox="1"/>
          <p:nvPr/>
        </p:nvSpPr>
        <p:spPr>
          <a:xfrm>
            <a:off x="1954316" y="3573310"/>
            <a:ext cx="659155" cy="338554"/>
          </a:xfrm>
          <a:prstGeom prst="rect">
            <a:avLst/>
          </a:prstGeom>
          <a:noFill/>
        </p:spPr>
        <p:txBody>
          <a:bodyPr wrap="none" rtlCol="0">
            <a:spAutoFit/>
          </a:bodyPr>
          <a:lstStyle/>
          <a:p>
            <a:r>
              <a:rPr lang="fr-FR" sz="1600" b="1" dirty="0" smtClean="0">
                <a:solidFill>
                  <a:srgbClr val="FF0000"/>
                </a:solidFill>
              </a:rPr>
              <a:t>2,1%</a:t>
            </a:r>
            <a:endParaRPr lang="fr-FR" sz="1600" b="1" dirty="0">
              <a:solidFill>
                <a:srgbClr val="FF0000"/>
              </a:solidFill>
            </a:endParaRPr>
          </a:p>
        </p:txBody>
      </p:sp>
      <p:sp>
        <p:nvSpPr>
          <p:cNvPr id="9" name="Rectangle 8"/>
          <p:cNvSpPr/>
          <p:nvPr/>
        </p:nvSpPr>
        <p:spPr>
          <a:xfrm>
            <a:off x="2952138" y="1655408"/>
            <a:ext cx="6191862" cy="2246769"/>
          </a:xfrm>
          <a:prstGeom prst="rect">
            <a:avLst/>
          </a:prstGeom>
          <a:noFill/>
        </p:spPr>
        <p:txBody>
          <a:bodyPr wrap="square">
            <a:spAutoFit/>
          </a:bodyPr>
          <a:lstStyle/>
          <a:p>
            <a:pPr marL="285750" indent="-285750">
              <a:buFont typeface="Wingdings" pitchFamily="2" charset="2"/>
              <a:buChar char="§"/>
            </a:pPr>
            <a:r>
              <a:rPr lang="fr-FR" sz="2000" b="1" dirty="0"/>
              <a:t>4,3%  ( S Bricteux 2001 T Ala Eddine 2001) </a:t>
            </a:r>
          </a:p>
          <a:p>
            <a:endParaRPr lang="fr-FR" sz="2000" b="1" dirty="0"/>
          </a:p>
          <a:p>
            <a:pPr marL="285750" indent="-285750">
              <a:buFont typeface="Wingdings" pitchFamily="2" charset="2"/>
              <a:buChar char="§"/>
            </a:pPr>
            <a:r>
              <a:rPr lang="fr-FR" sz="2000" b="1" dirty="0" smtClean="0"/>
              <a:t>1</a:t>
            </a:r>
            <a:r>
              <a:rPr lang="fr-FR" sz="2000" b="1" dirty="0"/>
              <a:t>% </a:t>
            </a:r>
            <a:r>
              <a:rPr lang="fr-FR" sz="2000" b="1" dirty="0" smtClean="0"/>
              <a:t>causes of </a:t>
            </a:r>
            <a:r>
              <a:rPr lang="fr-FR" sz="2000" b="1" dirty="0" err="1" smtClean="0"/>
              <a:t>revision</a:t>
            </a:r>
            <a:r>
              <a:rPr lang="fr-FR" sz="2000" b="1" dirty="0" smtClean="0"/>
              <a:t>: </a:t>
            </a:r>
            <a:r>
              <a:rPr lang="fr-FR" sz="2000" b="1" dirty="0"/>
              <a:t>(J </a:t>
            </a:r>
            <a:r>
              <a:rPr lang="fr-FR" sz="2000" b="1" dirty="0" smtClean="0"/>
              <a:t>Clohisy </a:t>
            </a:r>
            <a:r>
              <a:rPr lang="fr-FR" sz="2000" b="1" dirty="0"/>
              <a:t>2004</a:t>
            </a:r>
            <a:r>
              <a:rPr lang="fr-FR" sz="2000" b="1" dirty="0" smtClean="0"/>
              <a:t>)</a:t>
            </a:r>
          </a:p>
          <a:p>
            <a:pPr marL="285750" indent="-285750">
              <a:buFont typeface="Wingdings" pitchFamily="2" charset="2"/>
              <a:buChar char="§"/>
            </a:pPr>
            <a:endParaRPr lang="fr-FR" sz="2000" b="1" dirty="0"/>
          </a:p>
          <a:p>
            <a:pPr marL="285750" indent="-285750">
              <a:buFont typeface="Wingdings" pitchFamily="2" charset="2"/>
              <a:buChar char="§"/>
            </a:pPr>
            <a:r>
              <a:rPr lang="fr-FR" sz="2000" b="1" dirty="0" smtClean="0"/>
              <a:t>SYMPOSIUM SOFCOT 2009 : 2,1% ( F Farizon)</a:t>
            </a:r>
          </a:p>
          <a:p>
            <a:pPr marL="285750" indent="-285750">
              <a:buFont typeface="Wingdings" pitchFamily="2" charset="2"/>
              <a:buChar char="§"/>
            </a:pPr>
            <a:endParaRPr lang="fr-FR" sz="2000" b="1" dirty="0"/>
          </a:p>
          <a:p>
            <a:pPr marL="285750" indent="-285750">
              <a:buFont typeface="Wingdings" pitchFamily="2" charset="2"/>
              <a:buChar char="§"/>
            </a:pPr>
            <a:r>
              <a:rPr lang="fr-FR" sz="2000" b="1" dirty="0" smtClean="0">
                <a:solidFill>
                  <a:srgbClr val="FBF895"/>
                </a:solidFill>
              </a:rPr>
              <a:t>First cause of </a:t>
            </a:r>
            <a:r>
              <a:rPr lang="fr-FR" sz="2000" b="1" dirty="0" err="1" smtClean="0">
                <a:solidFill>
                  <a:srgbClr val="FBF895"/>
                </a:solidFill>
              </a:rPr>
              <a:t>late</a:t>
            </a:r>
            <a:r>
              <a:rPr lang="fr-FR" sz="2000" b="1" dirty="0" smtClean="0">
                <a:solidFill>
                  <a:srgbClr val="FBF895"/>
                </a:solidFill>
              </a:rPr>
              <a:t> complication</a:t>
            </a:r>
            <a:endParaRPr lang="fr-FR" sz="2000" b="1" dirty="0">
              <a:solidFill>
                <a:srgbClr val="FBF895"/>
              </a:solidFill>
            </a:endParaRPr>
          </a:p>
        </p:txBody>
      </p:sp>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215275" y="1376730"/>
            <a:ext cx="2398196" cy="1668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051239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3"/>
          <p:cNvSpPr>
            <a:spLocks noChangeArrowheads="1"/>
          </p:cNvSpPr>
          <p:nvPr/>
        </p:nvSpPr>
        <p:spPr bwMode="auto">
          <a:xfrm>
            <a:off x="1335088" y="30163"/>
            <a:ext cx="805815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a:lnSpc>
                <a:spcPct val="85000"/>
              </a:lnSpc>
              <a:buClr>
                <a:srgbClr val="DADDFE"/>
              </a:buClr>
            </a:pPr>
            <a:endParaRPr lang="fr-FR" sz="2200">
              <a:solidFill>
                <a:schemeClr val="bg1"/>
              </a:solidFill>
            </a:endParaRPr>
          </a:p>
        </p:txBody>
      </p:sp>
      <p:sp>
        <p:nvSpPr>
          <p:cNvPr id="62466" name="Text Box 4"/>
          <p:cNvSpPr txBox="1">
            <a:spLocks noChangeArrowheads="1"/>
          </p:cNvSpPr>
          <p:nvPr/>
        </p:nvSpPr>
        <p:spPr bwMode="auto">
          <a:xfrm>
            <a:off x="1209476" y="258762"/>
            <a:ext cx="77438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spcBef>
                <a:spcPct val="50000"/>
              </a:spcBef>
            </a:pPr>
            <a:r>
              <a:rPr lang="fr-FR" sz="1800" b="1" dirty="0">
                <a:solidFill>
                  <a:srgbClr val="FFFF00"/>
                </a:solidFill>
              </a:rPr>
              <a:t>ETUDE SCANOGRAPHIQUE (226 Sc.) </a:t>
            </a:r>
            <a:r>
              <a:rPr lang="fr-FR" sz="1800" dirty="0">
                <a:solidFill>
                  <a:srgbClr val="FFFF00"/>
                </a:solidFill>
              </a:rPr>
              <a:t> </a:t>
            </a:r>
          </a:p>
          <a:p>
            <a:pPr algn="r">
              <a:spcBef>
                <a:spcPct val="50000"/>
              </a:spcBef>
            </a:pPr>
            <a:r>
              <a:rPr lang="fr-FR" sz="1800" i="1" dirty="0" err="1">
                <a:solidFill>
                  <a:srgbClr val="FFFF00"/>
                </a:solidFill>
              </a:rPr>
              <a:t>E.Vandenbusche</a:t>
            </a:r>
            <a:r>
              <a:rPr lang="fr-FR" sz="1800" i="1" dirty="0">
                <a:solidFill>
                  <a:srgbClr val="FFFF00"/>
                </a:solidFill>
              </a:rPr>
              <a:t>  (Paris) – R. Béracassat  (Alès ) - Logiciel </a:t>
            </a:r>
            <a:r>
              <a:rPr lang="fr-FR" sz="1800" i="1" dirty="0" err="1">
                <a:solidFill>
                  <a:srgbClr val="FFFF00"/>
                </a:solidFill>
              </a:rPr>
              <a:t>Osirix</a:t>
            </a:r>
            <a:endParaRPr lang="fr-FR" sz="1800" i="1" dirty="0">
              <a:solidFill>
                <a:srgbClr val="FFFF00"/>
              </a:solidFill>
            </a:endParaRPr>
          </a:p>
        </p:txBody>
      </p:sp>
      <p:pic>
        <p:nvPicPr>
          <p:cNvPr id="62467"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113" y="1484313"/>
            <a:ext cx="2667000" cy="228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4575175"/>
            <a:ext cx="29718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1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50" y="4575175"/>
            <a:ext cx="28194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Text Box 17"/>
          <p:cNvSpPr txBox="1">
            <a:spLocks noChangeArrowheads="1"/>
          </p:cNvSpPr>
          <p:nvPr/>
        </p:nvSpPr>
        <p:spPr bwMode="auto">
          <a:xfrm>
            <a:off x="3059113" y="1125538"/>
            <a:ext cx="2679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defTabSz="762000">
              <a:defRPr sz="2400">
                <a:solidFill>
                  <a:schemeClr val="tx1"/>
                </a:solidFill>
                <a:latin typeface="Arial" charset="0"/>
                <a:ea typeface="ＭＳ Ｐゴシック" charset="0"/>
                <a:cs typeface="ＭＳ Ｐゴシック" charset="0"/>
              </a:defRPr>
            </a:lvl1pPr>
            <a:lvl2pPr marL="742950" indent="-285750" defTabSz="762000">
              <a:defRPr sz="2400">
                <a:solidFill>
                  <a:schemeClr val="tx1"/>
                </a:solidFill>
                <a:latin typeface="Arial" charset="0"/>
                <a:ea typeface="ＭＳ Ｐゴシック" charset="0"/>
              </a:defRPr>
            </a:lvl2pPr>
            <a:lvl3pPr marL="1143000" indent="-228600" defTabSz="762000">
              <a:defRPr sz="2400">
                <a:solidFill>
                  <a:schemeClr val="tx1"/>
                </a:solidFill>
                <a:latin typeface="Arial" charset="0"/>
                <a:ea typeface="ＭＳ Ｐゴシック" charset="0"/>
              </a:defRPr>
            </a:lvl3pPr>
            <a:lvl4pPr marL="1600200" indent="-228600" defTabSz="762000">
              <a:defRPr sz="2400">
                <a:solidFill>
                  <a:schemeClr val="tx1"/>
                </a:solidFill>
                <a:latin typeface="Arial" charset="0"/>
                <a:ea typeface="ＭＳ Ｐゴシック" charset="0"/>
              </a:defRPr>
            </a:lvl4pPr>
            <a:lvl5pPr marL="2057400" indent="-228600" defTabSz="76200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r>
              <a:rPr lang="en-GB" sz="1800">
                <a:latin typeface="Helvetica" charset="0"/>
              </a:rPr>
              <a:t>Incurvée (&gt;2mm) (79%)</a:t>
            </a:r>
            <a:endParaRPr lang="fr-FR" sz="1800">
              <a:latin typeface="Helvetica" charset="0"/>
            </a:endParaRPr>
          </a:p>
        </p:txBody>
      </p:sp>
      <p:sp>
        <p:nvSpPr>
          <p:cNvPr id="62471" name="Text Box 18"/>
          <p:cNvSpPr txBox="1">
            <a:spLocks noChangeArrowheads="1"/>
          </p:cNvSpPr>
          <p:nvPr/>
        </p:nvSpPr>
        <p:spPr bwMode="auto">
          <a:xfrm>
            <a:off x="539750" y="4135438"/>
            <a:ext cx="2819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sz="2400">
                <a:solidFill>
                  <a:schemeClr val="tx1"/>
                </a:solidFill>
                <a:latin typeface="Arial" charset="0"/>
                <a:ea typeface="ＭＳ Ｐゴシック" charset="0"/>
                <a:cs typeface="ＭＳ Ｐゴシック" charset="0"/>
              </a:defRPr>
            </a:lvl1pPr>
            <a:lvl2pPr marL="742950" indent="-285750" defTabSz="762000">
              <a:defRPr sz="2400">
                <a:solidFill>
                  <a:schemeClr val="tx1"/>
                </a:solidFill>
                <a:latin typeface="Arial" charset="0"/>
                <a:ea typeface="ＭＳ Ｐゴシック" charset="0"/>
              </a:defRPr>
            </a:lvl2pPr>
            <a:lvl3pPr marL="1143000" indent="-228600" defTabSz="762000">
              <a:defRPr sz="2400">
                <a:solidFill>
                  <a:schemeClr val="tx1"/>
                </a:solidFill>
                <a:latin typeface="Arial" charset="0"/>
                <a:ea typeface="ＭＳ Ｐゴシック" charset="0"/>
              </a:defRPr>
            </a:lvl3pPr>
            <a:lvl4pPr marL="1600200" indent="-228600" defTabSz="762000">
              <a:defRPr sz="2400">
                <a:solidFill>
                  <a:schemeClr val="tx1"/>
                </a:solidFill>
                <a:latin typeface="Arial" charset="0"/>
                <a:ea typeface="ＭＳ Ｐゴシック" charset="0"/>
              </a:defRPr>
            </a:lvl4pPr>
            <a:lvl5pPr marL="2057400" indent="-228600" defTabSz="76200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buFont typeface="Times" charset="0"/>
              <a:buNone/>
            </a:pPr>
            <a:r>
              <a:rPr lang="en-GB" sz="1800">
                <a:latin typeface="Helvetica" charset="0"/>
              </a:rPr>
              <a:t>Angulaire en V (11%)</a:t>
            </a:r>
          </a:p>
          <a:p>
            <a:pPr>
              <a:buFont typeface="Times" charset="0"/>
              <a:buNone/>
            </a:pPr>
            <a:r>
              <a:rPr lang="en-GB" sz="1800">
                <a:latin typeface="Helvetica" charset="0"/>
              </a:rPr>
              <a:t>	</a:t>
            </a:r>
          </a:p>
          <a:p>
            <a:pPr>
              <a:buFont typeface="Times" charset="0"/>
              <a:buNone/>
            </a:pPr>
            <a:endParaRPr lang="en-GB" sz="1800">
              <a:latin typeface="Helvetica" charset="0"/>
            </a:endParaRPr>
          </a:p>
          <a:p>
            <a:pPr>
              <a:buFont typeface="Times" charset="0"/>
              <a:buNone/>
            </a:pPr>
            <a:endParaRPr lang="en-GB" sz="1800">
              <a:latin typeface="Helvetica" charset="0"/>
            </a:endParaRPr>
          </a:p>
          <a:p>
            <a:pPr>
              <a:buFont typeface="Times" charset="0"/>
              <a:buNone/>
            </a:pPr>
            <a:endParaRPr lang="en-GB" sz="1800">
              <a:latin typeface="Helvetica" charset="0"/>
            </a:endParaRPr>
          </a:p>
          <a:p>
            <a:pPr>
              <a:buFont typeface="Times" charset="0"/>
              <a:buNone/>
            </a:pPr>
            <a:r>
              <a:rPr lang="en-GB" sz="1800">
                <a:latin typeface="Helvetica" charset="0"/>
              </a:rPr>
              <a:t>			</a:t>
            </a:r>
            <a:endParaRPr lang="fr-FR" sz="1800">
              <a:latin typeface="Helvetica" charset="0"/>
            </a:endParaRPr>
          </a:p>
        </p:txBody>
      </p:sp>
      <p:sp>
        <p:nvSpPr>
          <p:cNvPr id="62472" name="Text Box 19"/>
          <p:cNvSpPr txBox="1">
            <a:spLocks noChangeArrowheads="1"/>
          </p:cNvSpPr>
          <p:nvPr/>
        </p:nvSpPr>
        <p:spPr bwMode="auto">
          <a:xfrm>
            <a:off x="5364163" y="4076700"/>
            <a:ext cx="3581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defTabSz="762000">
              <a:defRPr sz="2400">
                <a:solidFill>
                  <a:schemeClr val="tx1"/>
                </a:solidFill>
                <a:latin typeface="Arial" charset="0"/>
                <a:ea typeface="ＭＳ Ｐゴシック" charset="0"/>
                <a:cs typeface="ＭＳ Ｐゴシック" charset="0"/>
              </a:defRPr>
            </a:lvl1pPr>
            <a:lvl2pPr marL="742950" indent="-285750" defTabSz="762000">
              <a:defRPr sz="2400">
                <a:solidFill>
                  <a:schemeClr val="tx1"/>
                </a:solidFill>
                <a:latin typeface="Arial" charset="0"/>
                <a:ea typeface="ＭＳ Ｐゴシック" charset="0"/>
              </a:defRPr>
            </a:lvl2pPr>
            <a:lvl3pPr marL="1143000" indent="-228600" defTabSz="762000">
              <a:defRPr sz="2400">
                <a:solidFill>
                  <a:schemeClr val="tx1"/>
                </a:solidFill>
                <a:latin typeface="Arial" charset="0"/>
                <a:ea typeface="ＭＳ Ｐゴシック" charset="0"/>
              </a:defRPr>
            </a:lvl3pPr>
            <a:lvl4pPr marL="1600200" indent="-228600" defTabSz="762000">
              <a:defRPr sz="2400">
                <a:solidFill>
                  <a:schemeClr val="tx1"/>
                </a:solidFill>
                <a:latin typeface="Arial" charset="0"/>
                <a:ea typeface="ＭＳ Ｐゴシック" charset="0"/>
              </a:defRPr>
            </a:lvl4pPr>
            <a:lvl5pPr marL="2057400" indent="-228600" defTabSz="762000">
              <a:defRPr sz="2400">
                <a:solidFill>
                  <a:schemeClr val="tx1"/>
                </a:solidFill>
                <a:latin typeface="Arial" charset="0"/>
                <a:ea typeface="ＭＳ Ｐゴシック" charset="0"/>
              </a:defRPr>
            </a:lvl5pPr>
            <a:lvl6pPr marL="2514600" indent="-228600" defTabSz="76200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76200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76200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762000" eaLnBrk="0" fontAlgn="base" hangingPunct="0">
              <a:spcBef>
                <a:spcPct val="0"/>
              </a:spcBef>
              <a:spcAft>
                <a:spcPct val="0"/>
              </a:spcAft>
              <a:defRPr sz="2400">
                <a:solidFill>
                  <a:schemeClr val="tx1"/>
                </a:solidFill>
                <a:latin typeface="Arial" charset="0"/>
                <a:ea typeface="ＭＳ Ｐゴシック" charset="0"/>
              </a:defRPr>
            </a:lvl9pPr>
          </a:lstStyle>
          <a:p>
            <a:pPr>
              <a:buFont typeface="Times" charset="0"/>
              <a:buNone/>
            </a:pPr>
            <a:r>
              <a:rPr lang="en-GB" sz="1800">
                <a:latin typeface="Helvetica" charset="0"/>
              </a:rPr>
              <a:t>Irrégulière (11%)</a:t>
            </a:r>
          </a:p>
          <a:p>
            <a:pPr>
              <a:buFont typeface="Times" charset="0"/>
              <a:buNone/>
            </a:pPr>
            <a:r>
              <a:rPr lang="en-GB" sz="1800">
                <a:latin typeface="Helvetica" charset="0"/>
              </a:rPr>
              <a:t>			</a:t>
            </a:r>
            <a:endParaRPr lang="fr-FR">
              <a:latin typeface="Helvetica" charset="0"/>
            </a:endParaRPr>
          </a:p>
        </p:txBody>
      </p:sp>
      <p:sp>
        <p:nvSpPr>
          <p:cNvPr id="62473" name="Text Box 21"/>
          <p:cNvSpPr txBox="1">
            <a:spLocks noChangeArrowheads="1"/>
          </p:cNvSpPr>
          <p:nvPr/>
        </p:nvSpPr>
        <p:spPr bwMode="auto">
          <a:xfrm>
            <a:off x="179388" y="2244725"/>
            <a:ext cx="2711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dirty="0"/>
              <a:t>TROIS FORMES DE</a:t>
            </a:r>
          </a:p>
          <a:p>
            <a:r>
              <a:rPr lang="fr-FR" sz="1800" dirty="0"/>
              <a:t>LA VALLEE DU PSOAS</a:t>
            </a:r>
          </a:p>
        </p:txBody>
      </p:sp>
      <p:sp>
        <p:nvSpPr>
          <p:cNvPr id="306199" name="Line 23"/>
          <p:cNvSpPr>
            <a:spLocks noChangeShapeType="1"/>
          </p:cNvSpPr>
          <p:nvPr/>
        </p:nvSpPr>
        <p:spPr bwMode="auto">
          <a:xfrm flipV="1">
            <a:off x="3924300" y="2420938"/>
            <a:ext cx="2952750" cy="2592387"/>
          </a:xfrm>
          <a:prstGeom prst="line">
            <a:avLst/>
          </a:prstGeom>
          <a:noFill/>
          <a:ln w="285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06200" name="Line 24"/>
          <p:cNvSpPr>
            <a:spLocks noChangeShapeType="1"/>
          </p:cNvSpPr>
          <p:nvPr/>
        </p:nvSpPr>
        <p:spPr bwMode="auto">
          <a:xfrm flipV="1">
            <a:off x="6659563" y="2565400"/>
            <a:ext cx="433387" cy="1511300"/>
          </a:xfrm>
          <a:prstGeom prst="line">
            <a:avLst/>
          </a:prstGeom>
          <a:noFill/>
          <a:ln w="28575">
            <a:solidFill>
              <a:srgbClr val="3366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306201" name="Text Box 25"/>
          <p:cNvSpPr txBox="1">
            <a:spLocks noChangeArrowheads="1"/>
          </p:cNvSpPr>
          <p:nvPr/>
        </p:nvSpPr>
        <p:spPr bwMode="auto">
          <a:xfrm>
            <a:off x="5924550" y="2060575"/>
            <a:ext cx="3232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u="sng" dirty="0">
                <a:solidFill>
                  <a:srgbClr val="FFFF00"/>
                </a:solidFill>
              </a:rPr>
              <a:t>22% DE FORMES A RISQUE</a:t>
            </a:r>
          </a:p>
        </p:txBody>
      </p:sp>
    </p:spTree>
    <p:extLst>
      <p:ext uri="{BB962C8B-B14F-4D97-AF65-F5344CB8AC3E}">
        <p14:creationId xmlns:p14="http://schemas.microsoft.com/office/powerpoint/2010/main" val="264768081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6199"/>
                                        </p:tgtEl>
                                        <p:attrNameLst>
                                          <p:attrName>style.visibility</p:attrName>
                                        </p:attrNameLst>
                                      </p:cBhvr>
                                      <p:to>
                                        <p:strVal val="visible"/>
                                      </p:to>
                                    </p:set>
                                    <p:anim calcmode="lin" valueType="num">
                                      <p:cBhvr additive="base">
                                        <p:cTn id="7" dur="500" fill="hold"/>
                                        <p:tgtEl>
                                          <p:spTgt spid="306199"/>
                                        </p:tgtEl>
                                        <p:attrNameLst>
                                          <p:attrName>ppt_x</p:attrName>
                                        </p:attrNameLst>
                                      </p:cBhvr>
                                      <p:tavLst>
                                        <p:tav tm="0">
                                          <p:val>
                                            <p:strVal val="#ppt_x"/>
                                          </p:val>
                                        </p:tav>
                                        <p:tav tm="100000">
                                          <p:val>
                                            <p:strVal val="#ppt_x"/>
                                          </p:val>
                                        </p:tav>
                                      </p:tavLst>
                                    </p:anim>
                                    <p:anim calcmode="lin" valueType="num">
                                      <p:cBhvr additive="base">
                                        <p:cTn id="8" dur="500" fill="hold"/>
                                        <p:tgtEl>
                                          <p:spTgt spid="30619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06200"/>
                                        </p:tgtEl>
                                        <p:attrNameLst>
                                          <p:attrName>style.visibility</p:attrName>
                                        </p:attrNameLst>
                                      </p:cBhvr>
                                      <p:to>
                                        <p:strVal val="visible"/>
                                      </p:to>
                                    </p:set>
                                    <p:anim calcmode="lin" valueType="num">
                                      <p:cBhvr additive="base">
                                        <p:cTn id="11" dur="500" fill="hold"/>
                                        <p:tgtEl>
                                          <p:spTgt spid="306200"/>
                                        </p:tgtEl>
                                        <p:attrNameLst>
                                          <p:attrName>ppt_x</p:attrName>
                                        </p:attrNameLst>
                                      </p:cBhvr>
                                      <p:tavLst>
                                        <p:tav tm="0">
                                          <p:val>
                                            <p:strVal val="#ppt_x"/>
                                          </p:val>
                                        </p:tav>
                                        <p:tav tm="100000">
                                          <p:val>
                                            <p:strVal val="#ppt_x"/>
                                          </p:val>
                                        </p:tav>
                                      </p:tavLst>
                                    </p:anim>
                                    <p:anim calcmode="lin" valueType="num">
                                      <p:cBhvr additive="base">
                                        <p:cTn id="12" dur="500" fill="hold"/>
                                        <p:tgtEl>
                                          <p:spTgt spid="30620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06201"/>
                                        </p:tgtEl>
                                        <p:attrNameLst>
                                          <p:attrName>style.visibility</p:attrName>
                                        </p:attrNameLst>
                                      </p:cBhvr>
                                      <p:to>
                                        <p:strVal val="visible"/>
                                      </p:to>
                                    </p:set>
                                    <p:anim calcmode="lin" valueType="num">
                                      <p:cBhvr additive="base">
                                        <p:cTn id="15" dur="500" fill="hold"/>
                                        <p:tgtEl>
                                          <p:spTgt spid="306201"/>
                                        </p:tgtEl>
                                        <p:attrNameLst>
                                          <p:attrName>ppt_x</p:attrName>
                                        </p:attrNameLst>
                                      </p:cBhvr>
                                      <p:tavLst>
                                        <p:tav tm="0">
                                          <p:val>
                                            <p:strVal val="#ppt_x"/>
                                          </p:val>
                                        </p:tav>
                                        <p:tav tm="100000">
                                          <p:val>
                                            <p:strVal val="#ppt_x"/>
                                          </p:val>
                                        </p:tav>
                                      </p:tavLst>
                                    </p:anim>
                                    <p:anim calcmode="lin" valueType="num">
                                      <p:cBhvr additive="base">
                                        <p:cTn id="16" dur="500" fill="hold"/>
                                        <p:tgtEl>
                                          <p:spTgt spid="306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6199" grpId="0" animBg="1"/>
      <p:bldP spid="306200" grpId="0" animBg="1"/>
      <p:bldP spid="30620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6924" y="787576"/>
            <a:ext cx="2397411" cy="584776"/>
          </a:xfrm>
          <a:prstGeom prst="rect">
            <a:avLst/>
          </a:prstGeom>
        </p:spPr>
        <p:txBody>
          <a:bodyPr wrap="none">
            <a:spAutoFit/>
          </a:bodyPr>
          <a:lstStyle/>
          <a:p>
            <a:r>
              <a:rPr lang="en-US" sz="3200" dirty="0" smtClean="0">
                <a:solidFill>
                  <a:srgbClr val="FFFF00"/>
                </a:solidFill>
                <a:latin typeface="+mj-lt"/>
              </a:rPr>
              <a:t>The Authors</a:t>
            </a:r>
            <a:endParaRPr lang="en-US" dirty="0">
              <a:solidFill>
                <a:srgbClr val="FFFF00"/>
              </a:solidFill>
              <a:latin typeface="+mj-lt"/>
            </a:endParaRPr>
          </a:p>
        </p:txBody>
      </p:sp>
      <p:pic>
        <p:nvPicPr>
          <p:cNvPr id="4102" name="Picture 6" descr="C:\Users\JA\Desktop\Jean Alain Epinet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7356" y="339425"/>
            <a:ext cx="1493094" cy="1560227"/>
          </a:xfrm>
          <a:prstGeom prst="rect">
            <a:avLst/>
          </a:prstGeom>
          <a:noFill/>
          <a:extLst>
            <a:ext uri="{909E8E84-426E-40dd-AFC4-6F175D3DCCD1}">
              <a14:hiddenFill xmlns:a14="http://schemas.microsoft.com/office/drawing/2010/main">
                <a:solidFill>
                  <a:srgbClr val="FFFFFF"/>
                </a:solidFill>
              </a14:hiddenFill>
            </a:ext>
          </a:extLst>
        </p:spPr>
      </p:pic>
      <p:sp>
        <p:nvSpPr>
          <p:cNvPr id="12" name="ZoneTexte 11"/>
          <p:cNvSpPr txBox="1"/>
          <p:nvPr/>
        </p:nvSpPr>
        <p:spPr>
          <a:xfrm>
            <a:off x="6303008" y="249875"/>
            <a:ext cx="2622342" cy="1846659"/>
          </a:xfrm>
          <a:prstGeom prst="rect">
            <a:avLst/>
          </a:prstGeom>
          <a:noFill/>
        </p:spPr>
        <p:txBody>
          <a:bodyPr wrap="square" rtlCol="0">
            <a:spAutoFit/>
          </a:bodyPr>
          <a:lstStyle/>
          <a:p>
            <a:r>
              <a:rPr lang="en-US" dirty="0" smtClean="0">
                <a:solidFill>
                  <a:srgbClr val="FFFFFF"/>
                </a:solidFill>
              </a:rPr>
              <a:t>Jean-Alain </a:t>
            </a:r>
            <a:r>
              <a:rPr lang="en-US" dirty="0" err="1" smtClean="0">
                <a:solidFill>
                  <a:srgbClr val="FFFFFF"/>
                </a:solidFill>
              </a:rPr>
              <a:t>Epinette</a:t>
            </a:r>
            <a:r>
              <a:rPr lang="en-US" dirty="0" smtClean="0">
                <a:solidFill>
                  <a:srgbClr val="FFFFFF"/>
                </a:solidFill>
              </a:rPr>
              <a:t>**</a:t>
            </a:r>
            <a:endParaRPr lang="en-US" dirty="0">
              <a:solidFill>
                <a:srgbClr val="FFFFFF"/>
              </a:solidFill>
            </a:endParaRPr>
          </a:p>
          <a:p>
            <a:r>
              <a:rPr lang="en-US" dirty="0" smtClean="0">
                <a:solidFill>
                  <a:srgbClr val="FFFFFF"/>
                </a:solidFill>
              </a:rPr>
              <a:t> MD</a:t>
            </a:r>
          </a:p>
          <a:p>
            <a:r>
              <a:rPr lang="en-US" sz="1400" dirty="0" err="1">
                <a:solidFill>
                  <a:srgbClr val="FFFFFF"/>
                </a:solidFill>
              </a:rPr>
              <a:t>Bruay-Labuissière</a:t>
            </a:r>
            <a:r>
              <a:rPr lang="en-US" sz="1400" dirty="0">
                <a:solidFill>
                  <a:srgbClr val="FFFFFF"/>
                </a:solidFill>
              </a:rPr>
              <a:t> - France</a:t>
            </a:r>
          </a:p>
          <a:p>
            <a:r>
              <a:rPr lang="en-US" sz="1400" dirty="0" smtClean="0">
                <a:solidFill>
                  <a:srgbClr val="FFFFFF"/>
                </a:solidFill>
              </a:rPr>
              <a:t>President of the French Hip &amp; Knee Surgery Society</a:t>
            </a:r>
            <a:endParaRPr lang="en-US" sz="1400" dirty="0">
              <a:solidFill>
                <a:srgbClr val="FFFFFF"/>
              </a:solidFill>
            </a:endParaRPr>
          </a:p>
        </p:txBody>
      </p:sp>
      <p:sp>
        <p:nvSpPr>
          <p:cNvPr id="18" name="ZoneTexte 17"/>
          <p:cNvSpPr txBox="1"/>
          <p:nvPr/>
        </p:nvSpPr>
        <p:spPr>
          <a:xfrm>
            <a:off x="1840136" y="4607512"/>
            <a:ext cx="2807220" cy="1261884"/>
          </a:xfrm>
          <a:prstGeom prst="rect">
            <a:avLst/>
          </a:prstGeom>
          <a:noFill/>
        </p:spPr>
        <p:txBody>
          <a:bodyPr wrap="square" rtlCol="0">
            <a:spAutoFit/>
          </a:bodyPr>
          <a:lstStyle/>
          <a:p>
            <a:r>
              <a:rPr lang="en-US" dirty="0" smtClean="0">
                <a:solidFill>
                  <a:srgbClr val="FFFFFF"/>
                </a:solidFill>
              </a:rPr>
              <a:t>Gérard </a:t>
            </a:r>
            <a:r>
              <a:rPr lang="en-US" dirty="0" err="1" smtClean="0">
                <a:solidFill>
                  <a:srgbClr val="FFFFFF"/>
                </a:solidFill>
              </a:rPr>
              <a:t>Pagazani</a:t>
            </a:r>
            <a:r>
              <a:rPr lang="en-US" dirty="0" smtClean="0">
                <a:solidFill>
                  <a:srgbClr val="FFFFFF"/>
                </a:solidFill>
              </a:rPr>
              <a:t> *  MD</a:t>
            </a:r>
            <a:r>
              <a:rPr lang="en-US" dirty="0">
                <a:solidFill>
                  <a:srgbClr val="FFFFFF"/>
                </a:solidFill>
              </a:rPr>
              <a:t>.</a:t>
            </a:r>
            <a:endParaRPr lang="en-US" dirty="0" smtClean="0">
              <a:solidFill>
                <a:srgbClr val="FFFFFF"/>
              </a:solidFill>
            </a:endParaRPr>
          </a:p>
          <a:p>
            <a:r>
              <a:rPr lang="en-US" sz="1400" dirty="0" smtClean="0">
                <a:solidFill>
                  <a:srgbClr val="FFFFFF"/>
                </a:solidFill>
              </a:rPr>
              <a:t>Avignon - </a:t>
            </a:r>
            <a:r>
              <a:rPr lang="en-US" sz="1400" dirty="0">
                <a:solidFill>
                  <a:srgbClr val="FFFFFF"/>
                </a:solidFill>
              </a:rPr>
              <a:t>France</a:t>
            </a:r>
          </a:p>
          <a:p>
            <a:r>
              <a:rPr lang="en-US" sz="1400" dirty="0">
                <a:solidFill>
                  <a:srgbClr val="FFFFFF"/>
                </a:solidFill>
              </a:rPr>
              <a:t>ADM French Group</a:t>
            </a:r>
          </a:p>
        </p:txBody>
      </p:sp>
      <p:sp>
        <p:nvSpPr>
          <p:cNvPr id="20" name="ZoneTexte 19"/>
          <p:cNvSpPr txBox="1"/>
          <p:nvPr/>
        </p:nvSpPr>
        <p:spPr>
          <a:xfrm>
            <a:off x="1912144" y="2075648"/>
            <a:ext cx="2735212" cy="1631216"/>
          </a:xfrm>
          <a:prstGeom prst="rect">
            <a:avLst/>
          </a:prstGeom>
          <a:noFill/>
        </p:spPr>
        <p:txBody>
          <a:bodyPr wrap="square" rtlCol="0">
            <a:spAutoFit/>
          </a:bodyPr>
          <a:lstStyle/>
          <a:p>
            <a:r>
              <a:rPr lang="en-US" dirty="0" smtClean="0">
                <a:solidFill>
                  <a:srgbClr val="FFFFFF"/>
                </a:solidFill>
              </a:rPr>
              <a:t>Eric </a:t>
            </a:r>
            <a:r>
              <a:rPr lang="en-US" dirty="0" err="1" smtClean="0">
                <a:solidFill>
                  <a:srgbClr val="FFFFFF"/>
                </a:solidFill>
              </a:rPr>
              <a:t>Vandenbussche</a:t>
            </a:r>
            <a:r>
              <a:rPr lang="en-US" dirty="0" smtClean="0">
                <a:solidFill>
                  <a:srgbClr val="FFFFFF"/>
                </a:solidFill>
              </a:rPr>
              <a:t> * MD. PhD</a:t>
            </a:r>
          </a:p>
          <a:p>
            <a:r>
              <a:rPr lang="en-US" sz="1400" dirty="0" smtClean="0">
                <a:solidFill>
                  <a:srgbClr val="FFFFFF"/>
                </a:solidFill>
              </a:rPr>
              <a:t>Paris – France</a:t>
            </a:r>
          </a:p>
          <a:p>
            <a:r>
              <a:rPr lang="en-US" sz="1400" dirty="0" smtClean="0">
                <a:solidFill>
                  <a:srgbClr val="FFFFFF"/>
                </a:solidFill>
              </a:rPr>
              <a:t>ADM French Group</a:t>
            </a:r>
            <a:endParaRPr lang="en-US" sz="1400" dirty="0">
              <a:solidFill>
                <a:srgbClr val="FFFFFF"/>
              </a:solidFill>
            </a:endParaRPr>
          </a:p>
        </p:txBody>
      </p:sp>
      <p:sp>
        <p:nvSpPr>
          <p:cNvPr id="23" name="ZoneTexte 22"/>
          <p:cNvSpPr txBox="1"/>
          <p:nvPr/>
        </p:nvSpPr>
        <p:spPr>
          <a:xfrm>
            <a:off x="6303008" y="2560241"/>
            <a:ext cx="2764904" cy="1846659"/>
          </a:xfrm>
          <a:prstGeom prst="rect">
            <a:avLst/>
          </a:prstGeom>
          <a:noFill/>
        </p:spPr>
        <p:txBody>
          <a:bodyPr wrap="square" rtlCol="0">
            <a:spAutoFit/>
          </a:bodyPr>
          <a:lstStyle/>
          <a:p>
            <a:r>
              <a:rPr lang="en-US" dirty="0" smtClean="0">
                <a:solidFill>
                  <a:srgbClr val="FFFFFF"/>
                </a:solidFill>
              </a:rPr>
              <a:t>Richard Béracassat * </a:t>
            </a:r>
          </a:p>
          <a:p>
            <a:r>
              <a:rPr lang="en-US" dirty="0" smtClean="0">
                <a:solidFill>
                  <a:srgbClr val="FFFFFF"/>
                </a:solidFill>
              </a:rPr>
              <a:t>MD</a:t>
            </a:r>
            <a:r>
              <a:rPr lang="en-US" dirty="0">
                <a:solidFill>
                  <a:srgbClr val="FFFFFF"/>
                </a:solidFill>
              </a:rPr>
              <a:t>.</a:t>
            </a:r>
            <a:endParaRPr lang="en-US" dirty="0" smtClean="0">
              <a:solidFill>
                <a:srgbClr val="FFFFFF"/>
              </a:solidFill>
            </a:endParaRPr>
          </a:p>
          <a:p>
            <a:r>
              <a:rPr lang="en-US" sz="1400" dirty="0" smtClean="0">
                <a:solidFill>
                  <a:srgbClr val="FFFFFF"/>
                </a:solidFill>
              </a:rPr>
              <a:t>Ales – France</a:t>
            </a:r>
          </a:p>
          <a:p>
            <a:r>
              <a:rPr lang="en-US" sz="1400" dirty="0">
                <a:solidFill>
                  <a:srgbClr val="FFFFFF"/>
                </a:solidFill>
              </a:rPr>
              <a:t>ADM French Group</a:t>
            </a:r>
          </a:p>
          <a:p>
            <a:endParaRPr lang="en-US" sz="1400" dirty="0">
              <a:solidFill>
                <a:srgbClr val="FFFFFF"/>
              </a:solidFill>
            </a:endParaRPr>
          </a:p>
        </p:txBody>
      </p:sp>
      <p:sp>
        <p:nvSpPr>
          <p:cNvPr id="24" name="ZoneTexte 23"/>
          <p:cNvSpPr txBox="1"/>
          <p:nvPr/>
        </p:nvSpPr>
        <p:spPr>
          <a:xfrm>
            <a:off x="6303007" y="4718932"/>
            <a:ext cx="2622342" cy="1477328"/>
          </a:xfrm>
          <a:prstGeom prst="rect">
            <a:avLst/>
          </a:prstGeom>
          <a:noFill/>
        </p:spPr>
        <p:txBody>
          <a:bodyPr wrap="square" rtlCol="0">
            <a:spAutoFit/>
          </a:bodyPr>
          <a:lstStyle/>
          <a:p>
            <a:r>
              <a:rPr lang="en-US" dirty="0" smtClean="0">
                <a:solidFill>
                  <a:srgbClr val="FFFFFF"/>
                </a:solidFill>
              </a:rPr>
              <a:t>Philippe </a:t>
            </a:r>
            <a:r>
              <a:rPr lang="en-US" dirty="0" err="1" smtClean="0">
                <a:solidFill>
                  <a:srgbClr val="FFFFFF"/>
                </a:solidFill>
              </a:rPr>
              <a:t>Tracol</a:t>
            </a:r>
            <a:r>
              <a:rPr lang="en-US" dirty="0" smtClean="0">
                <a:solidFill>
                  <a:srgbClr val="FFFFFF"/>
                </a:solidFill>
              </a:rPr>
              <a:t> * MD.</a:t>
            </a:r>
          </a:p>
          <a:p>
            <a:r>
              <a:rPr lang="en-US" sz="1400" dirty="0" err="1" smtClean="0">
                <a:solidFill>
                  <a:srgbClr val="FFFFFF"/>
                </a:solidFill>
              </a:rPr>
              <a:t>Cavaillon</a:t>
            </a:r>
            <a:r>
              <a:rPr lang="en-US" sz="1400" dirty="0" smtClean="0">
                <a:solidFill>
                  <a:srgbClr val="FFFFFF"/>
                </a:solidFill>
              </a:rPr>
              <a:t> – France</a:t>
            </a:r>
          </a:p>
          <a:p>
            <a:r>
              <a:rPr lang="en-US" sz="1400" dirty="0">
                <a:solidFill>
                  <a:srgbClr val="FFFFFF"/>
                </a:solidFill>
              </a:rPr>
              <a:t>ADM French Group</a:t>
            </a:r>
          </a:p>
          <a:p>
            <a:pPr algn="r"/>
            <a:endParaRPr lang="en-US" sz="1400" dirty="0">
              <a:solidFill>
                <a:srgbClr val="FFFFFF"/>
              </a:solidFill>
            </a:endParaRPr>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780" y="4406900"/>
            <a:ext cx="1415670" cy="1944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968" y="1789892"/>
            <a:ext cx="1512168" cy="1956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Image 1" descr="RB.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7356" y="2418521"/>
            <a:ext cx="1493094" cy="1753429"/>
          </a:xfrm>
          <a:prstGeom prst="rect">
            <a:avLst/>
          </a:prstGeom>
        </p:spPr>
      </p:pic>
      <p:pic>
        <p:nvPicPr>
          <p:cNvPr id="3" name="Image 2" descr="G. Pagazani.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3933" y="4406900"/>
            <a:ext cx="1358899" cy="1460499"/>
          </a:xfrm>
          <a:prstGeom prst="rect">
            <a:avLst/>
          </a:prstGeom>
        </p:spPr>
      </p:pic>
      <p:sp>
        <p:nvSpPr>
          <p:cNvPr id="5" name="Rectangle 4"/>
          <p:cNvSpPr/>
          <p:nvPr/>
        </p:nvSpPr>
        <p:spPr>
          <a:xfrm>
            <a:off x="176923" y="6352578"/>
            <a:ext cx="5856075" cy="307777"/>
          </a:xfrm>
          <a:prstGeom prst="rect">
            <a:avLst/>
          </a:prstGeom>
        </p:spPr>
        <p:txBody>
          <a:bodyPr wrap="square">
            <a:spAutoFit/>
          </a:bodyPr>
          <a:lstStyle/>
          <a:p>
            <a:r>
              <a:rPr lang="fr-FR" sz="1400" dirty="0"/>
              <a:t>DOI: </a:t>
            </a:r>
            <a:r>
              <a:rPr lang="fr-FR" sz="1400" dirty="0" smtClean="0"/>
              <a:t>* </a:t>
            </a:r>
            <a:r>
              <a:rPr lang="fr-FR" sz="1400" dirty="0"/>
              <a:t>Royalties </a:t>
            </a:r>
            <a:r>
              <a:rPr lang="fr-FR" sz="1400" dirty="0" err="1"/>
              <a:t>from</a:t>
            </a:r>
            <a:r>
              <a:rPr lang="fr-FR" sz="1400" dirty="0"/>
              <a:t> </a:t>
            </a:r>
            <a:r>
              <a:rPr lang="fr-FR" sz="1400" dirty="0" err="1"/>
              <a:t>Stryker</a:t>
            </a:r>
            <a:r>
              <a:rPr lang="fr-FR" sz="1400" dirty="0"/>
              <a:t>®, **</a:t>
            </a:r>
            <a:r>
              <a:rPr lang="en-US" sz="1400" dirty="0" smtClean="0"/>
              <a:t>Speaker, presentations </a:t>
            </a:r>
            <a:r>
              <a:rPr lang="en-US" sz="1400" dirty="0"/>
              <a:t>for </a:t>
            </a:r>
            <a:r>
              <a:rPr lang="fr-FR" sz="1400" dirty="0" err="1"/>
              <a:t>Stryker</a:t>
            </a:r>
            <a:r>
              <a:rPr lang="fr-FR" sz="1400" dirty="0"/>
              <a:t>®</a:t>
            </a:r>
          </a:p>
        </p:txBody>
      </p:sp>
    </p:spTree>
    <p:extLst>
      <p:ext uri="{BB962C8B-B14F-4D97-AF65-F5344CB8AC3E}">
        <p14:creationId xmlns:p14="http://schemas.microsoft.com/office/powerpoint/2010/main" val="42500479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4" descr="Rebord anatomique CD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7913" y="457200"/>
            <a:ext cx="2435225"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4" name="Picture 5" descr="Rebord anatomique CD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8306" y="457200"/>
            <a:ext cx="26035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3843338"/>
            <a:ext cx="1728788"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05200" y="3843338"/>
            <a:ext cx="1727200" cy="158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Rectangle 9"/>
          <p:cNvSpPr>
            <a:spLocks noChangeArrowheads="1"/>
          </p:cNvSpPr>
          <p:nvPr/>
        </p:nvSpPr>
        <p:spPr bwMode="auto">
          <a:xfrm>
            <a:off x="5597525" y="4614863"/>
            <a:ext cx="3546475" cy="230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dirty="0">
                <a:solidFill>
                  <a:srgbClr val="FFFFFF"/>
                </a:solidFill>
              </a:rPr>
              <a:t>La Reconstruction Anatomique</a:t>
            </a:r>
            <a:r>
              <a:rPr lang="fr-FR" i="1" dirty="0">
                <a:solidFill>
                  <a:srgbClr val="FFFFFF"/>
                </a:solidFill>
              </a:rPr>
              <a:t> </a:t>
            </a:r>
            <a:r>
              <a:rPr lang="fr-FR" dirty="0">
                <a:solidFill>
                  <a:srgbClr val="FFFFFF"/>
                </a:solidFill>
              </a:rPr>
              <a:t>Droite et Gauche respecte la vallée du Psoas</a:t>
            </a:r>
            <a:endParaRPr lang="fr-FR" i="1" dirty="0">
              <a:solidFill>
                <a:srgbClr val="FFFFFF"/>
              </a:solidFill>
            </a:endParaRPr>
          </a:p>
          <a:p>
            <a:pPr>
              <a:lnSpc>
                <a:spcPct val="158000"/>
              </a:lnSpc>
              <a:spcBef>
                <a:spcPct val="50000"/>
              </a:spcBef>
              <a:buClr>
                <a:srgbClr val="A50021"/>
              </a:buClr>
              <a:buFontTx/>
              <a:buChar char="•"/>
            </a:pPr>
            <a:endParaRPr lang="fr-FR" dirty="0">
              <a:solidFill>
                <a:srgbClr val="FFFFFF"/>
              </a:solidFill>
            </a:endParaRPr>
          </a:p>
        </p:txBody>
      </p:sp>
      <p:sp>
        <p:nvSpPr>
          <p:cNvPr id="64518" name="ZoneTexte 7"/>
          <p:cNvSpPr txBox="1">
            <a:spLocks noChangeArrowheads="1"/>
          </p:cNvSpPr>
          <p:nvPr/>
        </p:nvSpPr>
        <p:spPr bwMode="auto">
          <a:xfrm>
            <a:off x="404076" y="992406"/>
            <a:ext cx="287423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fr-FR" sz="3200" dirty="0">
                <a:solidFill>
                  <a:srgbClr val="FFFF00"/>
                </a:solidFill>
              </a:rPr>
              <a:t>Adapter le design de la cupule à l’anatomie </a:t>
            </a:r>
            <a:endParaRPr lang="fr-FR" sz="3200" dirty="0"/>
          </a:p>
        </p:txBody>
      </p:sp>
    </p:spTree>
    <p:extLst>
      <p:ext uri="{BB962C8B-B14F-4D97-AF65-F5344CB8AC3E}">
        <p14:creationId xmlns:p14="http://schemas.microsoft.com/office/powerpoint/2010/main" val="38237555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Espace réservé du numéro de diapositive 4"/>
          <p:cNvSpPr>
            <a:spLocks noGrp="1"/>
          </p:cNvSpPr>
          <p:nvPr>
            <p:ph type="sldNum" sz="quarter" idx="12"/>
          </p:nvPr>
        </p:nvSpPr>
        <p:spPr/>
        <p:txBody>
          <a:bodyPr/>
          <a:lstStyle/>
          <a:p>
            <a:pPr>
              <a:defRPr/>
            </a:pPr>
            <a:endParaRPr lang="en-US" dirty="0">
              <a:ea typeface="ＭＳ Ｐゴシック" charset="-128"/>
              <a:cs typeface="ＭＳ Ｐゴシック" charset="-128"/>
            </a:endParaRPr>
          </a:p>
        </p:txBody>
      </p:sp>
      <p:sp>
        <p:nvSpPr>
          <p:cNvPr id="89091" name="Rectangle 2"/>
          <p:cNvSpPr>
            <a:spLocks noChangeArrowheads="1"/>
          </p:cNvSpPr>
          <p:nvPr/>
        </p:nvSpPr>
        <p:spPr bwMode="auto">
          <a:xfrm>
            <a:off x="6270777" y="439251"/>
            <a:ext cx="2397011" cy="1658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p>
            <a:pPr eaLnBrk="1" hangingPunct="1"/>
            <a:r>
              <a:rPr lang="en-US" sz="3600" dirty="0" err="1" smtClean="0">
                <a:solidFill>
                  <a:srgbClr val="FFFF00"/>
                </a:solidFill>
              </a:rPr>
              <a:t>Matériaux</a:t>
            </a:r>
            <a:r>
              <a:rPr lang="en-US" sz="3600" dirty="0">
                <a:solidFill>
                  <a:srgbClr val="FFFF00"/>
                </a:solidFill>
              </a:rPr>
              <a:t>, couples de </a:t>
            </a:r>
            <a:r>
              <a:rPr lang="en-US" sz="3600" dirty="0" err="1" smtClean="0">
                <a:solidFill>
                  <a:srgbClr val="FFFF00"/>
                </a:solidFill>
              </a:rPr>
              <a:t>frottement</a:t>
            </a:r>
            <a:endParaRPr lang="en-US" sz="3600" dirty="0">
              <a:solidFill>
                <a:srgbClr val="FFFF00"/>
              </a:solidFill>
            </a:endParaRPr>
          </a:p>
        </p:txBody>
      </p:sp>
      <p:grpSp>
        <p:nvGrpSpPr>
          <p:cNvPr id="89092" name="Diagram 3"/>
          <p:cNvGrpSpPr>
            <a:grpSpLocks noChangeAspect="1"/>
          </p:cNvGrpSpPr>
          <p:nvPr/>
        </p:nvGrpSpPr>
        <p:grpSpPr bwMode="auto">
          <a:xfrm>
            <a:off x="749300" y="1412875"/>
            <a:ext cx="7700963" cy="4800600"/>
            <a:chOff x="694" y="1075"/>
            <a:chExt cx="4319" cy="2900"/>
          </a:xfrm>
        </p:grpSpPr>
        <p:sp>
          <p:nvSpPr>
            <p:cNvPr id="89109" name="AutoShape 4"/>
            <p:cNvSpPr>
              <a:spLocks noChangeAspect="1" noChangeArrowheads="1" noTextEdit="1"/>
            </p:cNvSpPr>
            <p:nvPr/>
          </p:nvSpPr>
          <p:spPr bwMode="auto">
            <a:xfrm>
              <a:off x="694" y="1075"/>
              <a:ext cx="4319" cy="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p>
          </p:txBody>
        </p:sp>
      </p:grpSp>
      <p:grpSp>
        <p:nvGrpSpPr>
          <p:cNvPr id="3" name="Group 5"/>
          <p:cNvGrpSpPr>
            <a:grpSpLocks/>
          </p:cNvGrpSpPr>
          <p:nvPr/>
        </p:nvGrpSpPr>
        <p:grpSpPr bwMode="auto">
          <a:xfrm>
            <a:off x="3348038" y="1066800"/>
            <a:ext cx="2087562" cy="3082925"/>
            <a:chOff x="2109" y="944"/>
            <a:chExt cx="1315" cy="1942"/>
          </a:xfrm>
        </p:grpSpPr>
        <p:sp>
          <p:nvSpPr>
            <p:cNvPr id="89107" name="Oval 6"/>
            <p:cNvSpPr>
              <a:spLocks noChangeArrowheads="1"/>
            </p:cNvSpPr>
            <p:nvPr/>
          </p:nvSpPr>
          <p:spPr bwMode="auto">
            <a:xfrm>
              <a:off x="2109" y="1706"/>
              <a:ext cx="1315" cy="1180"/>
            </a:xfrm>
            <a:prstGeom prst="ellipse">
              <a:avLst/>
            </a:prstGeom>
            <a:solidFill>
              <a:schemeClr val="accent2">
                <a:alpha val="50195"/>
              </a:schemeClr>
            </a:solidFill>
            <a:ln w="57150">
              <a:solidFill>
                <a:schemeClr val="accent2">
                  <a:alpha val="50195"/>
                </a:schemeClr>
              </a:solidFill>
              <a:round/>
              <a:headEnd/>
              <a:tailEnd/>
            </a:ln>
          </p:spPr>
          <p:txBody>
            <a:bodyPr wrap="none" anchor="ctr"/>
            <a:lstStyle/>
            <a:p>
              <a:endParaRPr lang="fr-FR"/>
            </a:p>
          </p:txBody>
        </p:sp>
        <p:sp>
          <p:nvSpPr>
            <p:cNvPr id="89108" name="Text Box 7"/>
            <p:cNvSpPr txBox="1">
              <a:spLocks noChangeArrowheads="1"/>
            </p:cNvSpPr>
            <p:nvPr/>
          </p:nvSpPr>
          <p:spPr bwMode="auto">
            <a:xfrm>
              <a:off x="2208" y="944"/>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USURE</a:t>
              </a:r>
            </a:p>
          </p:txBody>
        </p:sp>
      </p:grpSp>
      <p:grpSp>
        <p:nvGrpSpPr>
          <p:cNvPr id="4" name="Group 8"/>
          <p:cNvGrpSpPr>
            <a:grpSpLocks/>
          </p:cNvGrpSpPr>
          <p:nvPr/>
        </p:nvGrpSpPr>
        <p:grpSpPr bwMode="auto">
          <a:xfrm>
            <a:off x="395288" y="3068638"/>
            <a:ext cx="4249737" cy="1871662"/>
            <a:chOff x="249" y="2205"/>
            <a:chExt cx="2677" cy="1179"/>
          </a:xfrm>
        </p:grpSpPr>
        <p:sp>
          <p:nvSpPr>
            <p:cNvPr id="89105" name="Oval 9"/>
            <p:cNvSpPr>
              <a:spLocks noChangeArrowheads="1"/>
            </p:cNvSpPr>
            <p:nvPr/>
          </p:nvSpPr>
          <p:spPr bwMode="auto">
            <a:xfrm>
              <a:off x="1610" y="2205"/>
              <a:ext cx="1316" cy="1179"/>
            </a:xfrm>
            <a:prstGeom prst="ellipse">
              <a:avLst/>
            </a:prstGeom>
            <a:solidFill>
              <a:srgbClr val="808080">
                <a:alpha val="50195"/>
              </a:srgbClr>
            </a:solidFill>
            <a:ln w="57150">
              <a:solidFill>
                <a:srgbClr val="808080">
                  <a:alpha val="50195"/>
                </a:srgbClr>
              </a:solidFill>
              <a:round/>
              <a:headEnd/>
              <a:tailEnd/>
            </a:ln>
          </p:spPr>
          <p:txBody>
            <a:bodyPr wrap="none" anchor="ctr"/>
            <a:lstStyle/>
            <a:p>
              <a:endParaRPr lang="fr-FR"/>
            </a:p>
          </p:txBody>
        </p:sp>
        <p:sp>
          <p:nvSpPr>
            <p:cNvPr id="89106" name="Text Box 10"/>
            <p:cNvSpPr txBox="1">
              <a:spLocks noChangeArrowheads="1"/>
            </p:cNvSpPr>
            <p:nvPr/>
          </p:nvSpPr>
          <p:spPr bwMode="auto">
            <a:xfrm>
              <a:off x="249" y="2568"/>
              <a:ext cx="122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RESISTANCE MECANIQUE</a:t>
              </a:r>
            </a:p>
          </p:txBody>
        </p:sp>
      </p:grpSp>
      <p:grpSp>
        <p:nvGrpSpPr>
          <p:cNvPr id="5" name="Group 11"/>
          <p:cNvGrpSpPr>
            <a:grpSpLocks/>
          </p:cNvGrpSpPr>
          <p:nvPr/>
        </p:nvGrpSpPr>
        <p:grpSpPr bwMode="auto">
          <a:xfrm>
            <a:off x="4140200" y="3068638"/>
            <a:ext cx="4673600" cy="1944687"/>
            <a:chOff x="2608" y="2205"/>
            <a:chExt cx="2944" cy="1225"/>
          </a:xfrm>
        </p:grpSpPr>
        <p:sp>
          <p:nvSpPr>
            <p:cNvPr id="89103" name="Oval 12"/>
            <p:cNvSpPr>
              <a:spLocks noChangeArrowheads="1"/>
            </p:cNvSpPr>
            <p:nvPr/>
          </p:nvSpPr>
          <p:spPr bwMode="auto">
            <a:xfrm>
              <a:off x="2608" y="2205"/>
              <a:ext cx="1225" cy="1225"/>
            </a:xfrm>
            <a:prstGeom prst="ellipse">
              <a:avLst/>
            </a:prstGeom>
            <a:solidFill>
              <a:srgbClr val="BBE0E3">
                <a:alpha val="50195"/>
              </a:srgbClr>
            </a:solidFill>
            <a:ln w="57150">
              <a:solidFill>
                <a:srgbClr val="009999">
                  <a:alpha val="50195"/>
                </a:srgbClr>
              </a:solidFill>
              <a:round/>
              <a:headEnd/>
              <a:tailEnd/>
            </a:ln>
          </p:spPr>
          <p:txBody>
            <a:bodyPr wrap="none" anchor="ctr"/>
            <a:lstStyle/>
            <a:p>
              <a:endParaRPr lang="fr-FR"/>
            </a:p>
          </p:txBody>
        </p:sp>
        <p:sp>
          <p:nvSpPr>
            <p:cNvPr id="89104" name="Text Box 13"/>
            <p:cNvSpPr txBox="1">
              <a:spLocks noChangeArrowheads="1"/>
            </p:cNvSpPr>
            <p:nvPr/>
          </p:nvSpPr>
          <p:spPr bwMode="auto">
            <a:xfrm>
              <a:off x="4464" y="2624"/>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OXYDATION</a:t>
              </a:r>
            </a:p>
          </p:txBody>
        </p:sp>
      </p:grpSp>
      <p:grpSp>
        <p:nvGrpSpPr>
          <p:cNvPr id="6" name="Group 14"/>
          <p:cNvGrpSpPr>
            <a:grpSpLocks/>
          </p:cNvGrpSpPr>
          <p:nvPr/>
        </p:nvGrpSpPr>
        <p:grpSpPr bwMode="auto">
          <a:xfrm>
            <a:off x="3348038" y="3860800"/>
            <a:ext cx="2089150" cy="2632075"/>
            <a:chOff x="2109" y="2704"/>
            <a:chExt cx="1316" cy="1658"/>
          </a:xfrm>
        </p:grpSpPr>
        <p:sp>
          <p:nvSpPr>
            <p:cNvPr id="89101" name="Oval 15"/>
            <p:cNvSpPr>
              <a:spLocks noChangeArrowheads="1"/>
            </p:cNvSpPr>
            <p:nvPr/>
          </p:nvSpPr>
          <p:spPr bwMode="auto">
            <a:xfrm>
              <a:off x="2109" y="2704"/>
              <a:ext cx="1316" cy="1179"/>
            </a:xfrm>
            <a:prstGeom prst="ellipse">
              <a:avLst/>
            </a:prstGeom>
            <a:solidFill>
              <a:srgbClr val="99CC00">
                <a:alpha val="50195"/>
              </a:srgbClr>
            </a:solidFill>
            <a:ln w="57150">
              <a:solidFill>
                <a:srgbClr val="99CC00">
                  <a:alpha val="50195"/>
                </a:srgbClr>
              </a:solidFill>
              <a:round/>
              <a:headEnd/>
              <a:tailEnd/>
            </a:ln>
          </p:spPr>
          <p:txBody>
            <a:bodyPr wrap="none" anchor="ctr"/>
            <a:lstStyle/>
            <a:p>
              <a:endParaRPr lang="fr-FR"/>
            </a:p>
          </p:txBody>
        </p:sp>
        <p:sp>
          <p:nvSpPr>
            <p:cNvPr id="89102" name="Text Box 16"/>
            <p:cNvSpPr txBox="1">
              <a:spLocks noChangeArrowheads="1"/>
            </p:cNvSpPr>
            <p:nvPr/>
          </p:nvSpPr>
          <p:spPr bwMode="auto">
            <a:xfrm>
              <a:off x="2304" y="4112"/>
              <a:ext cx="108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2000"/>
                <a:t>STABILITE</a:t>
              </a:r>
            </a:p>
          </p:txBody>
        </p:sp>
      </p:grpSp>
      <p:pic>
        <p:nvPicPr>
          <p:cNvPr id="548881" name="Picture 17" descr="fdc922778[1]"/>
          <p:cNvPicPr>
            <a:picLocks noChangeAspect="1" noChangeArrowheads="1"/>
          </p:cNvPicPr>
          <p:nvPr/>
        </p:nvPicPr>
        <p:blipFill>
          <a:blip r:embed="rId3">
            <a:extLst>
              <a:ext uri="{28A0092B-C50C-407E-A947-70E740481C1C}">
                <a14:useLocalDpi xmlns:a14="http://schemas.microsoft.com/office/drawing/2010/main" val="0"/>
              </a:ext>
            </a:extLst>
          </a:blip>
          <a:srcRect t="6871"/>
          <a:stretch>
            <a:fillRect/>
          </a:stretch>
        </p:blipFill>
        <p:spPr bwMode="auto">
          <a:xfrm>
            <a:off x="3924300" y="2057400"/>
            <a:ext cx="1131888"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82" name="Picture 18" descr="200245750-001"/>
          <p:cNvPicPr>
            <a:picLocks noChangeAspect="1" noChangeArrowheads="1"/>
          </p:cNvPicPr>
          <p:nvPr/>
        </p:nvPicPr>
        <p:blipFill>
          <a:blip r:embed="rId4">
            <a:extLst>
              <a:ext uri="{28A0092B-C50C-407E-A947-70E740481C1C}">
                <a14:useLocalDpi xmlns:a14="http://schemas.microsoft.com/office/drawing/2010/main" val="0"/>
              </a:ext>
            </a:extLst>
          </a:blip>
          <a:srcRect t="8330"/>
          <a:stretch>
            <a:fillRect/>
          </a:stretch>
        </p:blipFill>
        <p:spPr bwMode="auto">
          <a:xfrm>
            <a:off x="2428875" y="3124200"/>
            <a:ext cx="15668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83" name="Picture 19" descr="55964025[1]"/>
          <p:cNvPicPr>
            <a:picLocks noChangeAspect="1" noChangeArrowheads="1"/>
          </p:cNvPicPr>
          <p:nvPr/>
        </p:nvPicPr>
        <p:blipFill>
          <a:blip r:embed="rId5">
            <a:extLst>
              <a:ext uri="{28A0092B-C50C-407E-A947-70E740481C1C}">
                <a14:useLocalDpi xmlns:a14="http://schemas.microsoft.com/office/drawing/2010/main" val="0"/>
              </a:ext>
            </a:extLst>
          </a:blip>
          <a:srcRect l="17119" r="9352"/>
          <a:stretch>
            <a:fillRect/>
          </a:stretch>
        </p:blipFill>
        <p:spPr bwMode="auto">
          <a:xfrm>
            <a:off x="5257800" y="2895600"/>
            <a:ext cx="1612900" cy="1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8884" name="Picture 20" descr="Oma"/>
          <p:cNvPicPr>
            <a:picLocks noChangeAspect="1" noChangeArrowheads="1"/>
          </p:cNvPicPr>
          <p:nvPr/>
        </p:nvPicPr>
        <p:blipFill>
          <a:blip r:embed="rId6">
            <a:lum contrast="18000"/>
            <a:extLst>
              <a:ext uri="{28A0092B-C50C-407E-A947-70E740481C1C}">
                <a14:useLocalDpi xmlns:a14="http://schemas.microsoft.com/office/drawing/2010/main" val="0"/>
              </a:ext>
            </a:extLst>
          </a:blip>
          <a:srcRect/>
          <a:stretch>
            <a:fillRect/>
          </a:stretch>
        </p:blipFill>
        <p:spPr bwMode="auto">
          <a:xfrm>
            <a:off x="4038600" y="3665538"/>
            <a:ext cx="1066800" cy="219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43383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888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888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888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54888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u numéro de diapositive 5"/>
          <p:cNvSpPr>
            <a:spLocks noGrp="1"/>
          </p:cNvSpPr>
          <p:nvPr>
            <p:ph type="sldNum" sz="quarter" idx="12"/>
          </p:nvPr>
        </p:nvSpPr>
        <p:spPr/>
        <p:txBody>
          <a:bodyPr/>
          <a:lstStyle/>
          <a:p>
            <a:pPr>
              <a:defRPr/>
            </a:pPr>
            <a:endParaRPr lang="en-US" dirty="0">
              <a:ea typeface="ＭＳ Ｐゴシック" charset="-128"/>
              <a:cs typeface="ＭＳ Ｐゴシック" charset="-128"/>
            </a:endParaRPr>
          </a:p>
        </p:txBody>
      </p:sp>
      <p:sp>
        <p:nvSpPr>
          <p:cNvPr id="33795" name="Rectangle 2"/>
          <p:cNvSpPr>
            <a:spLocks noGrp="1" noChangeArrowheads="1"/>
          </p:cNvSpPr>
          <p:nvPr>
            <p:ph type="title"/>
          </p:nvPr>
        </p:nvSpPr>
        <p:spPr>
          <a:xfrm>
            <a:off x="5064126" y="260350"/>
            <a:ext cx="3560762" cy="647700"/>
          </a:xfrm>
        </p:spPr>
        <p:txBody>
          <a:bodyPr/>
          <a:lstStyle/>
          <a:p>
            <a:pPr algn="r" eaLnBrk="1" hangingPunct="1">
              <a:defRPr/>
            </a:pPr>
            <a:r>
              <a:rPr lang="en-GB" i="0" dirty="0" err="1" smtClean="0">
                <a:solidFill>
                  <a:srgbClr val="FFFF00"/>
                </a:solidFill>
                <a:latin typeface="+mn-lt"/>
                <a:ea typeface="ＭＳ Ｐゴシック" charset="0"/>
                <a:cs typeface="ＭＳ Ｐゴシック" charset="0"/>
              </a:rPr>
              <a:t>Métal</a:t>
            </a:r>
            <a:r>
              <a:rPr lang="en-GB" i="0" dirty="0" smtClean="0">
                <a:solidFill>
                  <a:srgbClr val="FFFF00"/>
                </a:solidFill>
                <a:latin typeface="+mn-lt"/>
                <a:ea typeface="ＭＳ Ｐゴシック" charset="0"/>
                <a:cs typeface="ＭＳ Ｐゴシック" charset="0"/>
              </a:rPr>
              <a:t> / </a:t>
            </a:r>
            <a:r>
              <a:rPr lang="en-GB" i="0" dirty="0" err="1" smtClean="0">
                <a:solidFill>
                  <a:srgbClr val="FFFF00"/>
                </a:solidFill>
                <a:latin typeface="+mn-lt"/>
                <a:ea typeface="ＭＳ Ｐゴシック" charset="0"/>
                <a:cs typeface="ＭＳ Ｐゴシック" charset="0"/>
              </a:rPr>
              <a:t>Métal</a:t>
            </a:r>
            <a:endParaRPr lang="en-GB" i="0" dirty="0">
              <a:solidFill>
                <a:srgbClr val="FFFF00"/>
              </a:solidFill>
              <a:latin typeface="+mn-lt"/>
              <a:ea typeface="ＭＳ Ｐゴシック" charset="0"/>
              <a:cs typeface="ＭＳ Ｐゴシック" charset="0"/>
            </a:endParaRPr>
          </a:p>
        </p:txBody>
      </p:sp>
      <p:sp>
        <p:nvSpPr>
          <p:cNvPr id="33796" name="Rectangle 3"/>
          <p:cNvSpPr>
            <a:spLocks noGrp="1" noChangeArrowheads="1"/>
          </p:cNvSpPr>
          <p:nvPr>
            <p:ph type="body" idx="1"/>
          </p:nvPr>
        </p:nvSpPr>
        <p:spPr>
          <a:xfrm>
            <a:off x="395288" y="1484313"/>
            <a:ext cx="5033962" cy="1873250"/>
          </a:xfrm>
        </p:spPr>
        <p:txBody>
          <a:bodyPr/>
          <a:lstStyle/>
          <a:p>
            <a:pPr>
              <a:buFont typeface="Wingdings" charset="2"/>
              <a:buChar char="Ø"/>
              <a:defRPr/>
            </a:pPr>
            <a:r>
              <a:rPr lang="en-GB" sz="2000" dirty="0">
                <a:latin typeface="Helvetica 35 Thin" charset="0"/>
                <a:ea typeface="ＭＳ Ｐゴシック" charset="0"/>
                <a:cs typeface="ＭＳ Ｐゴシック" charset="0"/>
              </a:rPr>
              <a:t>Possible anatomical restoration </a:t>
            </a:r>
          </a:p>
          <a:p>
            <a:pPr>
              <a:buFont typeface="Wingdings" charset="2"/>
              <a:buChar char="Ø"/>
              <a:defRPr/>
            </a:pPr>
            <a:r>
              <a:rPr lang="en-GB" sz="2000" dirty="0">
                <a:latin typeface="Helvetica 35 Thin" charset="0"/>
                <a:ea typeface="ＭＳ Ｐゴシック" charset="0"/>
                <a:cs typeface="ＭＳ Ｐゴシック" charset="0"/>
              </a:rPr>
              <a:t>The larger heads (44/50) </a:t>
            </a:r>
          </a:p>
          <a:p>
            <a:pPr>
              <a:buFont typeface="Wingdings" charset="2"/>
              <a:buChar char="Ø"/>
              <a:defRPr/>
            </a:pPr>
            <a:r>
              <a:rPr lang="en-GB" sz="2000" dirty="0">
                <a:latin typeface="Helvetica 35 Thin" charset="0"/>
                <a:ea typeface="ＭＳ Ｐゴシック" charset="0"/>
                <a:cs typeface="ＭＳ Ｐゴシック" charset="0"/>
              </a:rPr>
              <a:t>Bone preservation - Resurfacing </a:t>
            </a:r>
          </a:p>
          <a:p>
            <a:pPr>
              <a:buFont typeface="Wingdings" charset="2"/>
              <a:buChar char="Ø"/>
              <a:defRPr/>
            </a:pPr>
            <a:r>
              <a:rPr lang="en-GB" sz="2000" dirty="0">
                <a:latin typeface="Helvetica 35 Thin" charset="0"/>
                <a:ea typeface="ＭＳ Ｐゴシック" charset="0"/>
                <a:cs typeface="ＭＳ Ｐゴシック" charset="0"/>
              </a:rPr>
              <a:t>low wear</a:t>
            </a:r>
          </a:p>
          <a:p>
            <a:pPr eaLnBrk="1" hangingPunct="1">
              <a:buFont typeface="Wingdings" charset="2"/>
              <a:buChar char="Ø"/>
              <a:defRPr/>
            </a:pPr>
            <a:endParaRPr lang="en-GB" sz="2000" dirty="0">
              <a:latin typeface="Helvetica 35 Thin" charset="0"/>
              <a:ea typeface="ＭＳ Ｐゴシック" charset="0"/>
              <a:cs typeface="ＭＳ Ｐゴシック" charset="0"/>
            </a:endParaRPr>
          </a:p>
          <a:p>
            <a:pPr eaLnBrk="1" hangingPunct="1">
              <a:buFont typeface="Wingdings" charset="2"/>
              <a:buChar char="Ø"/>
              <a:defRPr/>
            </a:pPr>
            <a:endParaRPr lang="en-GB" sz="2000" dirty="0">
              <a:latin typeface="Helvetica 35 Thin" charset="0"/>
              <a:ea typeface="ＭＳ Ｐゴシック" charset="0"/>
              <a:cs typeface="ＭＳ Ｐゴシック" charset="0"/>
            </a:endParaRPr>
          </a:p>
          <a:p>
            <a:pPr algn="ctr" eaLnBrk="1" hangingPunct="1">
              <a:buFont typeface="Wingdings" charset="2"/>
              <a:buChar char="Ø"/>
              <a:defRPr/>
            </a:pPr>
            <a:endParaRPr lang="en-GB" sz="2000" b="1" dirty="0">
              <a:latin typeface="Helvetica 35 Thin" charset="0"/>
              <a:ea typeface="ＭＳ Ｐゴシック" charset="0"/>
              <a:cs typeface="ＭＳ Ｐゴシック" charset="0"/>
            </a:endParaRPr>
          </a:p>
          <a:p>
            <a:pPr eaLnBrk="1" hangingPunct="1">
              <a:buFont typeface="Wingdings" charset="2"/>
              <a:buChar char="Ø"/>
              <a:defRPr/>
            </a:pPr>
            <a:endParaRPr lang="en-GB" sz="2000" dirty="0">
              <a:latin typeface="Helvetica 35 Thin" charset="0"/>
              <a:ea typeface="ＭＳ Ｐゴシック" charset="0"/>
              <a:cs typeface="ＭＳ Ｐゴシック" charset="0"/>
            </a:endParaRPr>
          </a:p>
        </p:txBody>
      </p:sp>
      <p:pic>
        <p:nvPicPr>
          <p:cNvPr id="95236" name="Picture 4" descr="MITCH GROUP"/>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72200" y="838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6" descr="mitch x r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00" y="2145358"/>
            <a:ext cx="15478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8" name="Rectangle 6"/>
          <p:cNvSpPr>
            <a:spLocks noChangeArrowheads="1"/>
          </p:cNvSpPr>
          <p:nvPr/>
        </p:nvSpPr>
        <p:spPr bwMode="auto">
          <a:xfrm>
            <a:off x="1981200" y="3276600"/>
            <a:ext cx="6974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GB" b="1" dirty="0" smtClean="0">
                <a:latin typeface="Helvetica 35 Thin" charset="0"/>
              </a:rPr>
              <a:t>But</a:t>
            </a:r>
            <a:endParaRPr lang="en-GB" dirty="0">
              <a:latin typeface="Helvetica 35 Thin" charset="0"/>
            </a:endParaRPr>
          </a:p>
        </p:txBody>
      </p:sp>
      <p:sp>
        <p:nvSpPr>
          <p:cNvPr id="95239" name="Rectangle 3"/>
          <p:cNvSpPr txBox="1">
            <a:spLocks noChangeArrowheads="1"/>
          </p:cNvSpPr>
          <p:nvPr/>
        </p:nvSpPr>
        <p:spPr bwMode="auto">
          <a:xfrm>
            <a:off x="381000" y="3810000"/>
            <a:ext cx="554831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30000"/>
              </a:lnSpc>
              <a:spcBef>
                <a:spcPct val="20000"/>
              </a:spcBef>
              <a:buClr>
                <a:srgbClr val="558476"/>
              </a:buClr>
              <a:buSzPct val="140000"/>
              <a:buFont typeface="Arial" charset="0"/>
              <a:buChar char="•"/>
            </a:pPr>
            <a:r>
              <a:rPr lang="en-GB" sz="1800" dirty="0" smtClean="0">
                <a:latin typeface="Helvetica 35 Thin" charset="0"/>
              </a:rPr>
              <a:t> </a:t>
            </a:r>
            <a:r>
              <a:rPr lang="en-GB" sz="1800" dirty="0">
                <a:latin typeface="Helvetica 35 Thin" charset="0"/>
              </a:rPr>
              <a:t>Head / </a:t>
            </a:r>
            <a:r>
              <a:rPr lang="en-GB" sz="1800" dirty="0" smtClean="0">
                <a:latin typeface="Helvetica 35 Thin" charset="0"/>
              </a:rPr>
              <a:t>Neck ratio : </a:t>
            </a:r>
            <a:r>
              <a:rPr lang="en-GB" sz="1800" dirty="0">
                <a:latin typeface="Helvetica 35 Thin" charset="0"/>
              </a:rPr>
              <a:t>neck fractures </a:t>
            </a:r>
          </a:p>
          <a:p>
            <a:pPr eaLnBrk="1" hangingPunct="1">
              <a:lnSpc>
                <a:spcPct val="130000"/>
              </a:lnSpc>
              <a:spcBef>
                <a:spcPct val="20000"/>
              </a:spcBef>
              <a:buClr>
                <a:srgbClr val="558476"/>
              </a:buClr>
              <a:buSzPct val="140000"/>
              <a:buFont typeface="Arial" charset="0"/>
              <a:buChar char="•"/>
            </a:pPr>
            <a:r>
              <a:rPr lang="en-GB" sz="1800" dirty="0">
                <a:latin typeface="Helvetica 35 Thin" charset="0"/>
              </a:rPr>
              <a:t>Do not allow dual mobility (dislocations) </a:t>
            </a:r>
          </a:p>
          <a:p>
            <a:pPr eaLnBrk="1" hangingPunct="1">
              <a:lnSpc>
                <a:spcPct val="130000"/>
              </a:lnSpc>
              <a:spcBef>
                <a:spcPct val="20000"/>
              </a:spcBef>
              <a:buClr>
                <a:srgbClr val="558476"/>
              </a:buClr>
              <a:buSzPct val="140000"/>
              <a:buFont typeface="Arial" charset="0"/>
              <a:buChar char="•"/>
            </a:pPr>
            <a:r>
              <a:rPr lang="en-GB" sz="1800" dirty="0">
                <a:latin typeface="Helvetica 35 Thin" charset="0"/>
              </a:rPr>
              <a:t>cost </a:t>
            </a:r>
          </a:p>
          <a:p>
            <a:pPr eaLnBrk="1" hangingPunct="1">
              <a:lnSpc>
                <a:spcPct val="130000"/>
              </a:lnSpc>
              <a:spcBef>
                <a:spcPct val="20000"/>
              </a:spcBef>
              <a:buClr>
                <a:srgbClr val="558476"/>
              </a:buClr>
              <a:buSzPct val="140000"/>
              <a:buFont typeface="Arial" charset="0"/>
              <a:buChar char="•"/>
            </a:pPr>
            <a:r>
              <a:rPr lang="en-GB" sz="1800" dirty="0">
                <a:latin typeface="Helvetica 35 Thin" charset="0"/>
              </a:rPr>
              <a:t>Pseudo </a:t>
            </a:r>
            <a:r>
              <a:rPr lang="en-GB" sz="1800" dirty="0" err="1">
                <a:latin typeface="Helvetica 35 Thin" charset="0"/>
              </a:rPr>
              <a:t>tumors</a:t>
            </a:r>
            <a:r>
              <a:rPr lang="en-GB" sz="1800" dirty="0">
                <a:latin typeface="Helvetica 35 Thin" charset="0"/>
              </a:rPr>
              <a:t> </a:t>
            </a:r>
          </a:p>
          <a:p>
            <a:pPr eaLnBrk="1" hangingPunct="1">
              <a:lnSpc>
                <a:spcPct val="130000"/>
              </a:lnSpc>
              <a:spcBef>
                <a:spcPct val="20000"/>
              </a:spcBef>
              <a:buClr>
                <a:srgbClr val="558476"/>
              </a:buClr>
              <a:buSzPct val="140000"/>
              <a:buFont typeface="Arial" charset="0"/>
              <a:buChar char="•"/>
            </a:pPr>
            <a:r>
              <a:rPr lang="en-GB" sz="1800" dirty="0">
                <a:latin typeface="Helvetica 35 Thin" charset="0"/>
              </a:rPr>
              <a:t>Survival curve </a:t>
            </a:r>
          </a:p>
          <a:p>
            <a:pPr eaLnBrk="1" hangingPunct="1">
              <a:lnSpc>
                <a:spcPct val="130000"/>
              </a:lnSpc>
              <a:spcBef>
                <a:spcPct val="20000"/>
              </a:spcBef>
              <a:buClr>
                <a:srgbClr val="558476"/>
              </a:buClr>
              <a:buSzPct val="140000"/>
              <a:buFont typeface="Arial" charset="0"/>
              <a:buChar char="•"/>
            </a:pPr>
            <a:r>
              <a:rPr lang="en-GB" sz="1800" dirty="0">
                <a:latin typeface="Helvetica 35 Thin" charset="0"/>
              </a:rPr>
              <a:t>Release of metal (Co Cr blood levels +++)</a:t>
            </a:r>
          </a:p>
          <a:p>
            <a:pPr eaLnBrk="1" hangingPunct="1">
              <a:lnSpc>
                <a:spcPct val="130000"/>
              </a:lnSpc>
              <a:spcBef>
                <a:spcPct val="20000"/>
              </a:spcBef>
              <a:buClr>
                <a:srgbClr val="558476"/>
              </a:buClr>
              <a:buSzPct val="140000"/>
              <a:buFont typeface="Arial" charset="0"/>
              <a:buChar char="•"/>
            </a:pPr>
            <a:endParaRPr lang="en-GB" sz="1800" dirty="0">
              <a:latin typeface="Helvetica 35 Thin" charset="0"/>
            </a:endParaRPr>
          </a:p>
          <a:p>
            <a:pPr eaLnBrk="1" hangingPunct="1">
              <a:lnSpc>
                <a:spcPct val="130000"/>
              </a:lnSpc>
              <a:spcBef>
                <a:spcPct val="20000"/>
              </a:spcBef>
              <a:buClr>
                <a:srgbClr val="558476"/>
              </a:buClr>
              <a:buSzPct val="140000"/>
              <a:buFontTx/>
              <a:buChar char="•"/>
            </a:pPr>
            <a:endParaRPr lang="en-GB" sz="1800" dirty="0">
              <a:latin typeface="Helvetica 35 Thin" charset="0"/>
            </a:endParaRPr>
          </a:p>
          <a:p>
            <a:pPr eaLnBrk="1" hangingPunct="1">
              <a:lnSpc>
                <a:spcPct val="130000"/>
              </a:lnSpc>
              <a:spcBef>
                <a:spcPct val="20000"/>
              </a:spcBef>
              <a:buClr>
                <a:srgbClr val="558476"/>
              </a:buClr>
              <a:buSzPct val="140000"/>
              <a:buFontTx/>
              <a:buChar char="•"/>
            </a:pPr>
            <a:endParaRPr lang="en-GB" sz="1800" dirty="0">
              <a:latin typeface="Helvetica 35 Thin" charset="0"/>
            </a:endParaRPr>
          </a:p>
          <a:p>
            <a:pPr eaLnBrk="1" hangingPunct="1">
              <a:lnSpc>
                <a:spcPct val="130000"/>
              </a:lnSpc>
              <a:spcBef>
                <a:spcPct val="20000"/>
              </a:spcBef>
              <a:buClr>
                <a:srgbClr val="558476"/>
              </a:buClr>
              <a:buSzPct val="140000"/>
              <a:buFontTx/>
              <a:buChar char="•"/>
            </a:pPr>
            <a:endParaRPr lang="en-GB" sz="1800" dirty="0">
              <a:latin typeface="Helvetica 35 Thin" charset="0"/>
            </a:endParaRPr>
          </a:p>
          <a:p>
            <a:pPr algn="ctr" eaLnBrk="1" hangingPunct="1">
              <a:lnSpc>
                <a:spcPct val="130000"/>
              </a:lnSpc>
              <a:spcBef>
                <a:spcPct val="20000"/>
              </a:spcBef>
              <a:buClr>
                <a:srgbClr val="558476"/>
              </a:buClr>
              <a:buSzPct val="140000"/>
              <a:buFont typeface="Arial" charset="0"/>
              <a:buChar char="•"/>
            </a:pPr>
            <a:endParaRPr lang="en-GB" sz="1800" b="1" dirty="0">
              <a:latin typeface="Helvetica 35 Thin" charset="0"/>
            </a:endParaRPr>
          </a:p>
          <a:p>
            <a:pPr eaLnBrk="1" hangingPunct="1">
              <a:lnSpc>
                <a:spcPct val="130000"/>
              </a:lnSpc>
              <a:spcBef>
                <a:spcPct val="20000"/>
              </a:spcBef>
              <a:buClr>
                <a:srgbClr val="558476"/>
              </a:buClr>
              <a:buSzPct val="140000"/>
              <a:buFontTx/>
              <a:buChar char="•"/>
            </a:pPr>
            <a:endParaRPr lang="en-GB" sz="1800" dirty="0">
              <a:latin typeface="Helvetica 35 Thin" charset="0"/>
            </a:endParaRPr>
          </a:p>
        </p:txBody>
      </p:sp>
      <p:pic>
        <p:nvPicPr>
          <p:cNvPr id="2" name="Image 1" descr="Pseudo tumeur M:M.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1414" y="4149231"/>
            <a:ext cx="1763572" cy="2480168"/>
          </a:xfrm>
          <a:prstGeom prst="rect">
            <a:avLst/>
          </a:prstGeom>
        </p:spPr>
      </p:pic>
      <p:pic>
        <p:nvPicPr>
          <p:cNvPr id="95240" name="Picture 3" descr="DSC_0076"/>
          <p:cNvPicPr>
            <a:picLocks noChangeAspect="1" noChangeArrowheads="1"/>
          </p:cNvPicPr>
          <p:nvPr/>
        </p:nvPicPr>
        <p:blipFill>
          <a:blip r:embed="rId6">
            <a:lum bright="-12000" contrast="12000"/>
            <a:extLst>
              <a:ext uri="{28A0092B-C50C-407E-A947-70E740481C1C}">
                <a14:useLocalDpi xmlns:a14="http://schemas.microsoft.com/office/drawing/2010/main" val="0"/>
              </a:ext>
            </a:extLst>
          </a:blip>
          <a:srcRect b="16553"/>
          <a:stretch>
            <a:fillRect/>
          </a:stretch>
        </p:blipFill>
        <p:spPr bwMode="auto">
          <a:xfrm>
            <a:off x="7049814" y="5423510"/>
            <a:ext cx="1960836" cy="1205889"/>
          </a:xfrm>
          <a:prstGeom prst="rect">
            <a:avLst/>
          </a:prstGeom>
          <a:noFill/>
          <a:ln w="9525">
            <a:solidFill>
              <a:srgbClr val="00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0024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4608" y="170036"/>
            <a:ext cx="5902032" cy="1143000"/>
          </a:xfrm>
        </p:spPr>
        <p:txBody>
          <a:bodyPr/>
          <a:lstStyle/>
          <a:p>
            <a:pPr algn="r"/>
            <a:r>
              <a:rPr lang="fr-FR" sz="4000" i="0" dirty="0" err="1" smtClean="0">
                <a:solidFill>
                  <a:srgbClr val="FFFF00"/>
                </a:solidFill>
              </a:rPr>
              <a:t>Ceramic</a:t>
            </a:r>
            <a:r>
              <a:rPr lang="fr-FR" sz="4000" i="0" dirty="0" smtClean="0">
                <a:solidFill>
                  <a:srgbClr val="FFFF00"/>
                </a:solidFill>
              </a:rPr>
              <a:t> / </a:t>
            </a:r>
            <a:r>
              <a:rPr lang="fr-FR" sz="4000" i="0" dirty="0" err="1">
                <a:solidFill>
                  <a:srgbClr val="FFFF00"/>
                </a:solidFill>
              </a:rPr>
              <a:t>C</a:t>
            </a:r>
            <a:r>
              <a:rPr lang="fr-FR" sz="4000" i="0" dirty="0" err="1" smtClean="0">
                <a:solidFill>
                  <a:srgbClr val="FFFF00"/>
                </a:solidFill>
              </a:rPr>
              <a:t>eramic</a:t>
            </a:r>
            <a:endParaRPr lang="fr-FR" sz="4000" i="0" dirty="0">
              <a:solidFill>
                <a:srgbClr val="FFFF00"/>
              </a:solidFill>
            </a:endParaRPr>
          </a:p>
        </p:txBody>
      </p:sp>
      <p:pic>
        <p:nvPicPr>
          <p:cNvPr id="3" name="Image 2" descr="Flaissier 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97" y="1313036"/>
            <a:ext cx="3032125"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descr="Flaissier 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5934" y="3933998"/>
            <a:ext cx="3011488"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lad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11280" y="1313036"/>
            <a:ext cx="1815317" cy="227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Fract tête alumine"/>
          <p:cNvPicPr>
            <a:picLocks noGrp="1" noChangeAspect="1" noChangeArrowheads="1"/>
          </p:cNvPicPr>
          <p:nvPr/>
        </p:nvPicPr>
        <p:blipFill>
          <a:blip r:embed="rId5">
            <a:extLst>
              <a:ext uri="{28A0092B-C50C-407E-A947-70E740481C1C}">
                <a14:useLocalDpi xmlns:a14="http://schemas.microsoft.com/office/drawing/2010/main" val="0"/>
              </a:ext>
            </a:extLst>
          </a:blip>
          <a:srcRect l="-23749" r="-23749"/>
          <a:stretch>
            <a:fillRect/>
          </a:stretch>
        </p:blipFill>
        <p:spPr bwMode="auto">
          <a:xfrm>
            <a:off x="4493249" y="3764186"/>
            <a:ext cx="4103688" cy="276066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0125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Espace réservé du numéro de diapositive 4"/>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a:defRPr/>
            </a:pPr>
            <a:fld id="{91FB6C92-04AA-A943-8456-D57D529A5015}" type="slidenum">
              <a:rPr lang="nl-NL" sz="1400" smtClean="0"/>
              <a:pPr algn="l">
                <a:defRPr/>
              </a:pPr>
              <a:t>34</a:t>
            </a:fld>
            <a:endParaRPr lang="nl-NL" sz="1400" smtClean="0"/>
          </a:p>
        </p:txBody>
      </p:sp>
      <p:graphicFrame>
        <p:nvGraphicFramePr>
          <p:cNvPr id="2" name="Object 2"/>
          <p:cNvGraphicFramePr>
            <a:graphicFrameLocks noGrp="1" noChangeAspect="1"/>
          </p:cNvGraphicFramePr>
          <p:nvPr>
            <p:ph sz="half" idx="4294967295"/>
            <p:extLst>
              <p:ext uri="{D42A27DB-BD31-4B8C-83A1-F6EECF244321}">
                <p14:modId xmlns:p14="http://schemas.microsoft.com/office/powerpoint/2010/main" val="1720262041"/>
              </p:ext>
            </p:extLst>
          </p:nvPr>
        </p:nvGraphicFramePr>
        <p:xfrm>
          <a:off x="423643" y="2174875"/>
          <a:ext cx="4470400" cy="4372034"/>
        </p:xfrm>
        <a:graphic>
          <a:graphicData uri="http://schemas.openxmlformats.org/drawingml/2006/chart">
            <c:chart xmlns:c="http://schemas.openxmlformats.org/drawingml/2006/chart" xmlns:r="http://schemas.openxmlformats.org/officeDocument/2006/relationships" r:id="rId3"/>
          </a:graphicData>
        </a:graphic>
      </p:graphicFrame>
      <p:sp>
        <p:nvSpPr>
          <p:cNvPr id="3" name="Espace réservé du contenu 2"/>
          <p:cNvSpPr>
            <a:spLocks noGrp="1"/>
          </p:cNvSpPr>
          <p:nvPr>
            <p:ph sz="quarter" idx="4294967295"/>
          </p:nvPr>
        </p:nvSpPr>
        <p:spPr>
          <a:xfrm>
            <a:off x="5305426" y="2238477"/>
            <a:ext cx="3703108" cy="3951288"/>
          </a:xfrm>
        </p:spPr>
        <p:txBody>
          <a:bodyPr/>
          <a:lstStyle/>
          <a:p>
            <a:pPr marL="0" indent="0">
              <a:buNone/>
            </a:pPr>
            <a:r>
              <a:rPr lang="fr-FR" sz="2800" dirty="0" err="1"/>
              <a:t>Very</a:t>
            </a:r>
            <a:r>
              <a:rPr lang="fr-FR" sz="2800" dirty="0"/>
              <a:t> </a:t>
            </a:r>
            <a:r>
              <a:rPr lang="fr-FR" sz="2800" dirty="0" err="1"/>
              <a:t>low</a:t>
            </a:r>
            <a:r>
              <a:rPr lang="fr-FR" sz="2800" dirty="0"/>
              <a:t> rate of free </a:t>
            </a:r>
            <a:r>
              <a:rPr lang="fr-FR" sz="2800" dirty="0" err="1"/>
              <a:t>radicals</a:t>
            </a:r>
            <a:r>
              <a:rPr lang="fr-FR" sz="2800" dirty="0"/>
              <a:t> in the X3 </a:t>
            </a:r>
            <a:r>
              <a:rPr lang="fr-FR" sz="2800" dirty="0" err="1"/>
              <a:t>compared</a:t>
            </a:r>
            <a:r>
              <a:rPr lang="fr-FR" sz="2800" dirty="0"/>
              <a:t> to </a:t>
            </a:r>
            <a:r>
              <a:rPr lang="fr-FR" sz="2800" dirty="0" err="1"/>
              <a:t>other</a:t>
            </a:r>
            <a:r>
              <a:rPr lang="fr-FR" sz="2800" dirty="0"/>
              <a:t> </a:t>
            </a:r>
            <a:r>
              <a:rPr lang="fr-FR" sz="2800" dirty="0" err="1"/>
              <a:t>tested</a:t>
            </a:r>
            <a:r>
              <a:rPr lang="fr-FR" sz="2800" dirty="0"/>
              <a:t> PE</a:t>
            </a:r>
          </a:p>
          <a:p>
            <a:endParaRPr lang="fr-FR" dirty="0"/>
          </a:p>
        </p:txBody>
      </p:sp>
      <p:sp>
        <p:nvSpPr>
          <p:cNvPr id="4" name="Espace réservé du texte 3"/>
          <p:cNvSpPr>
            <a:spLocks noGrp="1"/>
          </p:cNvSpPr>
          <p:nvPr>
            <p:ph type="body" idx="4294967295"/>
          </p:nvPr>
        </p:nvSpPr>
        <p:spPr>
          <a:xfrm>
            <a:off x="579416" y="923397"/>
            <a:ext cx="4040188" cy="639762"/>
          </a:xfrm>
        </p:spPr>
        <p:txBody>
          <a:bodyPr/>
          <a:lstStyle/>
          <a:p>
            <a:pPr marL="0" indent="0" algn="ctr">
              <a:buNone/>
            </a:pPr>
            <a:r>
              <a:rPr lang="en-US" sz="2800" b="0" dirty="0">
                <a:solidFill>
                  <a:srgbClr val="FFFF00"/>
                </a:solidFill>
                <a:latin typeface="Arial" charset="0"/>
                <a:ea typeface="ＭＳ Ｐゴシック" charset="0"/>
                <a:cs typeface="ＭＳ Ｐゴシック" charset="0"/>
              </a:rPr>
              <a:t>X3</a:t>
            </a:r>
            <a:r>
              <a:rPr lang="en-US" sz="2800" b="0" dirty="0">
                <a:solidFill>
                  <a:srgbClr val="FFFF00"/>
                </a:solidFill>
                <a:latin typeface="Arial" charset="0"/>
                <a:ea typeface="ＭＳ Ｐゴシック" charset="0"/>
                <a:cs typeface="Arial" charset="0"/>
              </a:rPr>
              <a:t>™</a:t>
            </a:r>
            <a:r>
              <a:rPr lang="en-US" sz="2800" b="0" dirty="0">
                <a:solidFill>
                  <a:srgbClr val="FFFF00"/>
                </a:solidFill>
                <a:latin typeface="Arial" charset="0"/>
                <a:ea typeface="ＭＳ Ｐゴシック" charset="0"/>
                <a:cs typeface="ＭＳ Ｐゴシック" charset="0"/>
              </a:rPr>
              <a:t> </a:t>
            </a:r>
            <a:r>
              <a:rPr lang="en-US" sz="2800" dirty="0">
                <a:solidFill>
                  <a:srgbClr val="FFFF00"/>
                </a:solidFill>
                <a:latin typeface="Arial" charset="0"/>
                <a:ea typeface="ＭＳ Ｐゴシック" charset="0"/>
                <a:cs typeface="ＭＳ Ｐゴシック" charset="0"/>
              </a:rPr>
              <a:t>Wear resistance</a:t>
            </a:r>
            <a:endParaRPr lang="fr-FR" sz="2800" b="0" dirty="0"/>
          </a:p>
        </p:txBody>
      </p:sp>
      <p:sp>
        <p:nvSpPr>
          <p:cNvPr id="5" name="Espace réservé du texte 4"/>
          <p:cNvSpPr>
            <a:spLocks noGrp="1"/>
          </p:cNvSpPr>
          <p:nvPr>
            <p:ph type="body" sz="quarter" idx="4294967295"/>
          </p:nvPr>
        </p:nvSpPr>
        <p:spPr>
          <a:xfrm>
            <a:off x="5102225" y="923397"/>
            <a:ext cx="4041775" cy="639762"/>
          </a:xfrm>
        </p:spPr>
        <p:txBody>
          <a:bodyPr/>
          <a:lstStyle/>
          <a:p>
            <a:pPr marL="0" indent="0" algn="ctr">
              <a:buNone/>
            </a:pPr>
            <a:r>
              <a:rPr lang="fr-FR" sz="2800" b="0" dirty="0" smtClean="0">
                <a:solidFill>
                  <a:srgbClr val="FFFF00"/>
                </a:solidFill>
              </a:rPr>
              <a:t>Oxydation tests</a:t>
            </a:r>
            <a:endParaRPr lang="fr-FR" sz="2800" b="0" dirty="0">
              <a:solidFill>
                <a:srgbClr val="FFFF00"/>
              </a:solidFill>
            </a:endParaRPr>
          </a:p>
        </p:txBody>
      </p:sp>
      <p:grpSp>
        <p:nvGrpSpPr>
          <p:cNvPr id="99333" name="Group 4"/>
          <p:cNvGrpSpPr>
            <a:grpSpLocks/>
          </p:cNvGrpSpPr>
          <p:nvPr/>
        </p:nvGrpSpPr>
        <p:grpSpPr bwMode="auto">
          <a:xfrm>
            <a:off x="3522603" y="2971213"/>
            <a:ext cx="1209751" cy="2267774"/>
            <a:chOff x="2184" y="2251"/>
            <a:chExt cx="784" cy="1197"/>
          </a:xfrm>
        </p:grpSpPr>
        <p:sp>
          <p:nvSpPr>
            <p:cNvPr id="99339" name="Rectangle 5"/>
            <p:cNvSpPr>
              <a:spLocks noChangeArrowheads="1"/>
            </p:cNvSpPr>
            <p:nvPr/>
          </p:nvSpPr>
          <p:spPr bwMode="auto">
            <a:xfrm>
              <a:off x="2184" y="2251"/>
              <a:ext cx="7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200" dirty="0">
                  <a:solidFill>
                    <a:srgbClr val="FFFF00"/>
                  </a:solidFill>
                </a:rPr>
                <a:t>- 97%</a:t>
              </a:r>
              <a:endParaRPr lang="fr-FR" sz="3200" dirty="0">
                <a:solidFill>
                  <a:srgbClr val="FFFF00"/>
                </a:solidFill>
              </a:endParaRPr>
            </a:p>
          </p:txBody>
        </p:sp>
        <p:sp>
          <p:nvSpPr>
            <p:cNvPr id="99340" name="Line 6"/>
            <p:cNvSpPr>
              <a:spLocks noChangeShapeType="1"/>
            </p:cNvSpPr>
            <p:nvPr/>
          </p:nvSpPr>
          <p:spPr bwMode="auto">
            <a:xfrm>
              <a:off x="2627" y="2722"/>
              <a:ext cx="0" cy="726"/>
            </a:xfrm>
            <a:prstGeom prst="line">
              <a:avLst/>
            </a:prstGeom>
            <a:noFill/>
            <a:ln w="76200">
              <a:solidFill>
                <a:schemeClr val="accent2"/>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grpSp>
      <p:grpSp>
        <p:nvGrpSpPr>
          <p:cNvPr id="99334" name="Group 7"/>
          <p:cNvGrpSpPr>
            <a:grpSpLocks/>
          </p:cNvGrpSpPr>
          <p:nvPr/>
        </p:nvGrpSpPr>
        <p:grpSpPr bwMode="auto">
          <a:xfrm>
            <a:off x="2455216" y="3423479"/>
            <a:ext cx="830160" cy="1415227"/>
            <a:chOff x="2838" y="2637"/>
            <a:chExt cx="538" cy="747"/>
          </a:xfrm>
        </p:grpSpPr>
        <p:sp>
          <p:nvSpPr>
            <p:cNvPr id="99337" name="Line 8"/>
            <p:cNvSpPr>
              <a:spLocks noChangeShapeType="1"/>
            </p:cNvSpPr>
            <p:nvPr/>
          </p:nvSpPr>
          <p:spPr bwMode="auto">
            <a:xfrm>
              <a:off x="3107" y="3066"/>
              <a:ext cx="0" cy="318"/>
            </a:xfrm>
            <a:prstGeom prst="line">
              <a:avLst/>
            </a:prstGeom>
            <a:noFill/>
            <a:ln w="76200">
              <a:solidFill>
                <a:srgbClr val="FFFFFF"/>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9338" name="Rectangle 9"/>
            <p:cNvSpPr>
              <a:spLocks noChangeArrowheads="1"/>
            </p:cNvSpPr>
            <p:nvPr/>
          </p:nvSpPr>
          <p:spPr bwMode="auto">
            <a:xfrm>
              <a:off x="2838" y="2637"/>
              <a:ext cx="538" cy="2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r>
                <a:rPr lang="en-US" sz="2000" dirty="0">
                  <a:solidFill>
                    <a:srgbClr val="FFFFFF"/>
                  </a:solidFill>
                </a:rPr>
                <a:t>- 90%</a:t>
              </a:r>
              <a:endParaRPr lang="fr-FR" sz="2000" dirty="0">
                <a:solidFill>
                  <a:srgbClr val="FFFFFF"/>
                </a:solidFill>
              </a:endParaRPr>
            </a:p>
          </p:txBody>
        </p:sp>
      </p:grpSp>
      <p:pic>
        <p:nvPicPr>
          <p:cNvPr id="12" name="Picture 4" descr="cross_linking_PE"/>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10766" y="4312550"/>
            <a:ext cx="2294467" cy="1852873"/>
          </a:xfrm>
          <a:prstGeom prst="rect">
            <a:avLst/>
          </a:prstGeom>
          <a:solidFill>
            <a:srgbClr val="FFFFFF"/>
          </a:solidFill>
          <a:ln w="9525">
            <a:solidFill>
              <a:schemeClr val="tx1"/>
            </a:solidFill>
            <a:miter lim="800000"/>
            <a:headEnd/>
            <a:tailEnd/>
          </a:ln>
          <a:extLst/>
        </p:spPr>
      </p:pic>
      <p:cxnSp>
        <p:nvCxnSpPr>
          <p:cNvPr id="7" name="Connecteur droit 6"/>
          <p:cNvCxnSpPr/>
          <p:nvPr/>
        </p:nvCxnSpPr>
        <p:spPr bwMode="auto">
          <a:xfrm>
            <a:off x="5085292" y="1185333"/>
            <a:ext cx="16933" cy="5063067"/>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241825820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idx="4294967295"/>
          </p:nvPr>
        </p:nvSpPr>
        <p:spPr>
          <a:xfrm>
            <a:off x="9178" y="476672"/>
            <a:ext cx="8893175" cy="647700"/>
          </a:xfrm>
        </p:spPr>
        <p:txBody>
          <a:bodyPr>
            <a:noAutofit/>
          </a:bodyPr>
          <a:lstStyle/>
          <a:p>
            <a:pPr algn="r"/>
            <a:r>
              <a:rPr lang="en-US" i="0" kern="1200" dirty="0" smtClean="0">
                <a:solidFill>
                  <a:srgbClr val="FFFF00"/>
                </a:solidFill>
                <a:effectLst>
                  <a:outerShdw blurRad="38100" dist="38100" dir="2700000" algn="tl">
                    <a:srgbClr val="000000">
                      <a:alpha val="43137"/>
                    </a:srgbClr>
                  </a:outerShdw>
                </a:effectLst>
                <a:ea typeface="+mn-ea"/>
              </a:rPr>
              <a:t>Mechanical Strength</a:t>
            </a:r>
            <a:endParaRPr lang="en-US" i="0" kern="1200" dirty="0">
              <a:solidFill>
                <a:srgbClr val="FFFF00"/>
              </a:solidFill>
              <a:effectLst>
                <a:outerShdw blurRad="38100" dist="38100" dir="2700000" algn="tl">
                  <a:srgbClr val="000000">
                    <a:alpha val="43137"/>
                  </a:srgbClr>
                </a:outerShdw>
              </a:effectLst>
              <a:ea typeface="+mn-ea"/>
            </a:endParaRPr>
          </a:p>
        </p:txBody>
      </p:sp>
      <p:graphicFrame>
        <p:nvGraphicFramePr>
          <p:cNvPr id="281604" name="Object 4"/>
          <p:cNvGraphicFramePr>
            <a:graphicFrameLocks noGrp="1" noChangeAspect="1"/>
          </p:cNvGraphicFramePr>
          <p:nvPr>
            <p:ph sz="quarter" idx="4294967295"/>
            <p:extLst>
              <p:ext uri="{D42A27DB-BD31-4B8C-83A1-F6EECF244321}">
                <p14:modId xmlns:p14="http://schemas.microsoft.com/office/powerpoint/2010/main" val="2326739689"/>
              </p:ext>
            </p:extLst>
          </p:nvPr>
        </p:nvGraphicFramePr>
        <p:xfrm>
          <a:off x="1393582" y="1341438"/>
          <a:ext cx="6610350" cy="3429000"/>
        </p:xfrm>
        <a:graphic>
          <a:graphicData uri="http://schemas.openxmlformats.org/presentationml/2006/ole">
            <mc:AlternateContent xmlns:mc="http://schemas.openxmlformats.org/markup-compatibility/2006">
              <mc:Choice xmlns:v="urn:schemas-microsoft-com:vml" Requires="v">
                <p:oleObj spid="_x0000_s1111" name="Feuille de calcul" r:id="rId5" imgW="5600666" imgH="2905057" progId="Excel.Sheet.8">
                  <p:embed/>
                </p:oleObj>
              </mc:Choice>
              <mc:Fallback>
                <p:oleObj name="Feuille de calcul" r:id="rId5" imgW="5600666" imgH="2905057" progId="Excel.Shee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93582" y="1341438"/>
                        <a:ext cx="6610350"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Espace réservé du contenu 1"/>
          <p:cNvSpPr>
            <a:spLocks noGrp="1"/>
          </p:cNvSpPr>
          <p:nvPr>
            <p:ph sz="quarter" idx="4294967295"/>
          </p:nvPr>
        </p:nvSpPr>
        <p:spPr>
          <a:xfrm>
            <a:off x="467544" y="4653136"/>
            <a:ext cx="8280920" cy="1920875"/>
          </a:xfrm>
        </p:spPr>
        <p:txBody>
          <a:bodyPr/>
          <a:lstStyle/>
          <a:p>
            <a:pPr>
              <a:buFont typeface="Arial"/>
              <a:buChar char="•"/>
            </a:pPr>
            <a:r>
              <a:rPr lang="fr-FR" sz="2800" dirty="0" err="1" smtClean="0">
                <a:effectLst>
                  <a:outerShdw blurRad="38100" dist="38100" dir="2700000" algn="tl">
                    <a:srgbClr val="000000">
                      <a:alpha val="43137"/>
                    </a:srgbClr>
                  </a:outerShdw>
                </a:effectLst>
              </a:rPr>
              <a:t>Remelting</a:t>
            </a:r>
            <a:r>
              <a:rPr lang="fr-FR" sz="2800" dirty="0" smtClean="0">
                <a:effectLst>
                  <a:outerShdw blurRad="38100" dist="38100" dir="2700000" algn="tl">
                    <a:srgbClr val="000000">
                      <a:alpha val="43137"/>
                    </a:srgbClr>
                  </a:outerShdw>
                </a:effectLst>
              </a:rPr>
              <a:t> </a:t>
            </a:r>
            <a:r>
              <a:rPr lang="fr-FR" sz="2800" dirty="0" err="1" smtClean="0">
                <a:effectLst>
                  <a:outerShdw blurRad="38100" dist="38100" dir="2700000" algn="tl">
                    <a:srgbClr val="000000">
                      <a:alpha val="43137"/>
                    </a:srgbClr>
                  </a:outerShdw>
                </a:effectLst>
              </a:rPr>
              <a:t>after</a:t>
            </a:r>
            <a:r>
              <a:rPr lang="fr-FR" sz="2800" dirty="0" smtClean="0">
                <a:effectLst>
                  <a:outerShdw blurRad="38100" dist="38100" dir="2700000" algn="tl">
                    <a:srgbClr val="000000">
                      <a:alpha val="43137"/>
                    </a:srgbClr>
                  </a:outerShdw>
                </a:effectLst>
              </a:rPr>
              <a:t> irradiation </a:t>
            </a:r>
            <a:r>
              <a:rPr lang="fr-FR" sz="2800" dirty="0" err="1" smtClean="0">
                <a:effectLst>
                  <a:outerShdw blurRad="38100" dist="38100" dir="2700000" algn="tl">
                    <a:srgbClr val="000000">
                      <a:alpha val="43137"/>
                    </a:srgbClr>
                  </a:outerShdw>
                </a:effectLst>
              </a:rPr>
              <a:t>significantly</a:t>
            </a:r>
            <a:r>
              <a:rPr lang="fr-FR" sz="2800" dirty="0" smtClean="0">
                <a:effectLst>
                  <a:outerShdw blurRad="38100" dist="38100" dir="2700000" algn="tl">
                    <a:srgbClr val="000000">
                      <a:alpha val="43137"/>
                    </a:srgbClr>
                  </a:outerShdw>
                </a:effectLst>
              </a:rPr>
              <a:t> changes the </a:t>
            </a:r>
            <a:r>
              <a:rPr lang="fr-FR" sz="2800" dirty="0" err="1" smtClean="0">
                <a:effectLst>
                  <a:outerShdw blurRad="38100" dist="38100" dir="2700000" algn="tl">
                    <a:srgbClr val="000000">
                      <a:alpha val="43137"/>
                    </a:srgbClr>
                  </a:outerShdw>
                </a:effectLst>
              </a:rPr>
              <a:t>cristallinity</a:t>
            </a:r>
            <a:r>
              <a:rPr lang="fr-FR" sz="2800" dirty="0" smtClean="0">
                <a:effectLst>
                  <a:outerShdw blurRad="38100" dist="38100" dir="2700000" algn="tl">
                    <a:srgbClr val="000000">
                      <a:alpha val="43137"/>
                    </a:srgbClr>
                  </a:outerShdw>
                </a:effectLst>
              </a:rPr>
              <a:t> of PE</a:t>
            </a:r>
          </a:p>
          <a:p>
            <a:pPr>
              <a:buFont typeface="Arial"/>
              <a:buChar char="•"/>
            </a:pPr>
            <a:r>
              <a:rPr lang="fr-FR" sz="2800" dirty="0" smtClean="0">
                <a:effectLst>
                  <a:outerShdw blurRad="38100" dist="38100" dir="2700000" algn="tl">
                    <a:srgbClr val="000000">
                      <a:alpha val="43137"/>
                    </a:srgbClr>
                  </a:outerShdw>
                </a:effectLst>
              </a:rPr>
              <a:t>The more </a:t>
            </a:r>
            <a:r>
              <a:rPr lang="fr-FR" sz="2800" dirty="0" err="1" smtClean="0">
                <a:effectLst>
                  <a:outerShdw blurRad="38100" dist="38100" dir="2700000" algn="tl">
                    <a:srgbClr val="000000">
                      <a:alpha val="43137"/>
                    </a:srgbClr>
                  </a:outerShdw>
                </a:effectLst>
              </a:rPr>
              <a:t>irradiated</a:t>
            </a:r>
            <a:r>
              <a:rPr lang="fr-FR" sz="2800" dirty="0" smtClean="0">
                <a:effectLst>
                  <a:outerShdw blurRad="38100" dist="38100" dir="2700000" algn="tl">
                    <a:srgbClr val="000000">
                      <a:alpha val="43137"/>
                    </a:srgbClr>
                  </a:outerShdw>
                </a:effectLst>
              </a:rPr>
              <a:t>, the </a:t>
            </a:r>
            <a:r>
              <a:rPr lang="fr-FR" sz="2800" dirty="0" err="1" smtClean="0">
                <a:effectLst>
                  <a:outerShdw blurRad="38100" dist="38100" dir="2700000" algn="tl">
                    <a:srgbClr val="000000">
                      <a:alpha val="43137"/>
                    </a:srgbClr>
                  </a:outerShdw>
                </a:effectLst>
              </a:rPr>
              <a:t>weaker</a:t>
            </a:r>
            <a:r>
              <a:rPr lang="fr-FR" sz="2800" dirty="0" smtClean="0">
                <a:effectLst>
                  <a:outerShdw blurRad="38100" dist="38100" dir="2700000" algn="tl">
                    <a:srgbClr val="000000">
                      <a:alpha val="43137"/>
                    </a:srgbClr>
                  </a:outerShdw>
                </a:effectLst>
              </a:rPr>
              <a:t> </a:t>
            </a:r>
            <a:r>
              <a:rPr lang="fr-FR" sz="2800" dirty="0" err="1" smtClean="0">
                <a:effectLst>
                  <a:outerShdw blurRad="38100" dist="38100" dir="2700000" algn="tl">
                    <a:srgbClr val="000000">
                      <a:alpha val="43137"/>
                    </a:srgbClr>
                  </a:outerShdw>
                </a:effectLst>
              </a:rPr>
              <a:t>is</a:t>
            </a:r>
            <a:r>
              <a:rPr lang="fr-FR" sz="2800" dirty="0" smtClean="0">
                <a:effectLst>
                  <a:outerShdw blurRad="38100" dist="38100" dir="2700000" algn="tl">
                    <a:srgbClr val="000000">
                      <a:alpha val="43137"/>
                    </a:srgbClr>
                  </a:outerShdw>
                </a:effectLst>
              </a:rPr>
              <a:t> the </a:t>
            </a:r>
            <a:r>
              <a:rPr lang="fr-FR" sz="2800" dirty="0" err="1" smtClean="0">
                <a:effectLst>
                  <a:outerShdw blurRad="38100" dist="38100" dir="2700000" algn="tl">
                    <a:srgbClr val="000000">
                      <a:alpha val="43137"/>
                    </a:srgbClr>
                  </a:outerShdw>
                </a:effectLst>
              </a:rPr>
              <a:t>mechanical</a:t>
            </a:r>
            <a:r>
              <a:rPr lang="fr-FR" sz="2800" dirty="0" smtClean="0">
                <a:effectLst>
                  <a:outerShdw blurRad="38100" dist="38100" dir="2700000" algn="tl">
                    <a:srgbClr val="000000">
                      <a:alpha val="43137"/>
                    </a:srgbClr>
                  </a:outerShdw>
                </a:effectLst>
              </a:rPr>
              <a:t> </a:t>
            </a:r>
            <a:r>
              <a:rPr lang="fr-FR" sz="2800" dirty="0" err="1" smtClean="0">
                <a:effectLst>
                  <a:outerShdw blurRad="38100" dist="38100" dir="2700000" algn="tl">
                    <a:srgbClr val="000000">
                      <a:alpha val="43137"/>
                    </a:srgbClr>
                  </a:outerShdw>
                </a:effectLst>
              </a:rPr>
              <a:t>strength</a:t>
            </a:r>
            <a:r>
              <a:rPr lang="fr-FR" sz="2800" dirty="0" smtClean="0">
                <a:effectLst>
                  <a:outerShdw blurRad="38100" dist="38100" dir="2700000" algn="tl">
                    <a:srgbClr val="000000">
                      <a:alpha val="43137"/>
                    </a:srgbClr>
                  </a:outerShdw>
                </a:effectLst>
              </a:rPr>
              <a:t> of PE</a:t>
            </a:r>
            <a:endParaRPr lang="fr-FR" sz="2800" dirty="0">
              <a:effectLst>
                <a:outerShdw blurRad="38100" dist="38100" dir="2700000" algn="tl">
                  <a:srgbClr val="000000">
                    <a:alpha val="43137"/>
                  </a:srgbClr>
                </a:outerShdw>
              </a:effectLst>
            </a:endParaRPr>
          </a:p>
        </p:txBody>
      </p:sp>
      <p:sp>
        <p:nvSpPr>
          <p:cNvPr id="281605" name="Rectangle 5"/>
          <p:cNvSpPr>
            <a:spLocks noChangeArrowheads="1"/>
          </p:cNvSpPr>
          <p:nvPr/>
        </p:nvSpPr>
        <p:spPr bwMode="auto">
          <a:xfrm>
            <a:off x="6444233" y="1772568"/>
            <a:ext cx="1244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sz="3200" b="1">
                <a:solidFill>
                  <a:srgbClr val="333399"/>
                </a:solidFill>
              </a:rPr>
              <a:t>-35 %</a:t>
            </a:r>
            <a:endParaRPr lang="fr-FR" sz="3200" b="1">
              <a:solidFill>
                <a:srgbClr val="333399"/>
              </a:solidFill>
            </a:endParaRPr>
          </a:p>
        </p:txBody>
      </p:sp>
      <p:sp>
        <p:nvSpPr>
          <p:cNvPr id="281606" name="Text Box 6"/>
          <p:cNvSpPr txBox="1">
            <a:spLocks noChangeArrowheads="1"/>
          </p:cNvSpPr>
          <p:nvPr/>
        </p:nvSpPr>
        <p:spPr bwMode="auto">
          <a:xfrm>
            <a:off x="6156325" y="1125538"/>
            <a:ext cx="27368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fr-FR">
              <a:solidFill>
                <a:srgbClr val="000000"/>
              </a:solidFill>
            </a:endParaRPr>
          </a:p>
        </p:txBody>
      </p:sp>
    </p:spTree>
    <p:extLst>
      <p:ext uri="{BB962C8B-B14F-4D97-AF65-F5344CB8AC3E}">
        <p14:creationId xmlns:p14="http://schemas.microsoft.com/office/powerpoint/2010/main" val="9377040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
          <p:cNvGraphicFramePr>
            <a:graphicFrameLocks noGrp="1" noChangeAspect="1"/>
          </p:cNvGraphicFramePr>
          <p:nvPr>
            <p:ph idx="4294967295"/>
            <p:extLst>
              <p:ext uri="{D42A27DB-BD31-4B8C-83A1-F6EECF244321}">
                <p14:modId xmlns:p14="http://schemas.microsoft.com/office/powerpoint/2010/main" val="738490570"/>
              </p:ext>
            </p:extLst>
          </p:nvPr>
        </p:nvGraphicFramePr>
        <p:xfrm>
          <a:off x="158304" y="1928813"/>
          <a:ext cx="7543800" cy="4878387"/>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3379807" y="287643"/>
            <a:ext cx="5610580" cy="1015663"/>
          </a:xfrm>
          <a:prstGeom prst="rect">
            <a:avLst/>
          </a:prstGeom>
          <a:solidFill>
            <a:schemeClr val="bg1"/>
          </a:solidFill>
        </p:spPr>
        <p:txBody>
          <a:bodyPr wrap="none">
            <a:spAutoFit/>
          </a:bodyPr>
          <a:lstStyle/>
          <a:p>
            <a:pPr algn="r"/>
            <a:r>
              <a:rPr lang="en-GB" sz="3600" dirty="0" smtClean="0">
                <a:solidFill>
                  <a:srgbClr val="FFFF00"/>
                </a:solidFill>
                <a:effectLst>
                  <a:outerShdw blurRad="38100" dist="38100" dir="2700000" algn="tl">
                    <a:srgbClr val="000000">
                      <a:alpha val="43137"/>
                    </a:srgbClr>
                  </a:outerShdw>
                </a:effectLst>
                <a:latin typeface="+mj-lt"/>
              </a:rPr>
              <a:t>Stress: </a:t>
            </a:r>
            <a:endParaRPr lang="en-GB" sz="3600" dirty="0">
              <a:solidFill>
                <a:srgbClr val="FFFF00"/>
              </a:solidFill>
              <a:effectLst>
                <a:outerShdw blurRad="38100" dist="38100" dir="2700000" algn="tl">
                  <a:srgbClr val="000000">
                    <a:alpha val="43137"/>
                  </a:srgbClr>
                </a:outerShdw>
              </a:effectLst>
              <a:latin typeface="+mj-lt"/>
            </a:endParaRPr>
          </a:p>
          <a:p>
            <a:pPr algn="r"/>
            <a:r>
              <a:rPr lang="en-GB" sz="2400" b="1" dirty="0" smtClean="0">
                <a:solidFill>
                  <a:srgbClr val="FFFF00"/>
                </a:solidFill>
                <a:effectLst>
                  <a:outerShdw blurRad="38100" dist="38100" dir="2700000" algn="tl">
                    <a:srgbClr val="000000">
                      <a:alpha val="43137"/>
                    </a:srgbClr>
                  </a:outerShdw>
                </a:effectLst>
                <a:latin typeface="+mj-lt"/>
              </a:rPr>
              <a:t>Survival tests after liner destructions</a:t>
            </a:r>
            <a:endParaRPr lang="en-US" sz="2400" dirty="0">
              <a:solidFill>
                <a:srgbClr val="FFFF00"/>
              </a:solidFill>
              <a:latin typeface="+mj-lt"/>
            </a:endParaRPr>
          </a:p>
        </p:txBody>
      </p:sp>
    </p:spTree>
    <p:extLst>
      <p:ext uri="{BB962C8B-B14F-4D97-AF65-F5344CB8AC3E}">
        <p14:creationId xmlns:p14="http://schemas.microsoft.com/office/powerpoint/2010/main" val="223337280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Espace réservé du numéro de diapositive 5"/>
          <p:cNvSpPr>
            <a:spLocks noGrp="1"/>
          </p:cNvSpPr>
          <p:nvPr>
            <p:ph type="sldNum" sz="quarter" idx="12"/>
          </p:nvPr>
        </p:nvSpPr>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DF4B4EEC-B21C-344D-A664-324C4A6AB823}" type="slidenum">
              <a:rPr lang="en-US" sz="1400"/>
              <a:pPr/>
              <a:t>37</a:t>
            </a:fld>
            <a:endParaRPr lang="en-US" sz="1400"/>
          </a:p>
        </p:txBody>
      </p:sp>
      <p:sp>
        <p:nvSpPr>
          <p:cNvPr id="97283" name="Line 2"/>
          <p:cNvSpPr>
            <a:spLocks noChangeShapeType="1"/>
          </p:cNvSpPr>
          <p:nvPr/>
        </p:nvSpPr>
        <p:spPr bwMode="auto">
          <a:xfrm>
            <a:off x="684213" y="5942013"/>
            <a:ext cx="777557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7284" name="Line 3"/>
          <p:cNvSpPr>
            <a:spLocks noChangeShapeType="1"/>
          </p:cNvSpPr>
          <p:nvPr/>
        </p:nvSpPr>
        <p:spPr bwMode="auto">
          <a:xfrm flipV="1">
            <a:off x="684213" y="1909763"/>
            <a:ext cx="0" cy="4032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FR"/>
          </a:p>
        </p:txBody>
      </p:sp>
      <p:sp>
        <p:nvSpPr>
          <p:cNvPr id="97285" name="Text Box 4"/>
          <p:cNvSpPr txBox="1">
            <a:spLocks noChangeArrowheads="1"/>
          </p:cNvSpPr>
          <p:nvPr/>
        </p:nvSpPr>
        <p:spPr bwMode="auto">
          <a:xfrm>
            <a:off x="457200" y="1524000"/>
            <a:ext cx="2160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600"/>
              <a:t>Résistance à l’usure</a:t>
            </a:r>
          </a:p>
        </p:txBody>
      </p:sp>
      <p:sp>
        <p:nvSpPr>
          <p:cNvPr id="97286" name="Text Box 6"/>
          <p:cNvSpPr txBox="1">
            <a:spLocks noChangeArrowheads="1"/>
          </p:cNvSpPr>
          <p:nvPr/>
        </p:nvSpPr>
        <p:spPr bwMode="auto">
          <a:xfrm>
            <a:off x="7523163" y="5942013"/>
            <a:ext cx="8651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t>coût</a:t>
            </a:r>
          </a:p>
        </p:txBody>
      </p:sp>
      <p:grpSp>
        <p:nvGrpSpPr>
          <p:cNvPr id="2" name="Group 8"/>
          <p:cNvGrpSpPr>
            <a:grpSpLocks/>
          </p:cNvGrpSpPr>
          <p:nvPr/>
        </p:nvGrpSpPr>
        <p:grpSpPr bwMode="auto">
          <a:xfrm>
            <a:off x="6660232" y="2438400"/>
            <a:ext cx="2182143" cy="1649584"/>
            <a:chOff x="4286" y="845"/>
            <a:chExt cx="1089" cy="783"/>
          </a:xfrm>
        </p:grpSpPr>
        <p:sp>
          <p:nvSpPr>
            <p:cNvPr id="97305" name="Text Box 9"/>
            <p:cNvSpPr txBox="1">
              <a:spLocks noChangeArrowheads="1"/>
            </p:cNvSpPr>
            <p:nvPr/>
          </p:nvSpPr>
          <p:spPr bwMode="auto">
            <a:xfrm>
              <a:off x="4340" y="981"/>
              <a:ext cx="60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a:t>Métal Métal</a:t>
              </a:r>
            </a:p>
          </p:txBody>
        </p:sp>
        <p:sp>
          <p:nvSpPr>
            <p:cNvPr id="97306" name="Oval 10"/>
            <p:cNvSpPr>
              <a:spLocks noChangeArrowheads="1"/>
            </p:cNvSpPr>
            <p:nvPr/>
          </p:nvSpPr>
          <p:spPr bwMode="auto">
            <a:xfrm>
              <a:off x="4286" y="845"/>
              <a:ext cx="1089" cy="771"/>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pic>
          <p:nvPicPr>
            <p:cNvPr id="97307" name="Picture 11" descr="mitch TRH"/>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830" y="1026"/>
              <a:ext cx="545" cy="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8" name="Text Box 12"/>
            <p:cNvSpPr txBox="1">
              <a:spLocks noChangeArrowheads="1"/>
            </p:cNvSpPr>
            <p:nvPr/>
          </p:nvSpPr>
          <p:spPr bwMode="auto">
            <a:xfrm>
              <a:off x="4466" y="1315"/>
              <a:ext cx="826" cy="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70000"/>
                </a:lnSpc>
                <a:spcBef>
                  <a:spcPct val="50000"/>
                </a:spcBef>
              </a:pPr>
              <a:r>
                <a:rPr lang="fr-FR" sz="1400" b="1" dirty="0">
                  <a:solidFill>
                    <a:srgbClr val="FF0000"/>
                  </a:solidFill>
                </a:rPr>
                <a:t>IONS</a:t>
              </a:r>
            </a:p>
            <a:p>
              <a:pPr algn="ctr" eaLnBrk="1" hangingPunct="1">
                <a:lnSpc>
                  <a:spcPct val="70000"/>
                </a:lnSpc>
                <a:spcBef>
                  <a:spcPct val="50000"/>
                </a:spcBef>
              </a:pPr>
              <a:r>
                <a:rPr lang="fr-FR" sz="1400" b="1" dirty="0">
                  <a:solidFill>
                    <a:srgbClr val="FF0000"/>
                  </a:solidFill>
                </a:rPr>
                <a:t>GRINCEMENT</a:t>
              </a:r>
            </a:p>
          </p:txBody>
        </p:sp>
      </p:grpSp>
      <p:grpSp>
        <p:nvGrpSpPr>
          <p:cNvPr id="3" name="Group 13"/>
          <p:cNvGrpSpPr>
            <a:grpSpLocks/>
          </p:cNvGrpSpPr>
          <p:nvPr/>
        </p:nvGrpSpPr>
        <p:grpSpPr bwMode="auto">
          <a:xfrm>
            <a:off x="609600" y="4724400"/>
            <a:ext cx="2305050" cy="1231900"/>
            <a:chOff x="384" y="2976"/>
            <a:chExt cx="1452" cy="776"/>
          </a:xfrm>
        </p:grpSpPr>
        <p:sp>
          <p:nvSpPr>
            <p:cNvPr id="97301" name="Text Box 14"/>
            <p:cNvSpPr txBox="1">
              <a:spLocks noChangeArrowheads="1"/>
            </p:cNvSpPr>
            <p:nvPr/>
          </p:nvSpPr>
          <p:spPr bwMode="auto">
            <a:xfrm>
              <a:off x="480" y="3312"/>
              <a:ext cx="1207"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800"/>
                <a:t>P.E conventionnel</a:t>
              </a:r>
            </a:p>
          </p:txBody>
        </p:sp>
        <p:sp>
          <p:nvSpPr>
            <p:cNvPr id="97302" name="Oval 15"/>
            <p:cNvSpPr>
              <a:spLocks noChangeArrowheads="1"/>
            </p:cNvSpPr>
            <p:nvPr/>
          </p:nvSpPr>
          <p:spPr bwMode="auto">
            <a:xfrm>
              <a:off x="476" y="2976"/>
              <a:ext cx="1360" cy="776"/>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pic>
          <p:nvPicPr>
            <p:cNvPr id="97303" name="Picture 16" descr="contempary cup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1" y="3036"/>
              <a:ext cx="605"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304" name="Text Box 17"/>
            <p:cNvSpPr txBox="1">
              <a:spLocks noChangeArrowheads="1"/>
            </p:cNvSpPr>
            <p:nvPr/>
          </p:nvSpPr>
          <p:spPr bwMode="auto">
            <a:xfrm>
              <a:off x="384" y="3024"/>
              <a:ext cx="907"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fr-FR" sz="1800" b="1">
                  <a:solidFill>
                    <a:srgbClr val="FF0000"/>
                  </a:solidFill>
                </a:rPr>
                <a:t>USURE</a:t>
              </a:r>
            </a:p>
          </p:txBody>
        </p:sp>
      </p:grpSp>
      <p:grpSp>
        <p:nvGrpSpPr>
          <p:cNvPr id="4" name="Group 18"/>
          <p:cNvGrpSpPr>
            <a:grpSpLocks/>
          </p:cNvGrpSpPr>
          <p:nvPr/>
        </p:nvGrpSpPr>
        <p:grpSpPr bwMode="auto">
          <a:xfrm>
            <a:off x="6588692" y="548680"/>
            <a:ext cx="2304483" cy="1648420"/>
            <a:chOff x="4450" y="2478"/>
            <a:chExt cx="1310" cy="952"/>
          </a:xfrm>
        </p:grpSpPr>
        <p:pic>
          <p:nvPicPr>
            <p:cNvPr id="97297" name="Picture 19" descr="trident-cup"/>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193" y="2704"/>
              <a:ext cx="37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8" name="Text Box 20"/>
            <p:cNvSpPr txBox="1">
              <a:spLocks noChangeArrowheads="1"/>
            </p:cNvSpPr>
            <p:nvPr/>
          </p:nvSpPr>
          <p:spPr bwMode="auto">
            <a:xfrm>
              <a:off x="4613" y="3102"/>
              <a:ext cx="907" cy="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60000"/>
                </a:lnSpc>
                <a:spcBef>
                  <a:spcPct val="50000"/>
                </a:spcBef>
              </a:pPr>
              <a:r>
                <a:rPr lang="fr-FR" sz="1400" b="1" dirty="0">
                  <a:solidFill>
                    <a:srgbClr val="FF0000"/>
                  </a:solidFill>
                </a:rPr>
                <a:t>FRACTURE</a:t>
              </a:r>
            </a:p>
            <a:p>
              <a:pPr algn="ctr" eaLnBrk="1" hangingPunct="1">
                <a:lnSpc>
                  <a:spcPct val="60000"/>
                </a:lnSpc>
                <a:spcBef>
                  <a:spcPct val="50000"/>
                </a:spcBef>
              </a:pPr>
              <a:r>
                <a:rPr lang="fr-FR" sz="1400" b="1" dirty="0">
                  <a:solidFill>
                    <a:srgbClr val="FF0000"/>
                  </a:solidFill>
                </a:rPr>
                <a:t>GRINCEMENT</a:t>
              </a:r>
            </a:p>
          </p:txBody>
        </p:sp>
        <p:sp>
          <p:nvSpPr>
            <p:cNvPr id="97299" name="Oval 21"/>
            <p:cNvSpPr>
              <a:spLocks noChangeArrowheads="1"/>
            </p:cNvSpPr>
            <p:nvPr/>
          </p:nvSpPr>
          <p:spPr bwMode="auto">
            <a:xfrm>
              <a:off x="4468" y="2478"/>
              <a:ext cx="1292" cy="952"/>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fr-FR"/>
            </a:p>
          </p:txBody>
        </p:sp>
        <p:sp>
          <p:nvSpPr>
            <p:cNvPr id="97300" name="Text Box 22"/>
            <p:cNvSpPr txBox="1">
              <a:spLocks noChangeArrowheads="1"/>
            </p:cNvSpPr>
            <p:nvPr/>
          </p:nvSpPr>
          <p:spPr bwMode="auto">
            <a:xfrm>
              <a:off x="4450" y="2561"/>
              <a:ext cx="777" cy="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GB" sz="1800" dirty="0" err="1"/>
                <a:t>Alumine</a:t>
              </a:r>
              <a:r>
                <a:rPr lang="en-GB" sz="1800" dirty="0"/>
                <a:t> </a:t>
              </a:r>
              <a:r>
                <a:rPr lang="en-GB" sz="1800" dirty="0" err="1"/>
                <a:t>Alumine</a:t>
              </a:r>
              <a:endParaRPr lang="en-GB" sz="1800" dirty="0"/>
            </a:p>
          </p:txBody>
        </p:sp>
      </p:grpSp>
      <p:sp>
        <p:nvSpPr>
          <p:cNvPr id="97290" name="Text Box 23"/>
          <p:cNvSpPr txBox="1">
            <a:spLocks noChangeArrowheads="1"/>
          </p:cNvSpPr>
          <p:nvPr/>
        </p:nvSpPr>
        <p:spPr bwMode="auto">
          <a:xfrm>
            <a:off x="3635375" y="6021388"/>
            <a:ext cx="8651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endParaRPr lang="fr-FR" sz="1800"/>
          </a:p>
        </p:txBody>
      </p:sp>
      <p:grpSp>
        <p:nvGrpSpPr>
          <p:cNvPr id="5" name="Group 29"/>
          <p:cNvGrpSpPr>
            <a:grpSpLocks/>
          </p:cNvGrpSpPr>
          <p:nvPr/>
        </p:nvGrpSpPr>
        <p:grpSpPr bwMode="auto">
          <a:xfrm>
            <a:off x="2627784" y="764704"/>
            <a:ext cx="3672408" cy="2737371"/>
            <a:chOff x="1338" y="663"/>
            <a:chExt cx="3265" cy="3085"/>
          </a:xfrm>
          <a:effectLst>
            <a:glow rad="101600">
              <a:srgbClr val="FFFF00">
                <a:alpha val="75000"/>
              </a:srgbClr>
            </a:glow>
          </a:effectLst>
        </p:grpSpPr>
        <p:sp>
          <p:nvSpPr>
            <p:cNvPr id="97295" name="Oval 26"/>
            <p:cNvSpPr>
              <a:spLocks noChangeArrowheads="1"/>
            </p:cNvSpPr>
            <p:nvPr/>
          </p:nvSpPr>
          <p:spPr bwMode="auto">
            <a:xfrm>
              <a:off x="1338" y="663"/>
              <a:ext cx="3265" cy="3085"/>
            </a:xfrm>
            <a:prstGeom prst="ellipse">
              <a:avLst/>
            </a:prstGeom>
            <a:noFill/>
            <a:ln w="9525">
              <a:solidFill>
                <a:schemeClr val="tx1"/>
              </a:solidFill>
              <a:round/>
              <a:headEnd/>
              <a:tailEnd/>
            </a:ln>
          </p:spPr>
          <p:txBody>
            <a:bodyPr wrap="none" anchor="ctr"/>
            <a:lstStyle/>
            <a:p>
              <a:endParaRPr lang="fr-FR"/>
            </a:p>
          </p:txBody>
        </p:sp>
        <p:sp>
          <p:nvSpPr>
            <p:cNvPr id="97294" name="Text Box 28"/>
            <p:cNvSpPr txBox="1">
              <a:spLocks noChangeArrowheads="1"/>
            </p:cNvSpPr>
            <p:nvPr/>
          </p:nvSpPr>
          <p:spPr bwMode="auto">
            <a:xfrm>
              <a:off x="2106" y="988"/>
              <a:ext cx="1608" cy="87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170000"/>
                </a:lnSpc>
                <a:spcBef>
                  <a:spcPct val="50000"/>
                </a:spcBef>
              </a:pPr>
              <a:r>
                <a:rPr lang="fr-FR" sz="2800" b="1" dirty="0">
                  <a:solidFill>
                    <a:schemeClr val="bg1"/>
                  </a:solidFill>
                </a:rPr>
                <a:t>X3</a:t>
              </a:r>
              <a:r>
                <a:rPr lang="en-US" sz="2800" b="1" baseline="30000" dirty="0">
                  <a:solidFill>
                    <a:schemeClr val="bg1"/>
                  </a:solidFill>
                  <a:cs typeface="Arial" charset="0"/>
                </a:rPr>
                <a:t>®</a:t>
              </a:r>
              <a:endParaRPr lang="fr-FR" sz="2800" b="1" baseline="30000" dirty="0">
                <a:solidFill>
                  <a:schemeClr val="bg1"/>
                </a:solidFill>
                <a:cs typeface="Arial" charset="0"/>
              </a:endParaRPr>
            </a:p>
          </p:txBody>
        </p:sp>
      </p:grpSp>
      <p:sp>
        <p:nvSpPr>
          <p:cNvPr id="97292" name="ZoneTexte 27"/>
          <p:cNvSpPr txBox="1">
            <a:spLocks noChangeArrowheads="1"/>
          </p:cNvSpPr>
          <p:nvPr/>
        </p:nvSpPr>
        <p:spPr bwMode="auto">
          <a:xfrm>
            <a:off x="3347863" y="2204864"/>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r>
              <a:rPr lang="fr-FR" sz="1800" dirty="0" err="1" smtClean="0"/>
              <a:t>Poly-éthylène</a:t>
            </a:r>
            <a:r>
              <a:rPr lang="fr-FR" sz="1800" dirty="0" smtClean="0"/>
              <a:t> </a:t>
            </a:r>
            <a:r>
              <a:rPr lang="fr-FR" sz="1800" dirty="0"/>
              <a:t>hautement réticulé</a:t>
            </a:r>
          </a:p>
        </p:txBody>
      </p:sp>
    </p:spTree>
    <p:extLst>
      <p:ext uri="{BB962C8B-B14F-4D97-AF65-F5344CB8AC3E}">
        <p14:creationId xmlns:p14="http://schemas.microsoft.com/office/powerpoint/2010/main" val="412625824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92553" y="4770774"/>
            <a:ext cx="3820353" cy="1200328"/>
          </a:xfrm>
          <a:prstGeom prst="rect">
            <a:avLst/>
          </a:prstGeom>
        </p:spPr>
        <p:txBody>
          <a:bodyPr wrap="square">
            <a:spAutoFit/>
          </a:bodyPr>
          <a:lstStyle/>
          <a:p>
            <a:r>
              <a:rPr lang="en-US" sz="2400" dirty="0" smtClean="0">
                <a:solidFill>
                  <a:srgbClr val="FFFF00"/>
                </a:solidFill>
                <a:effectLst>
                  <a:outerShdw blurRad="38100" dist="38100" dir="2700000" algn="tl">
                    <a:srgbClr val="000000">
                      <a:alpha val="43137"/>
                    </a:srgbClr>
                  </a:outerShdw>
                </a:effectLst>
                <a:latin typeface="+mn-lt"/>
                <a:cs typeface="Arial" panose="020B0604020202020204" pitchFamily="34" charset="0"/>
              </a:rPr>
              <a:t>May be the future Gold Standard in </a:t>
            </a:r>
            <a:r>
              <a:rPr lang="en-US" sz="2400" dirty="0" err="1" smtClean="0">
                <a:solidFill>
                  <a:srgbClr val="FFFF00"/>
                </a:solidFill>
                <a:effectLst>
                  <a:outerShdw blurRad="38100" dist="38100" dir="2700000" algn="tl">
                    <a:srgbClr val="000000">
                      <a:alpha val="43137"/>
                    </a:srgbClr>
                  </a:outerShdw>
                </a:effectLst>
                <a:latin typeface="+mn-lt"/>
                <a:cs typeface="Arial" panose="020B0604020202020204" pitchFamily="34" charset="0"/>
              </a:rPr>
              <a:t>acetabular</a:t>
            </a:r>
            <a:r>
              <a:rPr lang="en-US" sz="2400" dirty="0" smtClean="0">
                <a:solidFill>
                  <a:srgbClr val="FFFF00"/>
                </a:solidFill>
                <a:effectLst>
                  <a:outerShdw blurRad="38100" dist="38100" dir="2700000" algn="tl">
                    <a:srgbClr val="000000">
                      <a:alpha val="43137"/>
                    </a:srgbClr>
                  </a:outerShdw>
                </a:effectLst>
                <a:latin typeface="+mn-lt"/>
                <a:cs typeface="Arial" panose="020B0604020202020204" pitchFamily="34" charset="0"/>
              </a:rPr>
              <a:t> replacement ???</a:t>
            </a:r>
            <a:endParaRPr lang="en-US" sz="2400" dirty="0">
              <a:solidFill>
                <a:srgbClr val="FFFF00"/>
              </a:solidFill>
              <a:latin typeface="+mn-lt"/>
            </a:endParaRPr>
          </a:p>
        </p:txBody>
      </p:sp>
      <p:grpSp>
        <p:nvGrpSpPr>
          <p:cNvPr id="25" name="Groupe 24"/>
          <p:cNvGrpSpPr/>
          <p:nvPr/>
        </p:nvGrpSpPr>
        <p:grpSpPr>
          <a:xfrm>
            <a:off x="323528" y="2420888"/>
            <a:ext cx="3384376" cy="2118913"/>
            <a:chOff x="0" y="1052736"/>
            <a:chExt cx="4788024" cy="2997719"/>
          </a:xfrm>
        </p:grpSpPr>
        <p:pic>
          <p:nvPicPr>
            <p:cNvPr id="26" name="Picture 2" descr="C:\Users\JAE\Pictures\americas-cup3.jpg"/>
            <p:cNvPicPr>
              <a:picLocks noChangeAspect="1" noChangeArrowheads="1"/>
            </p:cNvPicPr>
            <p:nvPr/>
          </p:nvPicPr>
          <p:blipFill>
            <a:blip r:embed="rId3" cstate="print"/>
            <a:srcRect/>
            <a:stretch>
              <a:fillRect/>
            </a:stretch>
          </p:blipFill>
          <p:spPr bwMode="auto">
            <a:xfrm>
              <a:off x="0" y="1052736"/>
              <a:ext cx="4788024" cy="2997719"/>
            </a:xfrm>
            <a:prstGeom prst="rect">
              <a:avLst/>
            </a:prstGeom>
            <a:noFill/>
          </p:spPr>
        </p:pic>
        <p:sp>
          <p:nvSpPr>
            <p:cNvPr id="29" name="Rectangle 28"/>
            <p:cNvSpPr/>
            <p:nvPr/>
          </p:nvSpPr>
          <p:spPr>
            <a:xfrm>
              <a:off x="0" y="1424722"/>
              <a:ext cx="1567492" cy="523220"/>
            </a:xfrm>
            <a:prstGeom prst="rect">
              <a:avLst/>
            </a:prstGeom>
          </p:spPr>
          <p:txBody>
            <a:bodyPr wrap="square">
              <a:spAutoFit/>
            </a:bodyPr>
            <a:lstStyle/>
            <a:p>
              <a:pPr lvl="0"/>
              <a:r>
                <a:rPr lang="fr-FR" sz="2800" dirty="0" err="1" smtClean="0">
                  <a:solidFill>
                    <a:schemeClr val="bg1"/>
                  </a:solidFill>
                  <a:effectLst>
                    <a:outerShdw blurRad="38100" dist="38100" dir="2700000" algn="tl">
                      <a:srgbClr val="000000">
                        <a:alpha val="43137"/>
                      </a:srgbClr>
                    </a:outerShdw>
                  </a:effectLst>
                  <a:latin typeface="Arial Black" pitchFamily="34" charset="0"/>
                  <a:cs typeface="Arial" pitchFamily="34" charset="0"/>
                </a:rPr>
                <a:t>MoM</a:t>
              </a:r>
              <a:endParaRPr lang="fr-FR" sz="2800" dirty="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sp>
          <p:nvSpPr>
            <p:cNvPr id="30" name="Rectangle 29"/>
            <p:cNvSpPr/>
            <p:nvPr/>
          </p:nvSpPr>
          <p:spPr>
            <a:xfrm>
              <a:off x="1814550" y="1146752"/>
              <a:ext cx="1567492" cy="523220"/>
            </a:xfrm>
            <a:prstGeom prst="rect">
              <a:avLst/>
            </a:prstGeom>
          </p:spPr>
          <p:txBody>
            <a:bodyPr wrap="square">
              <a:spAutoFit/>
            </a:bodyPr>
            <a:lstStyle/>
            <a:p>
              <a:pPr lvl="0"/>
              <a:r>
                <a:rPr lang="fr-FR" sz="2800" dirty="0" smtClean="0">
                  <a:solidFill>
                    <a:schemeClr val="bg1"/>
                  </a:solidFill>
                  <a:effectLst>
                    <a:outerShdw blurRad="38100" dist="38100" dir="2700000" algn="tl">
                      <a:srgbClr val="000000">
                        <a:alpha val="43137"/>
                      </a:srgbClr>
                    </a:outerShdw>
                  </a:effectLst>
                  <a:latin typeface="Arial Black" pitchFamily="34" charset="0"/>
                  <a:cs typeface="Arial" pitchFamily="34" charset="0"/>
                </a:rPr>
                <a:t>CoC</a:t>
              </a:r>
              <a:endParaRPr lang="fr-FR" sz="2800" dirty="0">
                <a:solidFill>
                  <a:schemeClr val="bg1"/>
                </a:solidFill>
                <a:effectLst>
                  <a:outerShdw blurRad="38100" dist="38100" dir="2700000" algn="tl">
                    <a:srgbClr val="000000">
                      <a:alpha val="43137"/>
                    </a:srgbClr>
                  </a:outerShdw>
                </a:effectLst>
                <a:latin typeface="Arial Black" pitchFamily="34" charset="0"/>
                <a:cs typeface="Arial" pitchFamily="34" charset="0"/>
              </a:endParaRPr>
            </a:p>
          </p:txBody>
        </p:sp>
      </p:grpSp>
      <p:pic>
        <p:nvPicPr>
          <p:cNvPr id="33" name="Picture 2" descr="C:\Users\JAE\Pictures\AmericaCup2.jpg"/>
          <p:cNvPicPr>
            <a:picLocks noChangeAspect="1" noChangeArrowheads="1"/>
          </p:cNvPicPr>
          <p:nvPr/>
        </p:nvPicPr>
        <p:blipFill>
          <a:blip r:embed="rId4" cstate="print"/>
          <a:srcRect/>
          <a:stretch>
            <a:fillRect/>
          </a:stretch>
        </p:blipFill>
        <p:spPr bwMode="auto">
          <a:xfrm>
            <a:off x="4283968" y="3645024"/>
            <a:ext cx="3826856" cy="2867591"/>
          </a:xfrm>
          <a:prstGeom prst="rect">
            <a:avLst/>
          </a:prstGeom>
          <a:noFill/>
        </p:spPr>
      </p:pic>
      <p:sp>
        <p:nvSpPr>
          <p:cNvPr id="35" name="Rectangle 34"/>
          <p:cNvSpPr/>
          <p:nvPr/>
        </p:nvSpPr>
        <p:spPr>
          <a:xfrm>
            <a:off x="1779750" y="826667"/>
            <a:ext cx="7117078" cy="646331"/>
          </a:xfrm>
          <a:prstGeom prst="rect">
            <a:avLst/>
          </a:prstGeom>
        </p:spPr>
        <p:txBody>
          <a:bodyPr wrap="none">
            <a:spAutoFit/>
          </a:bodyPr>
          <a:lstStyle/>
          <a:p>
            <a:pPr lvl="0"/>
            <a:r>
              <a:rPr lang="fr-FR" sz="3600" dirty="0" smtClean="0">
                <a:solidFill>
                  <a:srgbClr val="FFFF00"/>
                </a:solidFill>
                <a:effectLst>
                  <a:outerShdw blurRad="38100" dist="38100" dir="2700000" algn="tl">
                    <a:srgbClr val="000000">
                      <a:alpha val="43137"/>
                    </a:srgbClr>
                  </a:outerShdw>
                </a:effectLst>
                <a:latin typeface="+mn-lt"/>
                <a:cs typeface="Arial" pitchFamily="34" charset="0"/>
              </a:rPr>
              <a:t>DM + HXLPE : The Challenger !...</a:t>
            </a:r>
            <a:endParaRPr lang="fr-FR" sz="3600" dirty="0">
              <a:solidFill>
                <a:srgbClr val="FFFF00"/>
              </a:solidFill>
              <a:effectLst>
                <a:outerShdw blurRad="38100" dist="38100" dir="2700000" algn="tl">
                  <a:srgbClr val="000000">
                    <a:alpha val="43137"/>
                  </a:srgbClr>
                </a:outerShdw>
              </a:effectLst>
              <a:latin typeface="+mn-lt"/>
              <a:cs typeface="Arial" pitchFamily="34" charset="0"/>
            </a:endParaRPr>
          </a:p>
        </p:txBody>
      </p:sp>
      <p:sp>
        <p:nvSpPr>
          <p:cNvPr id="2" name="ZoneTexte 1"/>
          <p:cNvSpPr txBox="1"/>
          <p:nvPr/>
        </p:nvSpPr>
        <p:spPr>
          <a:xfrm>
            <a:off x="7175500" y="4267200"/>
            <a:ext cx="762000" cy="461665"/>
          </a:xfrm>
          <a:prstGeom prst="rect">
            <a:avLst/>
          </a:prstGeom>
          <a:noFill/>
        </p:spPr>
        <p:txBody>
          <a:bodyPr wrap="square" rtlCol="0">
            <a:spAutoFit/>
          </a:bodyPr>
          <a:lstStyle/>
          <a:p>
            <a:r>
              <a:rPr lang="fr-FR" dirty="0" smtClean="0"/>
              <a:t>X</a:t>
            </a:r>
            <a:endParaRPr lang="fr-FR" dirty="0"/>
          </a:p>
        </p:txBody>
      </p:sp>
      <p:sp>
        <p:nvSpPr>
          <p:cNvPr id="3" name="Rectangle 2"/>
          <p:cNvSpPr/>
          <p:nvPr/>
        </p:nvSpPr>
        <p:spPr>
          <a:xfrm>
            <a:off x="7079134" y="4078136"/>
            <a:ext cx="1031690" cy="923330"/>
          </a:xfrm>
          <a:prstGeom prst="rect">
            <a:avLst/>
          </a:prstGeom>
          <a:noFill/>
        </p:spPr>
        <p:txBody>
          <a:bodyPr wrap="none" lIns="91440" tIns="45720" rIns="91440" bIns="45720">
            <a:prstTxWarp prst="textChevron">
              <a:avLst/>
            </a:prstTxWarp>
            <a:spAutoFit/>
          </a:bodyPr>
          <a:lstStyle/>
          <a:p>
            <a:pPr algn="ctr"/>
            <a:r>
              <a:rPr lang="fr-FR" sz="5400" b="1" cap="none" spc="0" dirty="0" smtClean="0">
                <a:ln w="12700">
                  <a:solidFill>
                    <a:schemeClr val="bg2"/>
                  </a:solidFill>
                  <a:prstDash val="solid"/>
                </a:ln>
                <a:solidFill>
                  <a:schemeClr val="accent6">
                    <a:lumMod val="10000"/>
                  </a:schemeClr>
                </a:solidFill>
                <a:effectLst>
                  <a:outerShdw blurRad="41275" dist="20320" dir="1800000" algn="tl" rotWithShape="0">
                    <a:srgbClr val="000000">
                      <a:alpha val="40000"/>
                    </a:srgbClr>
                  </a:outerShdw>
                </a:effectLst>
              </a:rPr>
              <a:t>X3</a:t>
            </a:r>
            <a:endParaRPr lang="fr-FR" sz="5400" b="1" cap="none" spc="0" dirty="0">
              <a:ln w="12700">
                <a:solidFill>
                  <a:schemeClr val="bg2"/>
                </a:solidFill>
                <a:prstDash val="solid"/>
              </a:ln>
              <a:solidFill>
                <a:schemeClr val="accent6">
                  <a:lumMod val="10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3593689842"/>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18974" y="1658385"/>
            <a:ext cx="8843138" cy="3046988"/>
          </a:xfrm>
          <a:prstGeom prst="rect">
            <a:avLst/>
          </a:prstGeom>
        </p:spPr>
        <p:txBody>
          <a:bodyPr wrap="square">
            <a:spAutoFit/>
          </a:bodyPr>
          <a:lstStyle/>
          <a:p>
            <a:r>
              <a:rPr lang="en-US" sz="4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Usually Patients selection for DM are strictly limited to old or fragile patients “at risk”, </a:t>
            </a:r>
          </a:p>
          <a:p>
            <a:r>
              <a:rPr lang="en-US" sz="4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&gt;70 </a:t>
            </a:r>
            <a:r>
              <a:rPr lang="en-US" sz="480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yrs </a:t>
            </a:r>
            <a:r>
              <a:rPr lang="en-US" sz="4800"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endParaRPr lang="en-US" sz="4800" dirty="0"/>
          </a:p>
        </p:txBody>
      </p:sp>
    </p:spTree>
    <p:extLst>
      <p:ext uri="{BB962C8B-B14F-4D97-AF65-F5344CB8AC3E}">
        <p14:creationId xmlns:p14="http://schemas.microsoft.com/office/powerpoint/2010/main" val="1571476761"/>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6692" y="1628775"/>
            <a:ext cx="3170854" cy="481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srcRect/>
          <a:stretch>
            <a:fillRect/>
          </a:stretch>
        </p:blipFill>
        <p:spPr bwMode="auto">
          <a:xfrm>
            <a:off x="6394867" y="211954"/>
            <a:ext cx="2176491" cy="3039361"/>
          </a:xfrm>
          <a:prstGeom prst="rect">
            <a:avLst/>
          </a:prstGeom>
          <a:noFill/>
          <a:ln w="9525">
            <a:noFill/>
            <a:miter lim="800000"/>
            <a:headEnd/>
            <a:tailEnd/>
          </a:ln>
          <a:effectLst/>
        </p:spPr>
      </p:pic>
      <p:pic>
        <p:nvPicPr>
          <p:cNvPr id="7" name="Picture 2"/>
          <p:cNvPicPr>
            <a:picLocks noChangeAspect="1" noChangeArrowheads="1"/>
          </p:cNvPicPr>
          <p:nvPr/>
        </p:nvPicPr>
        <p:blipFill rotWithShape="1">
          <a:blip r:embed="rId5" cstate="print"/>
          <a:srcRect t="7995" r="15369" b="14847"/>
          <a:stretch/>
        </p:blipFill>
        <p:spPr bwMode="auto">
          <a:xfrm>
            <a:off x="6394867" y="3543300"/>
            <a:ext cx="2176491" cy="2895601"/>
          </a:xfrm>
          <a:prstGeom prst="rect">
            <a:avLst/>
          </a:prstGeom>
          <a:noFill/>
          <a:ln w="9525">
            <a:noFill/>
            <a:miter lim="800000"/>
            <a:headEnd/>
            <a:tailEnd/>
          </a:ln>
          <a:effectLst/>
        </p:spPr>
      </p:pic>
      <p:sp>
        <p:nvSpPr>
          <p:cNvPr id="3" name="Rectangle 2"/>
          <p:cNvSpPr/>
          <p:nvPr/>
        </p:nvSpPr>
        <p:spPr>
          <a:xfrm>
            <a:off x="3727545" y="2192848"/>
            <a:ext cx="2667321" cy="2677656"/>
          </a:xfrm>
          <a:prstGeom prst="rect">
            <a:avLst/>
          </a:prstGeom>
        </p:spPr>
        <p:txBody>
          <a:bodyPr wrap="square">
            <a:spAutoFit/>
          </a:bodyPr>
          <a:lstStyle/>
          <a:p>
            <a:pPr marL="514350" indent="-514350">
              <a:buFont typeface="+mj-lt"/>
              <a:buAutoNum type="arabicPeriod"/>
            </a:pPr>
            <a:r>
              <a:rPr lang="en-US" dirty="0">
                <a:effectLst>
                  <a:outerShdw blurRad="38100" dist="38100" dir="2700000" algn="tl">
                    <a:srgbClr val="000000">
                      <a:alpha val="43137"/>
                    </a:srgbClr>
                  </a:outerShdw>
                </a:effectLst>
              </a:rPr>
              <a:t>Prevent from complications</a:t>
            </a:r>
          </a:p>
          <a:p>
            <a:pPr marL="514350" indent="-514350">
              <a:buFont typeface="+mj-lt"/>
              <a:buAutoNum type="arabicPeriod"/>
            </a:pPr>
            <a:r>
              <a:rPr lang="en-US" dirty="0">
                <a:solidFill>
                  <a:srgbClr val="FFFFFF"/>
                </a:solidFill>
                <a:effectLst>
                  <a:outerShdw blurRad="38100" dist="38100" dir="2700000" algn="tl">
                    <a:srgbClr val="000000">
                      <a:alpha val="43137"/>
                    </a:srgbClr>
                  </a:outerShdw>
                </a:effectLst>
              </a:rPr>
              <a:t>Provide a very long term great outcome</a:t>
            </a:r>
          </a:p>
          <a:p>
            <a:pPr marL="514350" indent="-514350">
              <a:buFont typeface="+mj-lt"/>
              <a:buAutoNum type="arabicPeriod"/>
            </a:pPr>
            <a:r>
              <a:rPr lang="en-US" dirty="0">
                <a:solidFill>
                  <a:srgbClr val="FFFFFF"/>
                </a:solidFill>
                <a:effectLst>
                  <a:outerShdw blurRad="38100" dist="38100" dir="2700000" algn="tl">
                    <a:srgbClr val="000000">
                      <a:alpha val="43137"/>
                    </a:srgbClr>
                  </a:outerShdw>
                </a:effectLst>
              </a:rPr>
              <a:t>Rapid recovery</a:t>
            </a:r>
            <a:endParaRPr lang="fr-FR" dirty="0"/>
          </a:p>
        </p:txBody>
      </p:sp>
      <p:sp>
        <p:nvSpPr>
          <p:cNvPr id="4" name="Rectangle 3"/>
          <p:cNvSpPr/>
          <p:nvPr/>
        </p:nvSpPr>
        <p:spPr>
          <a:xfrm>
            <a:off x="196015" y="827501"/>
            <a:ext cx="5969931" cy="584776"/>
          </a:xfrm>
          <a:prstGeom prst="rect">
            <a:avLst/>
          </a:prstGeom>
        </p:spPr>
        <p:txBody>
          <a:bodyPr wrap="square">
            <a:spAutoFit/>
          </a:bodyPr>
          <a:lstStyle/>
          <a:p>
            <a:r>
              <a:rPr lang="en-US" sz="3200" dirty="0">
                <a:solidFill>
                  <a:srgbClr val="FFFF00"/>
                </a:solidFill>
                <a:effectLst>
                  <a:outerShdw blurRad="38100" dist="38100" dir="2700000" algn="tl">
                    <a:srgbClr val="000000">
                      <a:alpha val="43137"/>
                    </a:srgbClr>
                  </a:outerShdw>
                </a:effectLst>
              </a:rPr>
              <a:t>New Challenges at 21</a:t>
            </a:r>
            <a:r>
              <a:rPr lang="en-US" sz="3200" baseline="30000" dirty="0">
                <a:solidFill>
                  <a:srgbClr val="FFFF00"/>
                </a:solidFill>
                <a:effectLst>
                  <a:outerShdw blurRad="38100" dist="38100" dir="2700000" algn="tl">
                    <a:srgbClr val="000000">
                      <a:alpha val="43137"/>
                    </a:srgbClr>
                  </a:outerShdw>
                </a:effectLst>
              </a:rPr>
              <a:t>st</a:t>
            </a:r>
            <a:r>
              <a:rPr lang="en-US" sz="3200" dirty="0">
                <a:solidFill>
                  <a:srgbClr val="FFFF00"/>
                </a:solidFill>
                <a:effectLst>
                  <a:outerShdw blurRad="38100" dist="38100" dir="2700000" algn="tl">
                    <a:srgbClr val="000000">
                      <a:alpha val="43137"/>
                    </a:srgbClr>
                  </a:outerShdw>
                </a:effectLst>
              </a:rPr>
              <a:t> Century</a:t>
            </a:r>
            <a:endParaRPr lang="fr-FR" sz="3200" dirty="0"/>
          </a:p>
        </p:txBody>
      </p:sp>
    </p:spTree>
    <p:extLst>
      <p:ext uri="{BB962C8B-B14F-4D97-AF65-F5344CB8AC3E}">
        <p14:creationId xmlns:p14="http://schemas.microsoft.com/office/powerpoint/2010/main" val="214327125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125242" y="631522"/>
            <a:ext cx="6768752" cy="830997"/>
          </a:xfrm>
          <a:prstGeom prst="rect">
            <a:avLst/>
          </a:prstGeom>
        </p:spPr>
        <p:txBody>
          <a:bodyPr wrap="square">
            <a:spAutoFit/>
          </a:bodyPr>
          <a:lstStyle/>
          <a:p>
            <a:r>
              <a:rPr lang="en-US" sz="2400"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These limitations can be seen as obsolete with modern devices !!!</a:t>
            </a:r>
            <a:endParaRPr lang="en-US" sz="2400" dirty="0">
              <a:solidFill>
                <a:srgbClr val="FFFF00"/>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7545" y="1560746"/>
            <a:ext cx="4204668" cy="3240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Groupe 7"/>
          <p:cNvGrpSpPr/>
          <p:nvPr/>
        </p:nvGrpSpPr>
        <p:grpSpPr>
          <a:xfrm>
            <a:off x="3635896" y="1560023"/>
            <a:ext cx="5258098" cy="5121176"/>
            <a:chOff x="3635896" y="1293697"/>
            <a:chExt cx="5258098" cy="5121176"/>
          </a:xfrm>
        </p:grpSpPr>
        <p:pic>
          <p:nvPicPr>
            <p:cNvPr id="51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670553"/>
              <a:ext cx="5258098" cy="1744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Virage 1"/>
            <p:cNvSpPr/>
            <p:nvPr/>
          </p:nvSpPr>
          <p:spPr>
            <a:xfrm rot="5400000">
              <a:off x="4860032" y="2438305"/>
              <a:ext cx="2016224" cy="1872208"/>
            </a:xfrm>
            <a:prstGeom prst="ben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solidFill>
                  <a:schemeClr val="tx1"/>
                </a:solidFill>
              </a:endParaRPr>
            </a:p>
          </p:txBody>
        </p:sp>
        <p:sp>
          <p:nvSpPr>
            <p:cNvPr id="23" name="ZoneTexte 22"/>
            <p:cNvSpPr txBox="1"/>
            <p:nvPr/>
          </p:nvSpPr>
          <p:spPr>
            <a:xfrm flipH="1">
              <a:off x="7093794" y="1293697"/>
              <a:ext cx="1800200" cy="3154710"/>
            </a:xfrm>
            <a:prstGeom prst="rect">
              <a:avLst/>
            </a:prstGeom>
            <a:noFill/>
          </p:spPr>
          <p:txBody>
            <a:bodyPr wrap="square" rtlCol="0">
              <a:spAutoFit/>
            </a:bodyPr>
            <a:lstStyle/>
            <a:p>
              <a:r>
                <a:rPr lang="en-US" sz="19900" dirty="0" smtClean="0">
                  <a:solidFill>
                    <a:schemeClr val="tx1">
                      <a:lumMod val="85000"/>
                      <a:lumOff val="15000"/>
                    </a:schemeClr>
                  </a:solidFill>
                  <a:effectLst>
                    <a:outerShdw blurRad="38100" dist="38100" dir="2700000" algn="tl">
                      <a:srgbClr val="000000">
                        <a:alpha val="43137"/>
                      </a:srgbClr>
                    </a:outerShdw>
                  </a:effectLst>
                  <a:latin typeface="Arial Black" panose="020B0A04020102020204" pitchFamily="34" charset="0"/>
                </a:rPr>
                <a:t>!</a:t>
              </a:r>
              <a:endParaRPr lang="en-US" sz="19900" dirty="0">
                <a:solidFill>
                  <a:schemeClr val="tx1">
                    <a:lumMod val="85000"/>
                    <a:lumOff val="15000"/>
                  </a:schemeClr>
                </a:solidFill>
                <a:effectLst>
                  <a:outerShdw blurRad="38100" dist="38100" dir="2700000" algn="tl">
                    <a:srgbClr val="000000">
                      <a:alpha val="43137"/>
                    </a:srgbClr>
                  </a:outerShdw>
                </a:effectLst>
                <a:latin typeface="Arial Black" panose="020B0A04020102020204" pitchFamily="34" charset="0"/>
              </a:endParaRPr>
            </a:p>
          </p:txBody>
        </p:sp>
      </p:grpSp>
    </p:spTree>
    <p:extLst>
      <p:ext uri="{BB962C8B-B14F-4D97-AF65-F5344CB8AC3E}">
        <p14:creationId xmlns:p14="http://schemas.microsoft.com/office/powerpoint/2010/main" val="2163145050"/>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538" y="2710693"/>
            <a:ext cx="6278710" cy="4005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Rectangle 21"/>
          <p:cNvSpPr/>
          <p:nvPr/>
        </p:nvSpPr>
        <p:spPr>
          <a:xfrm>
            <a:off x="293195" y="897991"/>
            <a:ext cx="4494829" cy="1569660"/>
          </a:xfrm>
          <a:prstGeom prst="rect">
            <a:avLst/>
          </a:prstGeom>
        </p:spPr>
        <p:txBody>
          <a:bodyPr wrap="square">
            <a:spAutoFit/>
          </a:bodyPr>
          <a:lstStyle/>
          <a:p>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Fixation of these new DM cups of modern generations compare favorably with fixed bearing cups !</a:t>
            </a:r>
            <a:endParaRPr lang="en-US" dirty="0">
              <a:solidFill>
                <a:srgbClr val="FFFF00"/>
              </a:solidFill>
            </a:endParaRPr>
          </a:p>
        </p:txBody>
      </p:sp>
      <p:pic>
        <p:nvPicPr>
          <p:cNvPr id="10" name="Picture 1026" descr="E:\cover1.t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196752"/>
            <a:ext cx="1847750" cy="29521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27" descr="E:\cover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4248" y="1196752"/>
            <a:ext cx="2194789" cy="2940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538403"/>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2074186" y="198460"/>
            <a:ext cx="6768752" cy="830997"/>
          </a:xfrm>
          <a:prstGeom prst="rect">
            <a:avLst/>
          </a:prstGeom>
        </p:spPr>
        <p:txBody>
          <a:bodyPr wrap="square">
            <a:spAutoFit/>
          </a:bodyPr>
          <a:lstStyle/>
          <a:p>
            <a:pPr algn="r"/>
            <a:r>
              <a:rPr lang="en-US" dirty="0" smtClean="0">
                <a:solidFill>
                  <a:srgbClr val="FFFF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really believe in new generations of stabilized HXLPE!...</a:t>
            </a:r>
            <a:endParaRPr lang="en-US" dirty="0">
              <a:solidFill>
                <a:srgbClr val="FFFF00"/>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825" y="1365627"/>
            <a:ext cx="7885113"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4838" y="5229200"/>
            <a:ext cx="38481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7240874"/>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6259" y="3688023"/>
            <a:ext cx="8797087" cy="2246769"/>
          </a:xfrm>
          <a:prstGeom prst="rect">
            <a:avLst/>
          </a:prstGeom>
        </p:spPr>
        <p:txBody>
          <a:bodyPr wrap="square">
            <a:spAutoFit/>
          </a:bodyPr>
          <a:lstStyle/>
          <a:p>
            <a:pPr marL="285750" indent="-285750">
              <a:buFont typeface="Courier New" panose="02070309020205020404" pitchFamily="49" charset="0"/>
              <a:buChar char="o"/>
            </a:pPr>
            <a:r>
              <a:rPr lang="en-US" sz="2000" dirty="0" smtClean="0"/>
              <a:t>"This </a:t>
            </a:r>
            <a:r>
              <a:rPr lang="en-US" sz="2000" dirty="0"/>
              <a:t>study set out to evaluate the </a:t>
            </a:r>
            <a:r>
              <a:rPr lang="en-US" sz="2000" dirty="0" smtClean="0"/>
              <a:t>wear performance </a:t>
            </a:r>
            <a:r>
              <a:rPr lang="en-US" sz="2000" dirty="0"/>
              <a:t>of the dual mobility design under several </a:t>
            </a:r>
            <a:r>
              <a:rPr lang="en-US" sz="2000" dirty="0" smtClean="0"/>
              <a:t>aggressive testing </a:t>
            </a:r>
            <a:r>
              <a:rPr lang="en-US" sz="2000" dirty="0"/>
              <a:t>conditions </a:t>
            </a:r>
            <a:endParaRPr lang="en-US" sz="2000" dirty="0" smtClean="0"/>
          </a:p>
          <a:p>
            <a:pPr marL="285750" indent="-285750">
              <a:buFont typeface="Courier New" panose="02070309020205020404" pitchFamily="49" charset="0"/>
              <a:buChar char="o"/>
            </a:pPr>
            <a:r>
              <a:rPr lang="en-US" sz="2000" dirty="0" smtClean="0"/>
              <a:t>and </a:t>
            </a:r>
            <a:r>
              <a:rPr lang="en-US" sz="2000" dirty="0"/>
              <a:t>revealed that the dual mobility hip </a:t>
            </a:r>
            <a:r>
              <a:rPr lang="en-US" sz="2000" dirty="0" smtClean="0"/>
              <a:t>with sequentially </a:t>
            </a:r>
            <a:r>
              <a:rPr lang="en-US" sz="2000" dirty="0" err="1"/>
              <a:t>crosslinked</a:t>
            </a:r>
            <a:r>
              <a:rPr lang="en-US" sz="2000" dirty="0"/>
              <a:t> polyethylene was highly wear </a:t>
            </a:r>
            <a:r>
              <a:rPr lang="en-US" sz="2000" dirty="0" smtClean="0"/>
              <a:t>resistant under </a:t>
            </a:r>
            <a:r>
              <a:rPr lang="en-US" sz="2000" dirty="0"/>
              <a:t>all test </a:t>
            </a:r>
            <a:r>
              <a:rPr lang="en-US" sz="2000" dirty="0" smtClean="0"/>
              <a:t>conditions.</a:t>
            </a:r>
          </a:p>
          <a:p>
            <a:pPr marL="285750" indent="-285750">
              <a:buFont typeface="Courier New" panose="02070309020205020404" pitchFamily="49" charset="0"/>
              <a:buChar char="o"/>
            </a:pPr>
            <a:r>
              <a:rPr lang="en-US" sz="2000" dirty="0" smtClean="0"/>
              <a:t>All </a:t>
            </a:r>
            <a:r>
              <a:rPr lang="en-US" sz="2000" dirty="0"/>
              <a:t>wear rates from each test were </a:t>
            </a:r>
            <a:r>
              <a:rPr lang="en-US" sz="2000" dirty="0" smtClean="0"/>
              <a:t>low </a:t>
            </a:r>
            <a:r>
              <a:rPr lang="en-US" sz="2000" dirty="0"/>
              <a:t>when compared to the wear rate of a clinically successful </a:t>
            </a:r>
            <a:r>
              <a:rPr lang="en-US" sz="2000" dirty="0" smtClean="0"/>
              <a:t>single articulation </a:t>
            </a:r>
            <a:r>
              <a:rPr lang="en-US" sz="2000" dirty="0"/>
              <a:t>hip with conventional </a:t>
            </a:r>
            <a:r>
              <a:rPr lang="en-US" sz="2000" dirty="0" smtClean="0"/>
              <a:t>polyethylene"</a:t>
            </a:r>
            <a:endParaRPr lang="en-US" sz="2000"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260" y="834459"/>
            <a:ext cx="8797086" cy="2686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49303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567"/>
          <a:stretch/>
        </p:blipFill>
        <p:spPr bwMode="auto">
          <a:xfrm>
            <a:off x="0" y="853320"/>
            <a:ext cx="6894513" cy="379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descr="C:\Users\JA\Documents\__________StrykerConsult\_____JoinTheLoop_ADM\Images\ADMvsPSL_Images\Im_Article\ADM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37"/>
          <a:stretch/>
        </p:blipFill>
        <p:spPr bwMode="auto">
          <a:xfrm>
            <a:off x="7226883" y="187598"/>
            <a:ext cx="1678409" cy="130707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35465" y="4724400"/>
            <a:ext cx="6759047" cy="1600438"/>
          </a:xfrm>
          <a:prstGeom prst="rect">
            <a:avLst/>
          </a:prstGeom>
        </p:spPr>
        <p:txBody>
          <a:bodyPr wrap="square">
            <a:spAutoFit/>
          </a:bodyPr>
          <a:lstStyle/>
          <a:p>
            <a:pPr>
              <a:spcBef>
                <a:spcPts val="600"/>
              </a:spcBef>
            </a:pPr>
            <a:r>
              <a:rPr lang="en-US" b="1" dirty="0">
                <a:solidFill>
                  <a:srgbClr val="FFFFFF"/>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a:t>
            </a:r>
            <a:r>
              <a:rPr lang="en-US" b="1" dirty="0" err="1">
                <a:solidFill>
                  <a:srgbClr val="FFFFFF"/>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OrthoWave</a:t>
            </a:r>
            <a:r>
              <a:rPr lang="en-US" b="1" dirty="0">
                <a:solidFill>
                  <a:srgbClr val="FFFFFF"/>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 Hip online Data Base</a:t>
            </a:r>
          </a:p>
          <a:p>
            <a:pPr marL="742950" lvl="1" indent="-285750">
              <a:spcBef>
                <a:spcPts val="600"/>
              </a:spcBef>
              <a:buFont typeface="Courier New" panose="02070309020205020404" pitchFamily="49" charset="0"/>
              <a:buChar char="o"/>
            </a:pPr>
            <a:r>
              <a:rPr lang="en-US" sz="1600" dirty="0">
                <a:solidFill>
                  <a:srgbClr val="FFFFFF"/>
                </a:solidFill>
                <a:ea typeface="Verdana" panose="020B0604030504040204" pitchFamily="34" charset="0"/>
                <a:cs typeface="Verdana" panose="020B0604030504040204" pitchFamily="34" charset="0"/>
              </a:rPr>
              <a:t>All related data are prospectively collected online through the ADM linked databases from the involved surgeons.</a:t>
            </a:r>
          </a:p>
          <a:p>
            <a:pPr marL="742950" lvl="1" indent="-285750">
              <a:spcBef>
                <a:spcPts val="600"/>
              </a:spcBef>
              <a:buFont typeface="Courier New" panose="02070309020205020404" pitchFamily="49" charset="0"/>
              <a:buChar char="o"/>
            </a:pPr>
            <a:r>
              <a:rPr lang="en-US" sz="1600" dirty="0">
                <a:solidFill>
                  <a:srgbClr val="FFFFFF"/>
                </a:solidFill>
                <a:ea typeface="Verdana" panose="020B0604030504040204" pitchFamily="34" charset="0"/>
                <a:cs typeface="Verdana" panose="020B0604030504040204" pitchFamily="34" charset="0"/>
              </a:rPr>
              <a:t>This EDC system allows for results and analyses on real time, available for any presentation or articles.</a:t>
            </a:r>
          </a:p>
        </p:txBody>
      </p:sp>
      <p:pic>
        <p:nvPicPr>
          <p:cNvPr id="5" name="Image 4" descr="ow.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058" y="5286832"/>
            <a:ext cx="1909234" cy="1232502"/>
          </a:xfrm>
          <a:prstGeom prst="rect">
            <a:avLst/>
          </a:prstGeom>
        </p:spPr>
      </p:pic>
    </p:spTree>
    <p:extLst>
      <p:ext uri="{BB962C8B-B14F-4D97-AF65-F5344CB8AC3E}">
        <p14:creationId xmlns:p14="http://schemas.microsoft.com/office/powerpoint/2010/main" val="15896038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50324" y="1446027"/>
            <a:ext cx="8398140" cy="2477601"/>
          </a:xfrm>
          <a:prstGeom prst="rect">
            <a:avLst/>
          </a:prstGeom>
          <a:noFill/>
        </p:spPr>
        <p:txBody>
          <a:bodyPr wrap="square" rtlCol="0">
            <a:spAutoFit/>
          </a:bodyPr>
          <a:lstStyle/>
          <a:p>
            <a:pPr>
              <a:spcBef>
                <a:spcPts val="600"/>
              </a:spcBef>
            </a:pPr>
            <a:r>
              <a:rPr lang="en-US" sz="2000" b="1" dirty="0" smtClean="0">
                <a:solidFill>
                  <a:srgbClr val="FFFF00"/>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1 - Why Publishing on Instability in THAs?</a:t>
            </a: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Instability is a major issue nowadays and Mobile Bearings can be an efficient option</a:t>
            </a: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The burden of revisions due to instability is not restricted to the Elderly, but also significantly addresses young and active patients</a:t>
            </a: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So far, DM cups keep allowed to patients &gt;70 yrs as a salvage procedure : major limitations in the use of MBH !!!</a:t>
            </a:r>
            <a:endParaRPr lang="en-US" sz="2000" dirty="0">
              <a:latin typeface="+mn-lt"/>
              <a:ea typeface="Verdana" panose="020B0604030504040204" pitchFamily="34" charset="0"/>
              <a:cs typeface="Verdana" panose="020B0604030504040204" pitchFamily="34" charset="0"/>
            </a:endParaRPr>
          </a:p>
        </p:txBody>
      </p:sp>
      <p:sp>
        <p:nvSpPr>
          <p:cNvPr id="15" name="ZoneTexte 14"/>
          <p:cNvSpPr txBox="1"/>
          <p:nvPr/>
        </p:nvSpPr>
        <p:spPr>
          <a:xfrm>
            <a:off x="350324" y="4239112"/>
            <a:ext cx="8398140" cy="2477601"/>
          </a:xfrm>
          <a:prstGeom prst="rect">
            <a:avLst/>
          </a:prstGeom>
          <a:noFill/>
        </p:spPr>
        <p:txBody>
          <a:bodyPr wrap="square" rtlCol="0">
            <a:spAutoFit/>
          </a:bodyPr>
          <a:lstStyle/>
          <a:p>
            <a:pPr>
              <a:spcBef>
                <a:spcPts val="600"/>
              </a:spcBef>
            </a:pPr>
            <a:r>
              <a:rPr lang="en-US" sz="2000" b="1" dirty="0" smtClean="0">
                <a:solidFill>
                  <a:srgbClr val="FFFF00"/>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2 - Why Publishing on ADM Cups ?</a:t>
            </a: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All published papers report on </a:t>
            </a:r>
            <a:r>
              <a:rPr lang="en-US" sz="2000" u="sng" dirty="0" smtClean="0">
                <a:latin typeface="+mn-lt"/>
                <a:ea typeface="Verdana" panose="020B0604030504040204" pitchFamily="34" charset="0"/>
                <a:cs typeface="Verdana" panose="020B0604030504040204" pitchFamily="34" charset="0"/>
              </a:rPr>
              <a:t>1</a:t>
            </a:r>
            <a:r>
              <a:rPr lang="en-US" sz="2000" u="sng" baseline="30000" dirty="0" smtClean="0">
                <a:latin typeface="+mn-lt"/>
                <a:ea typeface="Verdana" panose="020B0604030504040204" pitchFamily="34" charset="0"/>
                <a:cs typeface="Verdana" panose="020B0604030504040204" pitchFamily="34" charset="0"/>
              </a:rPr>
              <a:t>st</a:t>
            </a:r>
            <a:r>
              <a:rPr lang="en-US" sz="2000" u="sng" dirty="0" smtClean="0">
                <a:latin typeface="+mn-lt"/>
                <a:ea typeface="Verdana" panose="020B0604030504040204" pitchFamily="34" charset="0"/>
                <a:cs typeface="Verdana" panose="020B0604030504040204" pitchFamily="34" charset="0"/>
              </a:rPr>
              <a:t> generation of DM cups</a:t>
            </a: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Modern MB implants design and rationale can fix all issues met with previous generation of DM cups</a:t>
            </a: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Affording both an anatomical design AND appropriate cross-linked Polyethylene, </a:t>
            </a:r>
            <a:r>
              <a:rPr lang="en-US" sz="2000" u="sng" dirty="0" smtClean="0">
                <a:latin typeface="+mn-lt"/>
                <a:ea typeface="Verdana" panose="020B0604030504040204" pitchFamily="34" charset="0"/>
                <a:cs typeface="Verdana" panose="020B0604030504040204" pitchFamily="34" charset="0"/>
              </a:rPr>
              <a:t>as ADM Cup does</a:t>
            </a:r>
            <a:r>
              <a:rPr lang="en-US" sz="2000" dirty="0" smtClean="0">
                <a:latin typeface="+mn-lt"/>
                <a:ea typeface="Verdana" panose="020B0604030504040204" pitchFamily="34" charset="0"/>
                <a:cs typeface="Verdana" panose="020B0604030504040204" pitchFamily="34" charset="0"/>
              </a:rPr>
              <a:t>,  can meet the challenge as the new Gold Standard in Cups ! …</a:t>
            </a:r>
            <a:endParaRPr lang="en-US" sz="2000" dirty="0">
              <a:latin typeface="+mn-lt"/>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86454650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48938" y="61174"/>
            <a:ext cx="5833112" cy="707886"/>
          </a:xfrm>
          <a:prstGeom prst="rect">
            <a:avLst/>
          </a:prstGeom>
        </p:spPr>
        <p:txBody>
          <a:bodyPr wrap="square">
            <a:spAutoFit/>
          </a:bodyPr>
          <a:lstStyle/>
          <a:p>
            <a:pPr algn="r">
              <a:spcBef>
                <a:spcPts val="600"/>
              </a:spcBef>
            </a:pPr>
            <a:r>
              <a:rPr lang="en-US" sz="4000" dirty="0">
                <a:solidFill>
                  <a:srgbClr val="FFFF00"/>
                </a:solidFill>
                <a:effectLst>
                  <a:outerShdw blurRad="38100" dist="38100" dir="2700000" algn="tl">
                    <a:srgbClr val="000000">
                      <a:alpha val="43137"/>
                    </a:srgbClr>
                  </a:outerShdw>
                </a:effectLst>
                <a:ea typeface="Verdana" panose="020B0604030504040204" pitchFamily="34" charset="0"/>
                <a:cs typeface="Verdana" panose="020B0604030504040204" pitchFamily="34" charset="0"/>
              </a:rPr>
              <a:t>The Aim of the Study</a:t>
            </a:r>
            <a:endParaRPr lang="en-US" sz="4000" dirty="0">
              <a:solidFill>
                <a:srgbClr val="C00000"/>
              </a:solidFill>
              <a:effectLst>
                <a:outerShdw blurRad="38100" dist="38100" dir="2700000" algn="tl">
                  <a:srgbClr val="000000">
                    <a:alpha val="43137"/>
                  </a:srgbClr>
                </a:outerShdw>
              </a:effectLst>
              <a:latin typeface="Verdana" panose="020B0604030504040204" pitchFamily="34" charset="0"/>
              <a:ea typeface="Verdana" panose="020B0604030504040204" pitchFamily="34" charset="0"/>
              <a:cs typeface="Verdana" panose="020B0604030504040204" pitchFamily="34" charset="0"/>
            </a:endParaRPr>
          </a:p>
        </p:txBody>
      </p:sp>
      <p:sp>
        <p:nvSpPr>
          <p:cNvPr id="2" name="ZoneTexte 1"/>
          <p:cNvSpPr txBox="1"/>
          <p:nvPr/>
        </p:nvSpPr>
        <p:spPr>
          <a:xfrm>
            <a:off x="4001386" y="769060"/>
            <a:ext cx="4780664" cy="6001642"/>
          </a:xfrm>
          <a:prstGeom prst="rect">
            <a:avLst/>
          </a:prstGeom>
          <a:noFill/>
        </p:spPr>
        <p:txBody>
          <a:bodyPr wrap="square" rtlCol="0">
            <a:spAutoFit/>
          </a:bodyPr>
          <a:lstStyle/>
          <a:p>
            <a:r>
              <a:rPr lang="en-US" dirty="0" smtClean="0">
                <a:latin typeface="Verdana" pitchFamily="34" charset="0"/>
                <a:ea typeface="Verdana" pitchFamily="34" charset="0"/>
                <a:cs typeface="Verdana" pitchFamily="34" charset="0"/>
              </a:rPr>
              <a:t>"The </a:t>
            </a:r>
            <a:r>
              <a:rPr lang="en-US" dirty="0">
                <a:latin typeface="Verdana" pitchFamily="34" charset="0"/>
                <a:ea typeface="Verdana" pitchFamily="34" charset="0"/>
                <a:cs typeface="Verdana" pitchFamily="34" charset="0"/>
              </a:rPr>
              <a:t>long-term outcomes for second generation </a:t>
            </a:r>
            <a:r>
              <a:rPr lang="en-US" dirty="0" smtClean="0">
                <a:latin typeface="Verdana" pitchFamily="34" charset="0"/>
                <a:ea typeface="Verdana" pitchFamily="34" charset="0"/>
                <a:cs typeface="Verdana" pitchFamily="34" charset="0"/>
              </a:rPr>
              <a:t>dual-mobility </a:t>
            </a:r>
            <a:r>
              <a:rPr lang="en-US" dirty="0">
                <a:latin typeface="Verdana" pitchFamily="34" charset="0"/>
                <a:ea typeface="Verdana" pitchFamily="34" charset="0"/>
                <a:cs typeface="Verdana" pitchFamily="34" charset="0"/>
              </a:rPr>
              <a:t>cup </a:t>
            </a:r>
            <a:r>
              <a:rPr lang="en-US" dirty="0" smtClean="0">
                <a:latin typeface="Verdana" pitchFamily="34" charset="0"/>
                <a:ea typeface="Verdana" pitchFamily="34" charset="0"/>
                <a:cs typeface="Verdana" pitchFamily="34" charset="0"/>
              </a:rPr>
              <a:t>can be more promising, </a:t>
            </a:r>
            <a:r>
              <a:rPr lang="en-US" dirty="0">
                <a:latin typeface="Verdana" pitchFamily="34" charset="0"/>
                <a:ea typeface="Verdana" pitchFamily="34" charset="0"/>
                <a:cs typeface="Verdana" pitchFamily="34" charset="0"/>
              </a:rPr>
              <a:t>mostly addressing </a:t>
            </a:r>
            <a:r>
              <a:rPr lang="en-US" dirty="0" smtClean="0">
                <a:latin typeface="Verdana" pitchFamily="34" charset="0"/>
                <a:ea typeface="Verdana" pitchFamily="34" charset="0"/>
                <a:cs typeface="Verdana" pitchFamily="34" charset="0"/>
              </a:rPr>
              <a:t>new polyethylene manufacturing techniques</a:t>
            </a:r>
          </a:p>
          <a:p>
            <a:endParaRPr lang="en-US" dirty="0">
              <a:latin typeface="Verdana" pitchFamily="34" charset="0"/>
              <a:ea typeface="Verdana" pitchFamily="34" charset="0"/>
              <a:cs typeface="Verdana" pitchFamily="34" charset="0"/>
            </a:endParaRPr>
          </a:p>
          <a:p>
            <a:r>
              <a:rPr lang="en-US" dirty="0" smtClean="0">
                <a:latin typeface="Verdana" pitchFamily="34" charset="0"/>
                <a:ea typeface="Verdana" pitchFamily="34" charset="0"/>
                <a:cs typeface="Verdana" pitchFamily="34" charset="0"/>
              </a:rPr>
              <a:t>With</a:t>
            </a:r>
          </a:p>
          <a:p>
            <a:endParaRPr lang="en-US" dirty="0" smtClean="0">
              <a:latin typeface="Verdana" pitchFamily="34" charset="0"/>
              <a:ea typeface="Verdana" pitchFamily="34" charset="0"/>
              <a:cs typeface="Verdana" pitchFamily="34" charset="0"/>
            </a:endParaRPr>
          </a:p>
          <a:p>
            <a:pPr marL="285750" indent="-285750">
              <a:buFont typeface="Arial" panose="020B0604020202020204" pitchFamily="34" charset="0"/>
              <a:buChar char="•"/>
            </a:pPr>
            <a:r>
              <a:rPr lang="en-US" dirty="0" smtClean="0">
                <a:latin typeface="Verdana" pitchFamily="34" charset="0"/>
                <a:ea typeface="Verdana" pitchFamily="34" charset="0"/>
                <a:cs typeface="Verdana" pitchFamily="34" charset="0"/>
              </a:rPr>
              <a:t>second </a:t>
            </a:r>
            <a:r>
              <a:rPr lang="en-US" dirty="0">
                <a:latin typeface="Verdana" pitchFamily="34" charset="0"/>
                <a:ea typeface="Verdana" pitchFamily="34" charset="0"/>
                <a:cs typeface="Verdana" pitchFamily="34" charset="0"/>
              </a:rPr>
              <a:t>generation </a:t>
            </a:r>
            <a:r>
              <a:rPr lang="en-US" dirty="0" smtClean="0">
                <a:latin typeface="Verdana" pitchFamily="34" charset="0"/>
                <a:ea typeface="Verdana" pitchFamily="34" charset="0"/>
                <a:cs typeface="Verdana" pitchFamily="34" charset="0"/>
              </a:rPr>
              <a:t>of </a:t>
            </a:r>
            <a:r>
              <a:rPr lang="en-US" dirty="0">
                <a:latin typeface="Verdana" pitchFamily="34" charset="0"/>
                <a:ea typeface="Verdana" pitchFamily="34" charset="0"/>
                <a:cs typeface="Verdana" pitchFamily="34" charset="0"/>
              </a:rPr>
              <a:t>cross-linked </a:t>
            </a:r>
            <a:r>
              <a:rPr lang="en-US" dirty="0" err="1">
                <a:latin typeface="Verdana" pitchFamily="34" charset="0"/>
                <a:ea typeface="Verdana" pitchFamily="34" charset="0"/>
                <a:cs typeface="Verdana" pitchFamily="34" charset="0"/>
              </a:rPr>
              <a:t>polyethylenes</a:t>
            </a:r>
            <a:r>
              <a:rPr lang="en-US" dirty="0">
                <a:latin typeface="Verdana" pitchFamily="34" charset="0"/>
                <a:ea typeface="Verdana" pitchFamily="34" charset="0"/>
                <a:cs typeface="Verdana" pitchFamily="34" charset="0"/>
              </a:rPr>
              <a:t>, </a:t>
            </a:r>
            <a:endParaRPr lang="en-US" dirty="0" smtClean="0">
              <a:latin typeface="Verdana" pitchFamily="34" charset="0"/>
              <a:ea typeface="Verdana" pitchFamily="34" charset="0"/>
              <a:cs typeface="Verdana" pitchFamily="34" charset="0"/>
            </a:endParaRPr>
          </a:p>
          <a:p>
            <a:pPr marL="285750" indent="-285750">
              <a:buFont typeface="Arial" panose="020B0604020202020204" pitchFamily="34" charset="0"/>
              <a:buChar char="•"/>
            </a:pPr>
            <a:r>
              <a:rPr lang="en-US" dirty="0" smtClean="0">
                <a:latin typeface="Verdana" pitchFamily="34" charset="0"/>
                <a:ea typeface="Verdana" pitchFamily="34" charset="0"/>
                <a:cs typeface="Verdana" pitchFamily="34" charset="0"/>
              </a:rPr>
              <a:t>anatomical </a:t>
            </a:r>
            <a:r>
              <a:rPr lang="en-US" dirty="0">
                <a:latin typeface="Verdana" pitchFamily="34" charset="0"/>
                <a:ea typeface="Verdana" pitchFamily="34" charset="0"/>
                <a:cs typeface="Verdana" pitchFamily="34" charset="0"/>
              </a:rPr>
              <a:t>designs preventing from </a:t>
            </a:r>
            <a:r>
              <a:rPr lang="en-US" dirty="0" err="1" smtClean="0">
                <a:latin typeface="Verdana" pitchFamily="34" charset="0"/>
                <a:ea typeface="Verdana" pitchFamily="34" charset="0"/>
                <a:cs typeface="Verdana" pitchFamily="34" charset="0"/>
              </a:rPr>
              <a:t>ilio-psoas</a:t>
            </a:r>
            <a:r>
              <a:rPr lang="en-US" dirty="0" smtClean="0">
                <a:latin typeface="Verdana" pitchFamily="34" charset="0"/>
                <a:ea typeface="Verdana" pitchFamily="34" charset="0"/>
                <a:cs typeface="Verdana" pitchFamily="34" charset="0"/>
              </a:rPr>
              <a:t> </a:t>
            </a:r>
            <a:r>
              <a:rPr lang="en-US" dirty="0">
                <a:latin typeface="Verdana" pitchFamily="34" charset="0"/>
                <a:ea typeface="Verdana" pitchFamily="34" charset="0"/>
                <a:cs typeface="Verdana" pitchFamily="34" charset="0"/>
              </a:rPr>
              <a:t>tendon impingement, </a:t>
            </a:r>
            <a:endParaRPr lang="en-US" dirty="0" smtClean="0">
              <a:latin typeface="Verdana" pitchFamily="34" charset="0"/>
              <a:ea typeface="Verdana" pitchFamily="34" charset="0"/>
              <a:cs typeface="Verdana" pitchFamily="34" charset="0"/>
            </a:endParaRPr>
          </a:p>
          <a:p>
            <a:pPr marL="285750" indent="-285750">
              <a:buFont typeface="Arial" panose="020B0604020202020204" pitchFamily="34" charset="0"/>
              <a:buChar char="•"/>
            </a:pPr>
            <a:r>
              <a:rPr lang="en-US" dirty="0" smtClean="0">
                <a:latin typeface="Verdana" pitchFamily="34" charset="0"/>
                <a:ea typeface="Verdana" pitchFamily="34" charset="0"/>
                <a:cs typeface="Verdana" pitchFamily="34" charset="0"/>
              </a:rPr>
              <a:t>and </a:t>
            </a:r>
            <a:r>
              <a:rPr lang="en-US" dirty="0">
                <a:latin typeface="Verdana" pitchFamily="34" charset="0"/>
                <a:ea typeface="Verdana" pitchFamily="34" charset="0"/>
                <a:cs typeface="Verdana" pitchFamily="34" charset="0"/>
              </a:rPr>
              <a:t>improvements in metal cup </a:t>
            </a:r>
            <a:r>
              <a:rPr lang="en-US" dirty="0" smtClean="0">
                <a:latin typeface="Verdana" pitchFamily="34" charset="0"/>
                <a:ea typeface="Verdana" pitchFamily="34" charset="0"/>
                <a:cs typeface="Verdana" pitchFamily="34" charset="0"/>
              </a:rPr>
              <a:t>fixation"</a:t>
            </a:r>
          </a:p>
        </p:txBody>
      </p:sp>
      <p:pic>
        <p:nvPicPr>
          <p:cNvPr id="15362" name="Picture 2" descr="C:\Users\JA\Documents\__________StrykerConsult\_____JoinTheLoop_ADM\Images\ADMvsPSL_Images\Im_Article\HERM.M_ADMpelvis copi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2720546"/>
            <a:ext cx="3609782" cy="3888432"/>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C:\Users\JA\Documents\__________StrykerConsult\_____JoinTheLoop_ADM\Images\ADMvsPSL_Images\Im_Article\ADM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37"/>
          <a:stretch/>
        </p:blipFill>
        <p:spPr bwMode="auto">
          <a:xfrm>
            <a:off x="323528" y="1254398"/>
            <a:ext cx="1678409" cy="13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7460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73175" y="830615"/>
            <a:ext cx="5146187" cy="707886"/>
          </a:xfrm>
          <a:prstGeom prst="rect">
            <a:avLst/>
          </a:prstGeom>
        </p:spPr>
        <p:txBody>
          <a:bodyPr wrap="square">
            <a:spAutoFit/>
          </a:bodyPr>
          <a:lstStyle/>
          <a:p>
            <a:r>
              <a:rPr lang="en-US" sz="4000" dirty="0" smtClean="0">
                <a:solidFill>
                  <a:srgbClr val="FFFF00"/>
                </a:solidFill>
                <a:latin typeface="+mj-lt"/>
              </a:rPr>
              <a:t>Patients &amp; Methods</a:t>
            </a:r>
            <a:endParaRPr lang="en-US" sz="4000" dirty="0">
              <a:solidFill>
                <a:srgbClr val="FFFF00"/>
              </a:solidFill>
              <a:latin typeface="+mj-lt"/>
            </a:endParaRPr>
          </a:p>
        </p:txBody>
      </p:sp>
      <p:sp>
        <p:nvSpPr>
          <p:cNvPr id="2" name="ZoneTexte 1"/>
          <p:cNvSpPr txBox="1"/>
          <p:nvPr/>
        </p:nvSpPr>
        <p:spPr>
          <a:xfrm>
            <a:off x="288625" y="1741301"/>
            <a:ext cx="8293400" cy="4385816"/>
          </a:xfrm>
          <a:prstGeom prst="rect">
            <a:avLst/>
          </a:prstGeom>
          <a:noFill/>
        </p:spPr>
        <p:txBody>
          <a:bodyPr wrap="square" rtlCol="0">
            <a:spAutoFit/>
          </a:bodyPr>
          <a:lstStyle/>
          <a:p>
            <a:pPr>
              <a:spcBef>
                <a:spcPts val="600"/>
              </a:spcBef>
            </a:pPr>
            <a:r>
              <a:rPr lang="en-US" sz="2400" b="1" dirty="0" smtClean="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The Series</a:t>
            </a:r>
          </a:p>
          <a:p>
            <a:pPr marL="285750" indent="-285750">
              <a:spcBef>
                <a:spcPts val="600"/>
              </a:spcBef>
              <a:buFont typeface="Courier New" panose="02070309020205020404" pitchFamily="49" charset="0"/>
              <a:buChar char="o"/>
            </a:pPr>
            <a:r>
              <a:rPr lang="en-US" dirty="0" smtClean="0">
                <a:latin typeface="+mn-lt"/>
                <a:ea typeface="Verdana" panose="020B0604030504040204" pitchFamily="34" charset="0"/>
                <a:cs typeface="Verdana" panose="020B0604030504040204" pitchFamily="34" charset="0"/>
              </a:rPr>
              <a:t>”Five French </a:t>
            </a:r>
            <a:r>
              <a:rPr lang="en-US" dirty="0">
                <a:latin typeface="+mn-lt"/>
                <a:ea typeface="Verdana" panose="020B0604030504040204" pitchFamily="34" charset="0"/>
                <a:cs typeface="Verdana" panose="020B0604030504040204" pitchFamily="34" charset="0"/>
              </a:rPr>
              <a:t>Institutions, which </a:t>
            </a:r>
            <a:r>
              <a:rPr lang="en-US" dirty="0" smtClean="0">
                <a:latin typeface="+mn-lt"/>
                <a:ea typeface="Verdana" panose="020B0604030504040204" pitchFamily="34" charset="0"/>
                <a:cs typeface="Verdana" panose="020B0604030504040204" pitchFamily="34" charset="0"/>
              </a:rPr>
              <a:t>have implanted the same HA-coated ADM cup, at 2- to 5-year follow-up, as </a:t>
            </a:r>
            <a:r>
              <a:rPr lang="en-US" dirty="0">
                <a:latin typeface="+mn-lt"/>
                <a:ea typeface="Verdana" panose="020B0604030504040204" pitchFamily="34" charset="0"/>
                <a:cs typeface="Verdana" panose="020B0604030504040204" pitchFamily="34" charset="0"/>
              </a:rPr>
              <a:t>a prospective multicenter consecutive study </a:t>
            </a:r>
            <a:r>
              <a:rPr lang="en-US" dirty="0" smtClean="0">
                <a:latin typeface="+mn-lt"/>
                <a:ea typeface="Verdana" panose="020B0604030504040204" pitchFamily="34" charset="0"/>
                <a:cs typeface="Verdana" panose="020B0604030504040204" pitchFamily="34" charset="0"/>
              </a:rPr>
              <a:t>of </a:t>
            </a:r>
            <a:r>
              <a:rPr lang="en-US" u="sng" dirty="0" smtClean="0">
                <a:solidFill>
                  <a:srgbClr val="FFFF00"/>
                </a:solidFill>
                <a:latin typeface="+mn-lt"/>
                <a:ea typeface="Verdana" panose="020B0604030504040204" pitchFamily="34" charset="0"/>
                <a:cs typeface="Verdana" panose="020B0604030504040204" pitchFamily="34" charset="0"/>
              </a:rPr>
              <a:t>437 </a:t>
            </a:r>
            <a:r>
              <a:rPr lang="en-US" u="sng" dirty="0">
                <a:solidFill>
                  <a:srgbClr val="FFFF00"/>
                </a:solidFill>
                <a:latin typeface="+mn-lt"/>
                <a:ea typeface="Verdana" panose="020B0604030504040204" pitchFamily="34" charset="0"/>
                <a:cs typeface="Verdana" panose="020B0604030504040204" pitchFamily="34" charset="0"/>
              </a:rPr>
              <a:t>primary hips in 417 patients. </a:t>
            </a:r>
            <a:endParaRPr lang="en-US" u="sng" dirty="0" smtClean="0">
              <a:solidFill>
                <a:srgbClr val="FFFF00"/>
              </a:solidFill>
              <a:latin typeface="+mn-lt"/>
              <a:ea typeface="Verdana" panose="020B0604030504040204" pitchFamily="34" charset="0"/>
              <a:cs typeface="Verdana" panose="020B0604030504040204" pitchFamily="34" charset="0"/>
            </a:endParaRPr>
          </a:p>
          <a:p>
            <a:pPr marL="285750" indent="-285750">
              <a:spcBef>
                <a:spcPts val="600"/>
              </a:spcBef>
              <a:buFont typeface="Courier New" panose="02070309020205020404" pitchFamily="49" charset="0"/>
              <a:buChar char="o"/>
            </a:pPr>
            <a:r>
              <a:rPr lang="en-US" dirty="0">
                <a:latin typeface="+mn-lt"/>
                <a:ea typeface="Verdana" panose="020B0604030504040204" pitchFamily="34" charset="0"/>
                <a:cs typeface="Verdana" panose="020B0604030504040204" pitchFamily="34" charset="0"/>
              </a:rPr>
              <a:t>P</a:t>
            </a:r>
            <a:r>
              <a:rPr lang="en-US" dirty="0" smtClean="0">
                <a:latin typeface="+mn-lt"/>
                <a:ea typeface="Verdana" panose="020B0604030504040204" pitchFamily="34" charset="0"/>
                <a:cs typeface="Verdana" panose="020B0604030504040204" pitchFamily="34" charset="0"/>
              </a:rPr>
              <a:t>rimary </a:t>
            </a:r>
            <a:r>
              <a:rPr lang="en-US" dirty="0">
                <a:latin typeface="+mn-lt"/>
                <a:ea typeface="Verdana" panose="020B0604030504040204" pitchFamily="34" charset="0"/>
                <a:cs typeface="Verdana" panose="020B0604030504040204" pitchFamily="34" charset="0"/>
              </a:rPr>
              <a:t>surgeries </a:t>
            </a:r>
            <a:r>
              <a:rPr lang="en-US" dirty="0" smtClean="0">
                <a:latin typeface="+mn-lt"/>
                <a:ea typeface="Verdana" panose="020B0604030504040204" pitchFamily="34" charset="0"/>
                <a:cs typeface="Verdana" panose="020B0604030504040204" pitchFamily="34" charset="0"/>
              </a:rPr>
              <a:t>between </a:t>
            </a:r>
            <a:r>
              <a:rPr lang="en-US" dirty="0">
                <a:latin typeface="+mn-lt"/>
                <a:ea typeface="Verdana" panose="020B0604030504040204" pitchFamily="34" charset="0"/>
                <a:cs typeface="Verdana" panose="020B0604030504040204" pitchFamily="34" charset="0"/>
              </a:rPr>
              <a:t>January 2007 and October </a:t>
            </a:r>
            <a:r>
              <a:rPr lang="en-US" dirty="0" smtClean="0">
                <a:latin typeface="+mn-lt"/>
                <a:ea typeface="Verdana" panose="020B0604030504040204" pitchFamily="34" charset="0"/>
                <a:cs typeface="Verdana" panose="020B0604030504040204" pitchFamily="34" charset="0"/>
              </a:rPr>
              <a:t>2010,  two </a:t>
            </a:r>
            <a:r>
              <a:rPr lang="en-US" dirty="0">
                <a:latin typeface="+mn-lt"/>
                <a:ea typeface="Verdana" panose="020B0604030504040204" pitchFamily="34" charset="0"/>
                <a:cs typeface="Verdana" panose="020B0604030504040204" pitchFamily="34" charset="0"/>
              </a:rPr>
              <a:t>cohorts of patients according to their age at index </a:t>
            </a:r>
            <a:r>
              <a:rPr lang="en-US" dirty="0" smtClean="0">
                <a:latin typeface="+mn-lt"/>
                <a:ea typeface="Verdana" panose="020B0604030504040204" pitchFamily="34" charset="0"/>
                <a:cs typeface="Verdana" panose="020B0604030504040204" pitchFamily="34" charset="0"/>
              </a:rPr>
              <a:t>surgery.</a:t>
            </a:r>
          </a:p>
          <a:p>
            <a:pPr marL="285750" indent="-285750">
              <a:spcBef>
                <a:spcPts val="600"/>
              </a:spcBef>
              <a:buFont typeface="Courier New" panose="02070309020205020404" pitchFamily="49" charset="0"/>
              <a:buChar char="o"/>
            </a:pPr>
            <a:r>
              <a:rPr lang="en-US" dirty="0">
                <a:latin typeface="+mn-lt"/>
                <a:ea typeface="Verdana" panose="020B0604030504040204" pitchFamily="34" charset="0"/>
                <a:cs typeface="Verdana" panose="020B0604030504040204" pitchFamily="34" charset="0"/>
              </a:rPr>
              <a:t>T</a:t>
            </a:r>
            <a:r>
              <a:rPr lang="en-US" dirty="0" smtClean="0">
                <a:latin typeface="+mn-lt"/>
                <a:ea typeface="Verdana" panose="020B0604030504040204" pitchFamily="34" charset="0"/>
                <a:cs typeface="Verdana" panose="020B0604030504040204" pitchFamily="34" charset="0"/>
              </a:rPr>
              <a:t>he </a:t>
            </a:r>
            <a:r>
              <a:rPr lang="en-US" dirty="0">
                <a:latin typeface="+mn-lt"/>
                <a:ea typeface="Verdana" panose="020B0604030504040204" pitchFamily="34" charset="0"/>
                <a:cs typeface="Verdana" panose="020B0604030504040204" pitchFamily="34" charset="0"/>
              </a:rPr>
              <a:t>“official” and currently used limit was 70 years </a:t>
            </a:r>
            <a:r>
              <a:rPr lang="en-US" dirty="0" smtClean="0">
                <a:latin typeface="+mn-lt"/>
                <a:ea typeface="Verdana" panose="020B0604030504040204" pitchFamily="34" charset="0"/>
                <a:cs typeface="Verdana" panose="020B0604030504040204" pitchFamily="34" charset="0"/>
              </a:rPr>
              <a:t>as </a:t>
            </a:r>
            <a:r>
              <a:rPr lang="en-US" dirty="0">
                <a:latin typeface="+mn-lt"/>
                <a:ea typeface="Verdana" panose="020B0604030504040204" pitchFamily="34" charset="0"/>
                <a:cs typeface="Verdana" panose="020B0604030504040204" pitchFamily="34" charset="0"/>
              </a:rPr>
              <a:t>eligible for such a choice of implant, </a:t>
            </a:r>
            <a:r>
              <a:rPr lang="en-US" dirty="0" smtClean="0">
                <a:latin typeface="+mn-lt"/>
                <a:ea typeface="Verdana" panose="020B0604030504040204" pitchFamily="34" charset="0"/>
                <a:cs typeface="Verdana" panose="020B0604030504040204" pitchFamily="34" charset="0"/>
              </a:rPr>
              <a:t>so we </a:t>
            </a:r>
            <a:r>
              <a:rPr lang="en-US" dirty="0">
                <a:latin typeface="+mn-lt"/>
                <a:ea typeface="Verdana" panose="020B0604030504040204" pitchFamily="34" charset="0"/>
                <a:cs typeface="Verdana" panose="020B0604030504040204" pitchFamily="34" charset="0"/>
              </a:rPr>
              <a:t>have defined </a:t>
            </a:r>
            <a:r>
              <a:rPr lang="en-US" dirty="0" smtClean="0">
                <a:latin typeface="+mn-lt"/>
                <a:ea typeface="Verdana" panose="020B0604030504040204" pitchFamily="34" charset="0"/>
                <a:cs typeface="Verdana" panose="020B0604030504040204" pitchFamily="34" charset="0"/>
              </a:rPr>
              <a:t>two groups </a:t>
            </a:r>
            <a:r>
              <a:rPr lang="en-US" dirty="0">
                <a:latin typeface="+mn-lt"/>
                <a:ea typeface="Verdana" panose="020B0604030504040204" pitchFamily="34" charset="0"/>
                <a:cs typeface="Verdana" panose="020B0604030504040204" pitchFamily="34" charset="0"/>
              </a:rPr>
              <a:t>under versus over this </a:t>
            </a:r>
            <a:r>
              <a:rPr lang="en-US" dirty="0" smtClean="0">
                <a:latin typeface="+mn-lt"/>
                <a:ea typeface="Verdana" panose="020B0604030504040204" pitchFamily="34" charset="0"/>
                <a:cs typeface="Verdana" panose="020B0604030504040204" pitchFamily="34" charset="0"/>
              </a:rPr>
              <a:t>threshold</a:t>
            </a:r>
            <a:endParaRPr lang="en-US" sz="4000" dirty="0">
              <a:latin typeface="+mn-lt"/>
              <a:ea typeface="Verdana" panose="020B0604030504040204" pitchFamily="34" charset="0"/>
              <a:cs typeface="Verdana" panose="020B0604030504040204" pitchFamily="34" charset="0"/>
            </a:endParaRPr>
          </a:p>
        </p:txBody>
      </p:sp>
      <p:pic>
        <p:nvPicPr>
          <p:cNvPr id="17410" name="Picture 2" descr="C:\Users\JA\Documents\__________StrykerConsult\_____JoinTheLoop_ADM\Images\ADMvsPSL_Images\Im_Article\ADMne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1213" y="0"/>
            <a:ext cx="2543175" cy="1866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7981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07750" y="830615"/>
            <a:ext cx="4632749" cy="707886"/>
          </a:xfrm>
          <a:prstGeom prst="rect">
            <a:avLst/>
          </a:prstGeom>
        </p:spPr>
        <p:txBody>
          <a:bodyPr wrap="none">
            <a:spAutoFit/>
          </a:bodyPr>
          <a:lstStyle/>
          <a:p>
            <a:r>
              <a:rPr lang="en-US" sz="4000" dirty="0" smtClean="0">
                <a:solidFill>
                  <a:srgbClr val="FFFF00"/>
                </a:solidFill>
                <a:latin typeface="+mj-lt"/>
              </a:rPr>
              <a:t>Patients &amp; Methods</a:t>
            </a:r>
            <a:endParaRPr lang="en-US" sz="4000" dirty="0">
              <a:solidFill>
                <a:srgbClr val="FFFF00"/>
              </a:solidFill>
              <a:latin typeface="+mj-lt"/>
            </a:endParaRPr>
          </a:p>
        </p:txBody>
      </p:sp>
      <p:sp>
        <p:nvSpPr>
          <p:cNvPr id="2" name="ZoneTexte 1"/>
          <p:cNvSpPr txBox="1"/>
          <p:nvPr/>
        </p:nvSpPr>
        <p:spPr>
          <a:xfrm>
            <a:off x="2597216" y="1812042"/>
            <a:ext cx="5591175" cy="4201150"/>
          </a:xfrm>
          <a:prstGeom prst="rect">
            <a:avLst/>
          </a:prstGeom>
          <a:noFill/>
        </p:spPr>
        <p:txBody>
          <a:bodyPr wrap="square" rtlCol="0">
            <a:spAutoFit/>
          </a:bodyPr>
          <a:lstStyle/>
          <a:p>
            <a:pPr>
              <a:spcBef>
                <a:spcPts val="600"/>
              </a:spcBef>
            </a:pPr>
            <a:r>
              <a:rPr lang="en-US" sz="2800" b="1" dirty="0" smtClean="0">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Two comparative Groups</a:t>
            </a:r>
          </a:p>
          <a:p>
            <a:pPr marL="285750" indent="-285750">
              <a:spcBef>
                <a:spcPts val="600"/>
              </a:spcBef>
              <a:buFont typeface="Courier New" panose="02070309020205020404" pitchFamily="49" charset="0"/>
              <a:buChar char="o"/>
            </a:pPr>
            <a:r>
              <a:rPr lang="en-US" sz="2800" dirty="0" smtClean="0">
                <a:solidFill>
                  <a:srgbClr val="FFFF00"/>
                </a:solidFill>
                <a:latin typeface="+mn-lt"/>
                <a:ea typeface="Verdana" panose="020B0604030504040204" pitchFamily="34" charset="0"/>
                <a:cs typeface="Verdana" panose="020B0604030504040204" pitchFamily="34" charset="0"/>
              </a:rPr>
              <a:t>"Younger" </a:t>
            </a:r>
            <a:r>
              <a:rPr lang="en-US" sz="2800" dirty="0">
                <a:solidFill>
                  <a:srgbClr val="FFFF00"/>
                </a:solidFill>
                <a:latin typeface="+mn-lt"/>
                <a:ea typeface="Verdana" panose="020B0604030504040204" pitchFamily="34" charset="0"/>
                <a:cs typeface="Verdana" panose="020B0604030504040204" pitchFamily="34" charset="0"/>
              </a:rPr>
              <a:t>patients </a:t>
            </a:r>
            <a:r>
              <a:rPr lang="en-US" sz="2800" dirty="0" smtClean="0">
                <a:solidFill>
                  <a:srgbClr val="FFFF00"/>
                </a:solidFill>
                <a:latin typeface="+mn-lt"/>
                <a:ea typeface="Verdana" panose="020B0604030504040204" pitchFamily="34" charset="0"/>
                <a:cs typeface="Verdana" panose="020B0604030504040204" pitchFamily="34" charset="0"/>
              </a:rPr>
              <a:t>/YPG </a:t>
            </a:r>
            <a:r>
              <a:rPr lang="en-US" sz="2800" dirty="0" smtClean="0">
                <a:latin typeface="+mn-lt"/>
                <a:ea typeface="Verdana" panose="020B0604030504040204" pitchFamily="34" charset="0"/>
                <a:cs typeface="Verdana" panose="020B0604030504040204" pitchFamily="34" charset="0"/>
              </a:rPr>
              <a:t>(&lt; 70 </a:t>
            </a:r>
            <a:r>
              <a:rPr lang="en-US" sz="2800" dirty="0">
                <a:latin typeface="+mn-lt"/>
                <a:ea typeface="Verdana" panose="020B0604030504040204" pitchFamily="34" charset="0"/>
                <a:cs typeface="Verdana" panose="020B0604030504040204" pitchFamily="34" charset="0"/>
              </a:rPr>
              <a:t>years of age, n = </a:t>
            </a:r>
            <a:r>
              <a:rPr lang="en-US" sz="2800" dirty="0" smtClean="0">
                <a:latin typeface="+mn-lt"/>
                <a:ea typeface="Verdana" panose="020B0604030504040204" pitchFamily="34" charset="0"/>
                <a:cs typeface="Verdana" panose="020B0604030504040204" pitchFamily="34" charset="0"/>
              </a:rPr>
              <a:t>112 hips, </a:t>
            </a:r>
            <a:r>
              <a:rPr lang="en-US" sz="2800" dirty="0">
                <a:latin typeface="+mn-lt"/>
                <a:ea typeface="Verdana" panose="020B0604030504040204" pitchFamily="34" charset="0"/>
                <a:cs typeface="Verdana" panose="020B0604030504040204" pitchFamily="34" charset="0"/>
              </a:rPr>
              <a:t>106 patients </a:t>
            </a:r>
            <a:r>
              <a:rPr lang="en-US" sz="2800" dirty="0" smtClean="0">
                <a:latin typeface="+mn-lt"/>
                <a:ea typeface="Verdana" panose="020B0604030504040204" pitchFamily="34" charset="0"/>
                <a:cs typeface="Verdana" panose="020B0604030504040204" pitchFamily="34" charset="0"/>
              </a:rPr>
              <a:t>- </a:t>
            </a:r>
            <a:r>
              <a:rPr lang="en-US" sz="2800" dirty="0">
                <a:latin typeface="+mn-lt"/>
                <a:ea typeface="Verdana" panose="020B0604030504040204" pitchFamily="34" charset="0"/>
                <a:cs typeface="Verdana" panose="020B0604030504040204" pitchFamily="34" charset="0"/>
              </a:rPr>
              <a:t>average age at 61.3 y; 42–69</a:t>
            </a:r>
            <a:r>
              <a:rPr lang="en-US" sz="2800" dirty="0" smtClean="0">
                <a:latin typeface="+mn-lt"/>
                <a:ea typeface="Verdana" panose="020B0604030504040204" pitchFamily="34" charset="0"/>
                <a:cs typeface="Verdana" panose="020B0604030504040204" pitchFamily="34" charset="0"/>
              </a:rPr>
              <a:t>) </a:t>
            </a:r>
          </a:p>
          <a:p>
            <a:pPr>
              <a:spcBef>
                <a:spcPts val="600"/>
              </a:spcBef>
            </a:pPr>
            <a:r>
              <a:rPr lang="en-US" sz="2800" dirty="0" smtClean="0">
                <a:solidFill>
                  <a:srgbClr val="FF0000"/>
                </a:solidFill>
                <a:latin typeface="+mn-lt"/>
                <a:ea typeface="Verdana" panose="020B0604030504040204" pitchFamily="34" charset="0"/>
                <a:cs typeface="Verdana" panose="020B0604030504040204" pitchFamily="34" charset="0"/>
              </a:rPr>
              <a:t>versus</a:t>
            </a:r>
            <a:r>
              <a:rPr lang="en-US" sz="2800" i="1" dirty="0" smtClean="0">
                <a:latin typeface="+mn-lt"/>
                <a:ea typeface="Verdana" panose="020B0604030504040204" pitchFamily="34" charset="0"/>
                <a:cs typeface="Verdana" panose="020B0604030504040204" pitchFamily="34" charset="0"/>
              </a:rPr>
              <a:t> </a:t>
            </a:r>
          </a:p>
          <a:p>
            <a:pPr marL="285750" indent="-285750">
              <a:spcBef>
                <a:spcPts val="600"/>
              </a:spcBef>
              <a:buFont typeface="Courier New" panose="02070309020205020404" pitchFamily="49" charset="0"/>
              <a:buChar char="o"/>
            </a:pPr>
            <a:r>
              <a:rPr lang="en-US" sz="2800" dirty="0" smtClean="0">
                <a:latin typeface="+mn-lt"/>
                <a:ea typeface="Verdana" panose="020B0604030504040204" pitchFamily="34" charset="0"/>
                <a:cs typeface="Verdana" panose="020B0604030504040204" pitchFamily="34" charset="0"/>
              </a:rPr>
              <a:t>"</a:t>
            </a:r>
            <a:r>
              <a:rPr lang="en-US" sz="2800" dirty="0" smtClean="0">
                <a:solidFill>
                  <a:srgbClr val="FFFF00"/>
                </a:solidFill>
                <a:latin typeface="+mn-lt"/>
                <a:ea typeface="Verdana" panose="020B0604030504040204" pitchFamily="34" charset="0"/>
                <a:cs typeface="Verdana" panose="020B0604030504040204" pitchFamily="34" charset="0"/>
              </a:rPr>
              <a:t>Regular" patients /RPG </a:t>
            </a:r>
            <a:r>
              <a:rPr lang="en-US" sz="2800" dirty="0">
                <a:latin typeface="+mn-lt"/>
                <a:ea typeface="Verdana" panose="020B0604030504040204" pitchFamily="34" charset="0"/>
                <a:cs typeface="Verdana" panose="020B0604030504040204" pitchFamily="34" charset="0"/>
              </a:rPr>
              <a:t>(≥ 70 years, n = 325 hips, 311 patients - average </a:t>
            </a:r>
            <a:r>
              <a:rPr lang="en-US" sz="2800" dirty="0" smtClean="0">
                <a:latin typeface="+mn-lt"/>
                <a:ea typeface="Verdana" panose="020B0604030504040204" pitchFamily="34" charset="0"/>
                <a:cs typeface="Verdana" panose="020B0604030504040204" pitchFamily="34" charset="0"/>
              </a:rPr>
              <a:t>age </a:t>
            </a:r>
            <a:r>
              <a:rPr lang="en-US" sz="2800" dirty="0">
                <a:latin typeface="+mn-lt"/>
                <a:ea typeface="Verdana" panose="020B0604030504040204" pitchFamily="34" charset="0"/>
                <a:cs typeface="Verdana" panose="020B0604030504040204" pitchFamily="34" charset="0"/>
              </a:rPr>
              <a:t>at 78.6 y; 70–95).</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714" y="3503907"/>
            <a:ext cx="2078322" cy="3152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descr="C:\Users\JA\Documents\__________StrykerConsult\_____JoinTheLoop_ADM\Images\ADMvsPSL_Images\Im_Article\ADM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37"/>
          <a:stretch/>
        </p:blipFill>
        <p:spPr bwMode="auto">
          <a:xfrm>
            <a:off x="7101664" y="245765"/>
            <a:ext cx="1678409" cy="1307074"/>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 6"/>
          <p:cNvGrpSpPr/>
          <p:nvPr/>
        </p:nvGrpSpPr>
        <p:grpSpPr>
          <a:xfrm>
            <a:off x="281568" y="1685925"/>
            <a:ext cx="1852614" cy="1609726"/>
            <a:chOff x="180974" y="1133474"/>
            <a:chExt cx="1852614" cy="1609726"/>
          </a:xfrm>
        </p:grpSpPr>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3950" y="1651634"/>
              <a:ext cx="909638" cy="109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0974" y="1133474"/>
              <a:ext cx="100012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990673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21712" y="179897"/>
            <a:ext cx="2830422" cy="584776"/>
          </a:xfrm>
          <a:prstGeom prst="rect">
            <a:avLst/>
          </a:prstGeom>
        </p:spPr>
        <p:txBody>
          <a:bodyPr wrap="none">
            <a:spAutoFit/>
          </a:bodyPr>
          <a:lstStyle/>
          <a:p>
            <a:r>
              <a:rPr lang="en-US" sz="3200" dirty="0" smtClean="0">
                <a:solidFill>
                  <a:srgbClr val="FFFF00"/>
                </a:solidFill>
                <a:latin typeface="+mj-lt"/>
              </a:rPr>
              <a:t>Demographics</a:t>
            </a:r>
            <a:endParaRPr lang="en-US" sz="3200" dirty="0">
              <a:solidFill>
                <a:srgbClr val="FFFF00"/>
              </a:solidFill>
              <a:latin typeface="+mj-lt"/>
            </a:endParaRPr>
          </a:p>
        </p:txBody>
      </p:sp>
      <p:graphicFrame>
        <p:nvGraphicFramePr>
          <p:cNvPr id="4" name="Tableau 3"/>
          <p:cNvGraphicFramePr>
            <a:graphicFrameLocks noGrp="1"/>
          </p:cNvGraphicFramePr>
          <p:nvPr>
            <p:extLst>
              <p:ext uri="{D42A27DB-BD31-4B8C-83A1-F6EECF244321}">
                <p14:modId xmlns:p14="http://schemas.microsoft.com/office/powerpoint/2010/main" val="2354348172"/>
              </p:ext>
            </p:extLst>
          </p:nvPr>
        </p:nvGraphicFramePr>
        <p:xfrm>
          <a:off x="887105" y="936863"/>
          <a:ext cx="7219665" cy="5158740"/>
        </p:xfrm>
        <a:graphic>
          <a:graphicData uri="http://schemas.openxmlformats.org/drawingml/2006/table">
            <a:tbl>
              <a:tblPr/>
              <a:tblGrid>
                <a:gridCol w="1628496"/>
                <a:gridCol w="2334177"/>
                <a:gridCol w="1628496"/>
                <a:gridCol w="1628496"/>
              </a:tblGrid>
              <a:tr h="190500">
                <a:tc>
                  <a:txBody>
                    <a:bodyPr/>
                    <a:lstStyle/>
                    <a:p>
                      <a:pPr algn="l"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r>
                        <a:rPr lang="en-US" sz="1600" b="1" i="0" u="none" strike="noStrike" dirty="0">
                          <a:solidFill>
                            <a:schemeClr val="tx1"/>
                          </a:solidFill>
                          <a:latin typeface="Arial" pitchFamily="34" charset="0"/>
                          <a:cs typeface="Arial" pitchFamily="34" charset="0"/>
                        </a:rPr>
                        <a:t>YPG: 112</a:t>
                      </a:r>
                    </a:p>
                  </a:txBody>
                  <a:tcPr marL="9525" marR="9525" marT="9525" marB="0" anchor="b">
                    <a:lnL>
                      <a:noFill/>
                    </a:lnL>
                    <a:lnR w="28575" cap="flat" cmpd="sng" algn="ctr">
                      <a:solidFill>
                        <a:schemeClr val="accent1"/>
                      </a:solidFill>
                      <a:prstDash val="solid"/>
                      <a:round/>
                      <a:headEnd type="none" w="med" len="med"/>
                      <a:tailEnd type="none" w="med" len="med"/>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600" b="1" i="0" u="none" strike="noStrike" dirty="0">
                          <a:solidFill>
                            <a:schemeClr val="tx1"/>
                          </a:solidFill>
                          <a:latin typeface="Arial" pitchFamily="34" charset="0"/>
                          <a:cs typeface="Arial" pitchFamily="34" charset="0"/>
                        </a:rPr>
                        <a:t>RPG:325</a:t>
                      </a:r>
                    </a:p>
                  </a:txBody>
                  <a:tcPr marL="9525" marR="9525" marT="9525" marB="0" anchor="b">
                    <a:lnL w="28575" cap="flat" cmpd="sng" algn="ctr">
                      <a:solidFill>
                        <a:schemeClr val="accent1"/>
                      </a:solidFill>
                      <a:prstDash val="solid"/>
                      <a:round/>
                      <a:headEnd type="none" w="med" len="med"/>
                      <a:tailEnd type="none" w="med" len="med"/>
                    </a:lnL>
                    <a:lnR>
                      <a:noFill/>
                    </a:lnR>
                    <a:lnT>
                      <a:noFill/>
                    </a:lnT>
                    <a:lnB w="28575" cap="flat" cmpd="sng" algn="ctr">
                      <a:solidFill>
                        <a:schemeClr val="accent1"/>
                      </a:solidFill>
                      <a:prstDash val="solid"/>
                      <a:round/>
                      <a:headEnd type="none" w="med" len="med"/>
                      <a:tailEnd type="none" w="med" len="med"/>
                    </a:lnB>
                  </a:tcPr>
                </a:tc>
              </a:tr>
              <a:tr h="190500">
                <a:tc>
                  <a:txBody>
                    <a:bodyPr/>
                    <a:lstStyle/>
                    <a:p>
                      <a:pPr algn="l"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600" b="0" i="0" u="none" strike="noStrike" dirty="0">
                        <a:solidFill>
                          <a:schemeClr val="tx1"/>
                        </a:solidFill>
                        <a:latin typeface="Arial" pitchFamily="34" charset="0"/>
                        <a:cs typeface="Arial"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tcPr>
                </a:tc>
              </a:tr>
              <a:tr h="190500">
                <a:tc>
                  <a:txBody>
                    <a:bodyPr/>
                    <a:lstStyle/>
                    <a:p>
                      <a:pPr algn="l" fontAlgn="b"/>
                      <a:r>
                        <a:rPr lang="en-US" sz="1600" b="1" i="0" u="none" strike="noStrike" dirty="0">
                          <a:solidFill>
                            <a:schemeClr val="tx1"/>
                          </a:solidFill>
                          <a:latin typeface="Arial" pitchFamily="34" charset="0"/>
                          <a:cs typeface="Arial" pitchFamily="34" charset="0"/>
                        </a:rPr>
                        <a:t>Gender</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Male</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48,6</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30,9</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r>
                        <a:rPr lang="en-US" sz="1600" b="1" i="0" u="none" strike="noStrike" dirty="0">
                          <a:solidFill>
                            <a:schemeClr val="tx1"/>
                          </a:solidFill>
                          <a:latin typeface="Arial" pitchFamily="34" charset="0"/>
                          <a:cs typeface="Arial" pitchFamily="34" charset="0"/>
                        </a:rPr>
                        <a:t>(%)</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Female</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51,4</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69,1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endParaRPr lang="en-US" dirty="0">
                        <a:solidFill>
                          <a:schemeClr val="tx1"/>
                        </a:solidFill>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endParaRPr lang="en-US" dirty="0">
                        <a:solidFill>
                          <a:schemeClr val="tx1"/>
                        </a:solidFill>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r>
                        <a:rPr lang="en-US" sz="1600" b="1" i="0" u="none" strike="noStrike" dirty="0" err="1">
                          <a:solidFill>
                            <a:schemeClr val="tx1"/>
                          </a:solidFill>
                          <a:latin typeface="Arial" pitchFamily="34" charset="0"/>
                          <a:cs typeface="Arial" pitchFamily="34" charset="0"/>
                        </a:rPr>
                        <a:t>Aetiology</a:t>
                      </a:r>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OA</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81,2</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80,9</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r>
                        <a:rPr lang="en-US" sz="1600" b="1" i="0" u="none" strike="noStrike" dirty="0">
                          <a:solidFill>
                            <a:schemeClr val="tx1"/>
                          </a:solidFill>
                          <a:latin typeface="Arial" pitchFamily="34" charset="0"/>
                          <a:cs typeface="Arial" pitchFamily="34" charset="0"/>
                        </a:rPr>
                        <a:t>(%)</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Necrosis</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9,8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4,6</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Rheumatoid</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0,9</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Post </a:t>
                      </a:r>
                      <a:r>
                        <a:rPr lang="en-US" sz="1600" b="0" i="0" u="none" strike="noStrike" dirty="0" err="1">
                          <a:solidFill>
                            <a:schemeClr val="tx1"/>
                          </a:solidFill>
                          <a:latin typeface="Arial" pitchFamily="34" charset="0"/>
                          <a:cs typeface="Arial" pitchFamily="34" charset="0"/>
                        </a:rPr>
                        <a:t>Tr</a:t>
                      </a:r>
                      <a:r>
                        <a:rPr lang="en-US" sz="1600" b="0" i="0" u="none" strike="noStrike" dirty="0">
                          <a:solidFill>
                            <a:schemeClr val="tx1"/>
                          </a:solidFill>
                          <a:latin typeface="Arial" pitchFamily="34" charset="0"/>
                          <a:cs typeface="Arial" pitchFamily="34" charset="0"/>
                        </a:rPr>
                        <a:t> Arthritis</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5,4</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3,7</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Revision/Bipolar</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0,9</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CDH</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0,9</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Acute Fracture</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0,9</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5,9</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Other</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1,8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3,1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19844">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endParaRPr lang="en-US" dirty="0">
                        <a:solidFill>
                          <a:schemeClr val="tx1"/>
                        </a:solidFill>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endParaRPr lang="en-US" dirty="0">
                        <a:solidFill>
                          <a:schemeClr val="tx1"/>
                        </a:solidFill>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r>
                        <a:rPr lang="en-US" sz="1600" b="1" i="0" u="none" strike="noStrike" dirty="0">
                          <a:solidFill>
                            <a:schemeClr val="tx1"/>
                          </a:solidFill>
                          <a:latin typeface="Arial" pitchFamily="34" charset="0"/>
                          <a:cs typeface="Arial" pitchFamily="34" charset="0"/>
                        </a:rPr>
                        <a:t>Approach</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Posterior</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99,1</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99,7</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Anterior</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0,9</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0,3</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16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endParaRPr lang="en-US" dirty="0">
                        <a:solidFill>
                          <a:schemeClr val="tx1"/>
                        </a:solidFill>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endParaRPr lang="en-US" dirty="0">
                        <a:solidFill>
                          <a:schemeClr val="tx1"/>
                        </a:solidFill>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r>
                        <a:rPr lang="en-US" sz="1600" b="1" i="0" u="none" strike="noStrike" dirty="0">
                          <a:solidFill>
                            <a:schemeClr val="tx1"/>
                          </a:solidFill>
                          <a:latin typeface="Arial" pitchFamily="34" charset="0"/>
                          <a:cs typeface="Arial" pitchFamily="34" charset="0"/>
                        </a:rPr>
                        <a:t>Bone Quality</a:t>
                      </a: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A: Dense</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30,4</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10,5</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B: Regular</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68,8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a:solidFill>
                            <a:schemeClr val="tx1"/>
                          </a:solidFill>
                          <a:latin typeface="Arial" pitchFamily="34" charset="0"/>
                          <a:cs typeface="Arial" pitchFamily="34" charset="0"/>
                        </a:rPr>
                        <a:t>75,7</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190500">
                <a:tc>
                  <a:txBody>
                    <a:bodyPr/>
                    <a:lstStyle/>
                    <a:p>
                      <a:pPr algn="l" fontAlgn="b"/>
                      <a:endParaRPr lang="en-US" sz="1600" b="1"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600" b="0" i="0" u="none" strike="noStrike" dirty="0">
                          <a:solidFill>
                            <a:schemeClr val="tx1"/>
                          </a:solidFill>
                          <a:latin typeface="Arial" pitchFamily="34" charset="0"/>
                          <a:cs typeface="Arial" pitchFamily="34" charset="0"/>
                        </a:rPr>
                        <a:t>C: Poor</a:t>
                      </a:r>
                    </a:p>
                  </a:txBody>
                  <a:tcPr marL="9525" marR="9525" marT="9525" marB="0" anchor="b">
                    <a:lnL>
                      <a:noFill/>
                    </a:lnL>
                    <a:lnR>
                      <a:noFill/>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0,9</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600" b="0" i="0" u="none" strike="noStrike" dirty="0">
                          <a:solidFill>
                            <a:schemeClr val="tx1"/>
                          </a:solidFill>
                          <a:latin typeface="Arial" pitchFamily="34" charset="0"/>
                          <a:cs typeface="Arial" pitchFamily="34" charset="0"/>
                        </a:rPr>
                        <a:t>13,8</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bl>
          </a:graphicData>
        </a:graphic>
      </p:graphicFrame>
      <p:pic>
        <p:nvPicPr>
          <p:cNvPr id="6" name="Picture 3" descr="C:\Users\JA\Documents\__________StrykerConsult\_____JoinTheLoop_ADM\Images\ADMvsPSL_Images\Im_Article\ADMn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37"/>
          <a:stretch/>
        </p:blipFill>
        <p:spPr bwMode="auto">
          <a:xfrm>
            <a:off x="0" y="0"/>
            <a:ext cx="1678409" cy="13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3445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152910" y="210666"/>
            <a:ext cx="5825035" cy="1143000"/>
          </a:xfrm>
        </p:spPr>
        <p:txBody>
          <a:bodyPr/>
          <a:lstStyle/>
          <a:p>
            <a:pPr algn="l"/>
            <a:r>
              <a:rPr lang="fr-FR" i="0" dirty="0" smtClean="0">
                <a:solidFill>
                  <a:srgbClr val="FFFF00"/>
                </a:solidFill>
              </a:rPr>
              <a:t>Exigences différentes</a:t>
            </a:r>
            <a:endParaRPr lang="fr-FR" i="0" dirty="0">
              <a:solidFill>
                <a:srgbClr val="FFFF00"/>
              </a:solidFill>
            </a:endParaRPr>
          </a:p>
        </p:txBody>
      </p:sp>
      <p:pic>
        <p:nvPicPr>
          <p:cNvPr id="5" name="Image 4" descr="ski.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652" y="4043993"/>
            <a:ext cx="3660690" cy="2200838"/>
          </a:xfrm>
          <a:prstGeom prst="rect">
            <a:avLst/>
          </a:prstGeom>
        </p:spPr>
      </p:pic>
      <p:pic>
        <p:nvPicPr>
          <p:cNvPr id="6" name="Image 5" descr="nata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652" y="1353666"/>
            <a:ext cx="3660690" cy="2508724"/>
          </a:xfrm>
          <a:prstGeom prst="rect">
            <a:avLst/>
          </a:prstGeom>
        </p:spPr>
      </p:pic>
      <p:pic>
        <p:nvPicPr>
          <p:cNvPr id="7" name="Image 6" descr="couvreu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4091" y="1352686"/>
            <a:ext cx="3950725" cy="2966121"/>
          </a:xfrm>
          <a:prstGeom prst="rect">
            <a:avLst/>
          </a:prstGeom>
        </p:spPr>
      </p:pic>
      <p:pic>
        <p:nvPicPr>
          <p:cNvPr id="8" name="Image 7" descr="pôle emploi.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3267" y="3531780"/>
            <a:ext cx="3379719" cy="2713051"/>
          </a:xfrm>
          <a:prstGeom prst="rect">
            <a:avLst/>
          </a:prstGeom>
        </p:spPr>
      </p:pic>
    </p:spTree>
    <p:extLst>
      <p:ext uri="{BB962C8B-B14F-4D97-AF65-F5344CB8AC3E}">
        <p14:creationId xmlns:p14="http://schemas.microsoft.com/office/powerpoint/2010/main" val="409800412"/>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300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420428" y="286824"/>
            <a:ext cx="2307192" cy="707886"/>
          </a:xfrm>
          <a:prstGeom prst="rect">
            <a:avLst/>
          </a:prstGeom>
        </p:spPr>
        <p:txBody>
          <a:bodyPr wrap="none">
            <a:spAutoFit/>
          </a:bodyPr>
          <a:lstStyle/>
          <a:p>
            <a:r>
              <a:rPr lang="en-US" sz="4000" dirty="0" smtClean="0">
                <a:solidFill>
                  <a:srgbClr val="FFFF00"/>
                </a:solidFill>
                <a:latin typeface="+mj-lt"/>
              </a:rPr>
              <a:t>Archiving</a:t>
            </a:r>
            <a:endParaRPr lang="en-US" sz="4000" dirty="0">
              <a:solidFill>
                <a:srgbClr val="FFFF00"/>
              </a:solidFill>
              <a:latin typeface="+mj-lt"/>
            </a:endParaRPr>
          </a:p>
        </p:txBody>
      </p:sp>
      <p:graphicFrame>
        <p:nvGraphicFramePr>
          <p:cNvPr id="5" name="Tableau 4"/>
          <p:cNvGraphicFramePr>
            <a:graphicFrameLocks noGrp="1"/>
          </p:cNvGraphicFramePr>
          <p:nvPr>
            <p:extLst>
              <p:ext uri="{D42A27DB-BD31-4B8C-83A1-F6EECF244321}">
                <p14:modId xmlns:p14="http://schemas.microsoft.com/office/powerpoint/2010/main" val="3149651076"/>
              </p:ext>
            </p:extLst>
          </p:nvPr>
        </p:nvGraphicFramePr>
        <p:xfrm>
          <a:off x="519525" y="1820554"/>
          <a:ext cx="7922757" cy="4225742"/>
        </p:xfrm>
        <a:graphic>
          <a:graphicData uri="http://schemas.openxmlformats.org/drawingml/2006/table">
            <a:tbl>
              <a:tblPr/>
              <a:tblGrid>
                <a:gridCol w="1787088"/>
                <a:gridCol w="2561493"/>
                <a:gridCol w="1787088"/>
                <a:gridCol w="1787088"/>
              </a:tblGrid>
              <a:tr h="671555">
                <a:tc>
                  <a:txBody>
                    <a:bodyPr/>
                    <a:lstStyle/>
                    <a:p>
                      <a:pPr algn="l" fontAlgn="b"/>
                      <a:endParaRPr lang="en-US" sz="20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r>
                        <a:rPr lang="en-US" sz="2000" b="0" i="0" u="none" strike="noStrike" dirty="0">
                          <a:solidFill>
                            <a:schemeClr val="tx1"/>
                          </a:solidFill>
                          <a:latin typeface="Arial" pitchFamily="34" charset="0"/>
                          <a:cs typeface="Arial" pitchFamily="34" charset="0"/>
                        </a:rPr>
                        <a:t>YPG: 112</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2000" b="0" i="0" u="none" strike="noStrike" dirty="0">
                          <a:solidFill>
                            <a:schemeClr val="tx1"/>
                          </a:solidFill>
                          <a:latin typeface="Arial" pitchFamily="34" charset="0"/>
                          <a:cs typeface="Arial" pitchFamily="34" charset="0"/>
                        </a:rPr>
                        <a:t>RPG:325</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r>
              <a:tr h="507741">
                <a:tc>
                  <a:txBody>
                    <a:bodyPr/>
                    <a:lstStyle/>
                    <a:p>
                      <a:pPr algn="l"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2000" b="0" i="0" u="none" strike="noStrike" dirty="0">
                        <a:solidFill>
                          <a:schemeClr val="tx1"/>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r>
              <a:tr h="507741">
                <a:tc>
                  <a:txBody>
                    <a:bodyPr/>
                    <a:lstStyle/>
                    <a:p>
                      <a:pPr algn="l" fontAlgn="b"/>
                      <a:r>
                        <a:rPr lang="en-US" sz="2000" b="1" i="0" u="none" strike="noStrike" dirty="0">
                          <a:solidFill>
                            <a:schemeClr val="tx1"/>
                          </a:solidFill>
                          <a:latin typeface="Arial" pitchFamily="34" charset="0"/>
                          <a:cs typeface="Arial" pitchFamily="34" charset="0"/>
                        </a:rPr>
                        <a:t>Archiving</a:t>
                      </a:r>
                    </a:p>
                  </a:txBody>
                  <a:tcPr marL="9525" marR="9525" marT="9525" marB="0" anchor="b">
                    <a:lnL>
                      <a:noFill/>
                    </a:lnL>
                    <a:lnR>
                      <a:noFill/>
                    </a:lnR>
                    <a:lnT>
                      <a:noFill/>
                    </a:lnT>
                    <a:lnB>
                      <a:noFill/>
                    </a:lnB>
                  </a:tcPr>
                </a:tc>
                <a:tc>
                  <a:txBody>
                    <a:bodyPr/>
                    <a:lstStyle/>
                    <a:p>
                      <a:pPr algn="l" fontAlgn="b"/>
                      <a:r>
                        <a:rPr lang="en-US" sz="2000" b="0" i="0" u="none" strike="noStrike">
                          <a:solidFill>
                            <a:schemeClr val="tx1"/>
                          </a:solidFill>
                          <a:latin typeface="Arial" pitchFamily="34" charset="0"/>
                          <a:cs typeface="Arial" pitchFamily="34" charset="0"/>
                        </a:rPr>
                        <a:t>On File</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95,5</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92,7</a:t>
                      </a:r>
                    </a:p>
                  </a:txBody>
                  <a:tcPr marL="9525" marR="9525" marT="9525" marB="0" anchor="b">
                    <a:lnL>
                      <a:noFill/>
                    </a:lnL>
                    <a:lnR>
                      <a:noFill/>
                    </a:lnR>
                    <a:lnT>
                      <a:noFill/>
                    </a:lnT>
                    <a:lnB>
                      <a:noFill/>
                    </a:lnB>
                  </a:tcPr>
                </a:tc>
              </a:tr>
              <a:tr h="507741">
                <a:tc>
                  <a:txBody>
                    <a:bodyPr/>
                    <a:lstStyle/>
                    <a:p>
                      <a:pPr algn="l" fontAlgn="b"/>
                      <a:endParaRPr lang="en-US" sz="20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2000" b="0" i="0" u="none" strike="noStrike">
                          <a:solidFill>
                            <a:schemeClr val="tx1"/>
                          </a:solidFill>
                          <a:latin typeface="Arial" pitchFamily="34" charset="0"/>
                          <a:cs typeface="Arial" pitchFamily="34" charset="0"/>
                        </a:rPr>
                        <a:t>Lost to Fup</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0</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0,9</a:t>
                      </a:r>
                    </a:p>
                  </a:txBody>
                  <a:tcPr marL="9525" marR="9525" marT="9525" marB="0" anchor="b">
                    <a:lnL>
                      <a:noFill/>
                    </a:lnL>
                    <a:lnR>
                      <a:noFill/>
                    </a:lnR>
                    <a:lnT>
                      <a:noFill/>
                    </a:lnT>
                    <a:lnB>
                      <a:noFill/>
                    </a:lnB>
                  </a:tcPr>
                </a:tc>
              </a:tr>
              <a:tr h="507741">
                <a:tc>
                  <a:txBody>
                    <a:bodyPr/>
                    <a:lstStyle/>
                    <a:p>
                      <a:pPr algn="l"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2000" b="0" i="0" u="none" strike="noStrike">
                          <a:solidFill>
                            <a:schemeClr val="tx1"/>
                          </a:solidFill>
                          <a:latin typeface="Arial" pitchFamily="34" charset="0"/>
                          <a:cs typeface="Arial" pitchFamily="34" charset="0"/>
                        </a:rPr>
                        <a:t>Dead</a:t>
                      </a:r>
                    </a:p>
                  </a:txBody>
                  <a:tcPr marL="9525" marR="9525" marT="9525" marB="0" anchor="b">
                    <a:lnL>
                      <a:noFill/>
                    </a:lnL>
                    <a:lnR>
                      <a:noFill/>
                    </a:lnR>
                    <a:lnT>
                      <a:noFill/>
                    </a:lnT>
                    <a:lnB>
                      <a:noFill/>
                    </a:lnB>
                  </a:tcPr>
                </a:tc>
                <a:tc>
                  <a:txBody>
                    <a:bodyPr/>
                    <a:lstStyle/>
                    <a:p>
                      <a:pPr algn="ctr" fontAlgn="b"/>
                      <a:r>
                        <a:rPr lang="en-US" sz="2000" b="0" i="0" u="none" strike="noStrike" dirty="0">
                          <a:solidFill>
                            <a:schemeClr val="tx1"/>
                          </a:solidFill>
                          <a:latin typeface="Arial" pitchFamily="34" charset="0"/>
                          <a:cs typeface="Arial" pitchFamily="34" charset="0"/>
                        </a:rPr>
                        <a:t>2,7</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5,2</a:t>
                      </a:r>
                    </a:p>
                  </a:txBody>
                  <a:tcPr marL="9525" marR="9525" marT="9525" marB="0" anchor="b">
                    <a:lnL>
                      <a:noFill/>
                    </a:lnL>
                    <a:lnR>
                      <a:noFill/>
                    </a:lnR>
                    <a:lnT>
                      <a:noFill/>
                    </a:lnT>
                    <a:lnB>
                      <a:noFill/>
                    </a:lnB>
                  </a:tcPr>
                </a:tc>
              </a:tr>
              <a:tr h="507741">
                <a:tc>
                  <a:txBody>
                    <a:bodyPr/>
                    <a:lstStyle/>
                    <a:p>
                      <a:pPr algn="l"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2000" b="0" i="0" u="none" strike="noStrike">
                          <a:solidFill>
                            <a:schemeClr val="tx1"/>
                          </a:solidFill>
                          <a:latin typeface="Arial" pitchFamily="34" charset="0"/>
                          <a:cs typeface="Arial" pitchFamily="34" charset="0"/>
                        </a:rPr>
                        <a:t>Stem Retrival</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0,9</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0,6</a:t>
                      </a:r>
                    </a:p>
                  </a:txBody>
                  <a:tcPr marL="9525" marR="9525" marT="9525" marB="0" anchor="b">
                    <a:lnL>
                      <a:noFill/>
                    </a:lnL>
                    <a:lnR>
                      <a:noFill/>
                    </a:lnR>
                    <a:lnT>
                      <a:noFill/>
                    </a:lnT>
                    <a:lnB>
                      <a:noFill/>
                    </a:lnB>
                  </a:tcPr>
                </a:tc>
              </a:tr>
              <a:tr h="507741">
                <a:tc>
                  <a:txBody>
                    <a:bodyPr/>
                    <a:lstStyle/>
                    <a:p>
                      <a:pPr algn="l" fontAlgn="b"/>
                      <a:endParaRPr lang="en-US" sz="2000" b="0" i="0" u="none" strike="noStrike">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2000" b="0" i="0" u="none" strike="noStrike" dirty="0">
                          <a:solidFill>
                            <a:srgbClr val="FFFF00"/>
                          </a:solidFill>
                          <a:effectLst>
                            <a:outerShdw blurRad="38100" dist="38100" dir="2700000" algn="tl">
                              <a:srgbClr val="000000">
                                <a:alpha val="43137"/>
                              </a:srgbClr>
                            </a:outerShdw>
                          </a:effectLst>
                          <a:latin typeface="Arial" pitchFamily="34" charset="0"/>
                          <a:cs typeface="Arial" pitchFamily="34" charset="0"/>
                        </a:rPr>
                        <a:t>Cup Failure</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FFFF00"/>
                          </a:solidFill>
                          <a:effectLst>
                            <a:outerShdw blurRad="38100" dist="38100" dir="2700000" algn="tl">
                              <a:srgbClr val="000000">
                                <a:alpha val="43137"/>
                              </a:srgbClr>
                            </a:outerShdw>
                          </a:effectLst>
                          <a:latin typeface="Arial" pitchFamily="34" charset="0"/>
                          <a:cs typeface="Arial" pitchFamily="34" charset="0"/>
                        </a:rPr>
                        <a:t>0</a:t>
                      </a:r>
                    </a:p>
                  </a:txBody>
                  <a:tcPr marL="9525" marR="9525" marT="9525" marB="0" anchor="b">
                    <a:lnL>
                      <a:noFill/>
                    </a:lnL>
                    <a:lnR>
                      <a:noFill/>
                    </a:lnR>
                    <a:lnT>
                      <a:noFill/>
                    </a:lnT>
                    <a:lnB>
                      <a:noFill/>
                    </a:lnB>
                  </a:tcPr>
                </a:tc>
                <a:tc>
                  <a:txBody>
                    <a:bodyPr/>
                    <a:lstStyle/>
                    <a:p>
                      <a:pPr algn="ctr" fontAlgn="b"/>
                      <a:r>
                        <a:rPr lang="en-US" sz="2000" b="0" i="0" u="none" strike="noStrike" dirty="0">
                          <a:solidFill>
                            <a:srgbClr val="FFFF00"/>
                          </a:solidFill>
                          <a:effectLst>
                            <a:outerShdw blurRad="38100" dist="38100" dir="2700000" algn="tl">
                              <a:srgbClr val="000000">
                                <a:alpha val="43137"/>
                              </a:srgbClr>
                            </a:outerShdw>
                          </a:effectLst>
                          <a:latin typeface="Arial" pitchFamily="34" charset="0"/>
                          <a:cs typeface="Arial" pitchFamily="34" charset="0"/>
                        </a:rPr>
                        <a:t>0,3</a:t>
                      </a:r>
                    </a:p>
                  </a:txBody>
                  <a:tcPr marL="9525" marR="9525" marT="9525" marB="0" anchor="b">
                    <a:lnL>
                      <a:noFill/>
                    </a:lnL>
                    <a:lnR>
                      <a:noFill/>
                    </a:lnR>
                    <a:lnT>
                      <a:noFill/>
                    </a:lnT>
                    <a:lnB>
                      <a:noFill/>
                    </a:lnB>
                  </a:tcPr>
                </a:tc>
              </a:tr>
              <a:tr h="507741">
                <a:tc>
                  <a:txBody>
                    <a:bodyPr/>
                    <a:lstStyle/>
                    <a:p>
                      <a:pPr algn="l" fontAlgn="b"/>
                      <a:endParaRPr lang="en-US" sz="2000" b="0" i="0" u="none" strike="noStrike" dirty="0">
                        <a:solidFill>
                          <a:schemeClr val="tx1"/>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2000" b="0" i="0" u="none" strike="noStrike">
                          <a:solidFill>
                            <a:schemeClr val="tx1"/>
                          </a:solidFill>
                          <a:latin typeface="Arial" pitchFamily="34" charset="0"/>
                          <a:cs typeface="Arial" pitchFamily="34" charset="0"/>
                        </a:rPr>
                        <a:t>Stem Failure</a:t>
                      </a:r>
                    </a:p>
                  </a:txBody>
                  <a:tcPr marL="9525" marR="9525" marT="9525" marB="0" anchor="b">
                    <a:lnL>
                      <a:noFill/>
                    </a:lnL>
                    <a:lnR>
                      <a:noFill/>
                    </a:lnR>
                    <a:lnT>
                      <a:noFill/>
                    </a:lnT>
                    <a:lnB>
                      <a:noFill/>
                    </a:lnB>
                  </a:tcPr>
                </a:tc>
                <a:tc>
                  <a:txBody>
                    <a:bodyPr/>
                    <a:lstStyle/>
                    <a:p>
                      <a:pPr algn="ctr" fontAlgn="b"/>
                      <a:r>
                        <a:rPr lang="en-US" sz="2000" b="0" i="0" u="none" strike="noStrike">
                          <a:solidFill>
                            <a:schemeClr val="tx1"/>
                          </a:solidFill>
                          <a:latin typeface="Arial" pitchFamily="34" charset="0"/>
                          <a:cs typeface="Arial" pitchFamily="34" charset="0"/>
                        </a:rPr>
                        <a:t>0,9</a:t>
                      </a:r>
                    </a:p>
                  </a:txBody>
                  <a:tcPr marL="9525" marR="9525" marT="9525" marB="0" anchor="b">
                    <a:lnL>
                      <a:noFill/>
                    </a:lnL>
                    <a:lnR>
                      <a:noFill/>
                    </a:lnR>
                    <a:lnT>
                      <a:noFill/>
                    </a:lnT>
                    <a:lnB>
                      <a:noFill/>
                    </a:lnB>
                  </a:tcPr>
                </a:tc>
                <a:tc>
                  <a:txBody>
                    <a:bodyPr/>
                    <a:lstStyle/>
                    <a:p>
                      <a:pPr algn="ctr" fontAlgn="b"/>
                      <a:r>
                        <a:rPr lang="en-US" sz="2000" b="0" i="0" u="none" strike="noStrike" dirty="0">
                          <a:solidFill>
                            <a:schemeClr val="tx1"/>
                          </a:solidFill>
                          <a:latin typeface="Arial" pitchFamily="34" charset="0"/>
                          <a:cs typeface="Arial" pitchFamily="34" charset="0"/>
                        </a:rPr>
                        <a:t>0,3</a:t>
                      </a:r>
                    </a:p>
                  </a:txBody>
                  <a:tcPr marL="9525" marR="9525" marT="9525" marB="0" anchor="b">
                    <a:lnL>
                      <a:noFill/>
                    </a:lnL>
                    <a:lnR>
                      <a:noFill/>
                    </a:lnR>
                    <a:lnT>
                      <a:noFill/>
                    </a:lnT>
                    <a:lnB>
                      <a:noFill/>
                    </a:lnB>
                  </a:tcPr>
                </a:tc>
              </a:tr>
            </a:tbl>
          </a:graphicData>
        </a:graphic>
      </p:graphicFrame>
      <p:pic>
        <p:nvPicPr>
          <p:cNvPr id="4" name="Picture 3" descr="C:\Users\JA\Documents\__________StrykerConsult\_____JoinTheLoop_ADM\Images\ADMvsPSL_Images\Im_Article\ADMn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37"/>
          <a:stretch/>
        </p:blipFill>
        <p:spPr bwMode="auto">
          <a:xfrm>
            <a:off x="245332" y="994710"/>
            <a:ext cx="1678409" cy="13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766789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89473" y="184284"/>
            <a:ext cx="6107361" cy="584776"/>
          </a:xfrm>
          <a:prstGeom prst="rect">
            <a:avLst/>
          </a:prstGeom>
        </p:spPr>
        <p:txBody>
          <a:bodyPr wrap="none">
            <a:spAutoFit/>
          </a:bodyPr>
          <a:lstStyle/>
          <a:p>
            <a:r>
              <a:rPr lang="en-US" sz="3200" dirty="0" smtClean="0">
                <a:solidFill>
                  <a:srgbClr val="FFFF00"/>
                </a:solidFill>
                <a:latin typeface="+mj-lt"/>
              </a:rPr>
              <a:t>Complications &amp; Adverse Effects</a:t>
            </a:r>
            <a:endParaRPr lang="en-US" sz="3200" dirty="0">
              <a:solidFill>
                <a:srgbClr val="FFFF00"/>
              </a:solidFill>
              <a:latin typeface="+mj-lt"/>
            </a:endParaRPr>
          </a:p>
        </p:txBody>
      </p:sp>
      <p:graphicFrame>
        <p:nvGraphicFramePr>
          <p:cNvPr id="7" name="Tableau 6"/>
          <p:cNvGraphicFramePr>
            <a:graphicFrameLocks noGrp="1"/>
          </p:cNvGraphicFramePr>
          <p:nvPr>
            <p:extLst>
              <p:ext uri="{D42A27DB-BD31-4B8C-83A1-F6EECF244321}">
                <p14:modId xmlns:p14="http://schemas.microsoft.com/office/powerpoint/2010/main" val="2387272432"/>
              </p:ext>
            </p:extLst>
          </p:nvPr>
        </p:nvGraphicFramePr>
        <p:xfrm>
          <a:off x="606112" y="1214649"/>
          <a:ext cx="7869149" cy="4909358"/>
        </p:xfrm>
        <a:graphic>
          <a:graphicData uri="http://schemas.openxmlformats.org/drawingml/2006/table">
            <a:tbl>
              <a:tblPr/>
              <a:tblGrid>
                <a:gridCol w="1920029"/>
                <a:gridCol w="1252447"/>
                <a:gridCol w="3256360"/>
                <a:gridCol w="667971"/>
                <a:gridCol w="772342"/>
              </a:tblGrid>
              <a:tr h="300253">
                <a:tc>
                  <a:txBody>
                    <a:bodyPr/>
                    <a:lstStyle/>
                    <a:p>
                      <a:pPr algn="l" fontAlgn="b"/>
                      <a:r>
                        <a:rPr lang="en-US" sz="1800" b="1" i="0" u="none" strike="noStrike" dirty="0">
                          <a:solidFill>
                            <a:srgbClr val="FFFFFF"/>
                          </a:solidFill>
                          <a:latin typeface="Arial" pitchFamily="34" charset="0"/>
                          <a:cs typeface="Arial" pitchFamily="34" charset="0"/>
                        </a:rPr>
                        <a:t>Complications</a:t>
                      </a:r>
                    </a:p>
                  </a:txBody>
                  <a:tcPr marL="9525" marR="9525" marT="9525" marB="0"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latin typeface="Arial" pitchFamily="34" charset="0"/>
                          <a:cs typeface="Arial" pitchFamily="34" charset="0"/>
                        </a:rPr>
                        <a:t>N Hips</a:t>
                      </a:r>
                    </a:p>
                  </a:txBody>
                  <a:tcPr marL="9525" marR="9525" marT="9525" marB="0"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1800" b="0" i="0" u="none" strike="noStrike" dirty="0">
                          <a:solidFill>
                            <a:srgbClr val="FFFFFF"/>
                          </a:solidFill>
                          <a:latin typeface="Arial" pitchFamily="34" charset="0"/>
                          <a:cs typeface="Arial" pitchFamily="34" charset="0"/>
                        </a:rPr>
                        <a:t>Type of Event</a:t>
                      </a:r>
                    </a:p>
                  </a:txBody>
                  <a:tcPr marL="9525" marR="9525" marT="9525" marB="0" anchor="b">
                    <a:lnL>
                      <a:noFill/>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latin typeface="Arial" pitchFamily="34" charset="0"/>
                          <a:cs typeface="Arial" pitchFamily="34" charset="0"/>
                        </a:rPr>
                        <a:t>YPG</a:t>
                      </a:r>
                    </a:p>
                  </a:txBody>
                  <a:tcPr marL="9525" marR="9525" marT="9525" marB="0" anchor="b">
                    <a:lnL>
                      <a:noFill/>
                    </a:lnL>
                    <a:lnR w="28575" cap="flat" cmpd="sng" algn="ctr">
                      <a:noFill/>
                      <a:prstDash val="solid"/>
                      <a:round/>
                      <a:headEnd type="none" w="med" len="med"/>
                      <a:tailEnd type="none" w="med" len="med"/>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n-US" sz="1800" b="0" i="0" u="none" strike="noStrike" dirty="0">
                          <a:solidFill>
                            <a:srgbClr val="FFFFFF"/>
                          </a:solidFill>
                          <a:latin typeface="Arial" pitchFamily="34" charset="0"/>
                          <a:cs typeface="Arial" pitchFamily="34" charset="0"/>
                        </a:rPr>
                        <a:t>RPG</a:t>
                      </a:r>
                    </a:p>
                  </a:txBody>
                  <a:tcPr marL="9525" marR="9525" marT="9525" marB="0" anchor="b">
                    <a:lnL w="28575" cap="flat" cmpd="sng" algn="ctr">
                      <a:noFill/>
                      <a:prstDash val="solid"/>
                      <a:round/>
                      <a:headEnd type="none" w="med" len="med"/>
                      <a:tailEnd type="none" w="med" len="med"/>
                    </a:lnL>
                    <a:lnR>
                      <a:noFill/>
                    </a:lnR>
                    <a:lnT>
                      <a:noFill/>
                    </a:lnT>
                    <a:lnB w="28575" cap="flat" cmpd="sng" algn="ctr">
                      <a:noFill/>
                      <a:prstDash val="solid"/>
                      <a:round/>
                      <a:headEnd type="none" w="med" len="med"/>
                      <a:tailEnd type="none" w="med" len="med"/>
                    </a:lnB>
                    <a:lnTlToBr w="12700" cmpd="sng">
                      <a:noFill/>
                      <a:prstDash val="solid"/>
                    </a:lnTlToBr>
                    <a:lnBlToTr w="12700" cmpd="sng">
                      <a:noFill/>
                      <a:prstDash val="solid"/>
                    </a:lnBlToTr>
                  </a:tcPr>
                </a:tc>
              </a:tr>
              <a:tr h="300253">
                <a:tc>
                  <a:txBody>
                    <a:bodyPr/>
                    <a:lstStyle/>
                    <a:p>
                      <a:pPr algn="l" fontAlgn="b"/>
                      <a:endParaRPr lang="en-US" sz="1800" b="1"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noFill/>
                      <a:prstDash val="solid"/>
                      <a:round/>
                      <a:headEnd type="none" w="med" len="med"/>
                      <a:tailEnd type="none" w="med" len="med"/>
                    </a:lnT>
                    <a:lnB w="28575" cap="flat" cmpd="sng" algn="ctr">
                      <a:solidFill>
                        <a:schemeClr val="accent1"/>
                      </a:solidFill>
                      <a:prstDash val="solid"/>
                      <a:round/>
                      <a:headEnd type="none" w="med" len="med"/>
                      <a:tailEnd type="none" w="med" len="med"/>
                    </a:lnB>
                  </a:tcPr>
                </a:tc>
              </a:tr>
              <a:tr h="288704">
                <a:tc>
                  <a:txBody>
                    <a:bodyPr/>
                    <a:lstStyle/>
                    <a:p>
                      <a:pPr algn="l" fontAlgn="b"/>
                      <a:r>
                        <a:rPr lang="en-US" sz="1800" b="1" i="0" u="none" strike="noStrike" dirty="0">
                          <a:solidFill>
                            <a:srgbClr val="FFFFFF"/>
                          </a:solidFill>
                          <a:latin typeface="Arial" pitchFamily="34" charset="0"/>
                          <a:cs typeface="Arial" pitchFamily="34" charset="0"/>
                        </a:rPr>
                        <a:t>N Hips</a:t>
                      </a: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437</a:t>
                      </a: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112</a:t>
                      </a: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325</a:t>
                      </a: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tcPr>
                </a:tc>
              </a:tr>
              <a:tr h="288704">
                <a:tc>
                  <a:txBody>
                    <a:bodyPr/>
                    <a:lstStyle/>
                    <a:p>
                      <a:pPr algn="l" fontAlgn="b"/>
                      <a:endParaRPr lang="en-US" sz="1800" b="1"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no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noFill/>
                      <a:prstDash val="solid"/>
                      <a:round/>
                      <a:headEnd type="none" w="med" len="med"/>
                      <a:tailEnd type="none" w="med" len="med"/>
                    </a:lnT>
                    <a:lnB>
                      <a:noFill/>
                    </a:lnB>
                  </a:tcPr>
                </a:tc>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no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no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noFill/>
                      <a:prstDash val="solid"/>
                      <a:round/>
                      <a:headEnd type="none" w="med" len="med"/>
                      <a:tailEnd type="none" w="med" len="med"/>
                    </a:lnT>
                    <a:lnB>
                      <a:noFill/>
                    </a:lnB>
                  </a:tcPr>
                </a:tc>
              </a:tr>
              <a:tr h="288704">
                <a:tc>
                  <a:txBody>
                    <a:bodyPr/>
                    <a:lstStyle/>
                    <a:p>
                      <a:pPr algn="l" fontAlgn="b"/>
                      <a:r>
                        <a:rPr lang="en-US" sz="1800" b="1" i="0" u="none" strike="noStrike" dirty="0">
                          <a:solidFill>
                            <a:srgbClr val="FFFF00"/>
                          </a:solidFill>
                          <a:latin typeface="Arial" pitchFamily="34" charset="0"/>
                          <a:cs typeface="Arial" pitchFamily="34" charset="0"/>
                        </a:rPr>
                        <a:t>DISLOCATIONS</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00"/>
                          </a:solidFill>
                          <a:latin typeface="Arial" pitchFamily="34" charset="0"/>
                          <a:cs typeface="Arial" pitchFamily="34" charset="0"/>
                        </a:rPr>
                        <a:t>0</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l" fontAlgn="b"/>
                      <a:r>
                        <a:rPr lang="en-US" sz="1800" b="0" i="0" u="none" strike="noStrike" dirty="0">
                          <a:solidFill>
                            <a:srgbClr val="FFFF00"/>
                          </a:solidFill>
                          <a:latin typeface="Arial" pitchFamily="34" charset="0"/>
                          <a:cs typeface="Arial" pitchFamily="34" charset="0"/>
                        </a:rPr>
                        <a:t>Either Early or Late</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00"/>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00"/>
                          </a:solidFill>
                          <a:latin typeface="Arial" pitchFamily="34" charset="0"/>
                          <a:cs typeface="Arial" pitchFamily="34" charset="0"/>
                        </a:rPr>
                        <a:t>0</a:t>
                      </a:r>
                    </a:p>
                  </a:txBody>
                  <a:tcPr marL="9525" marR="9525" marT="9525" marB="0" anchor="b">
                    <a:lnL w="28575" cap="flat" cmpd="sng" algn="ctr">
                      <a:solidFill>
                        <a:schemeClr val="accent1"/>
                      </a:solidFill>
                      <a:prstDash val="solid"/>
                      <a:round/>
                      <a:headEnd type="none" w="med" len="med"/>
                      <a:tailEnd type="none" w="med" len="med"/>
                    </a:lnL>
                    <a:lnR>
                      <a:noFill/>
                    </a:lnR>
                    <a:lnT>
                      <a:noFill/>
                    </a:lnT>
                    <a:lnB w="28575" cap="flat" cmpd="sng" algn="ctr">
                      <a:solidFill>
                        <a:schemeClr val="accent1"/>
                      </a:solidFill>
                      <a:prstDash val="solid"/>
                      <a:round/>
                      <a:headEnd type="none" w="med" len="med"/>
                      <a:tailEnd type="none" w="med" len="med"/>
                    </a:lnB>
                  </a:tcPr>
                </a:tc>
              </a:tr>
              <a:tr h="288704">
                <a:tc>
                  <a:txBody>
                    <a:bodyPr/>
                    <a:lstStyle/>
                    <a:p>
                      <a:pPr algn="l" fontAlgn="b"/>
                      <a:endParaRPr lang="en-US" sz="1400" b="1" kern="1200" dirty="0">
                        <a:solidFill>
                          <a:srgbClr val="FFFFFF"/>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tcPr>
                </a:tc>
              </a:tr>
              <a:tr h="288704">
                <a:tc>
                  <a:txBody>
                    <a:bodyPr/>
                    <a:lstStyle/>
                    <a:p>
                      <a:pPr algn="l" fontAlgn="b"/>
                      <a:r>
                        <a:rPr lang="en-US" sz="1800" b="1" i="0" u="none" strike="noStrike" dirty="0">
                          <a:solidFill>
                            <a:srgbClr val="FFFFFF"/>
                          </a:solidFill>
                          <a:latin typeface="Arial" pitchFamily="34" charset="0"/>
                          <a:cs typeface="Arial" pitchFamily="34" charset="0"/>
                        </a:rPr>
                        <a:t>Reoperations</a:t>
                      </a:r>
                    </a:p>
                  </a:txBody>
                  <a:tcPr marL="9525" marR="9525" marT="9525" marB="0" anchor="b">
                    <a:lnL>
                      <a:noFill/>
                    </a:lnL>
                    <a:lnR>
                      <a:noFill/>
                    </a:lnR>
                    <a:lnT>
                      <a:noFill/>
                    </a:lnT>
                    <a:lnB>
                      <a:noFill/>
                    </a:lnB>
                  </a:tcPr>
                </a:tc>
                <a:tc>
                  <a:txBody>
                    <a:bodyPr/>
                    <a:lstStyle/>
                    <a:p>
                      <a:pPr algn="ctr" fontAlgn="b"/>
                      <a:r>
                        <a:rPr lang="en-US" sz="1800" b="0" i="0" u="none" strike="noStrike">
                          <a:solidFill>
                            <a:srgbClr val="FFFFFF"/>
                          </a:solidFill>
                          <a:latin typeface="Arial" pitchFamily="34" charset="0"/>
                          <a:cs typeface="Arial" pitchFamily="34" charset="0"/>
                        </a:rPr>
                        <a:t>5 (1.14%)</a:t>
                      </a:r>
                    </a:p>
                  </a:txBody>
                  <a:tcPr marL="9525" marR="9525" marT="9525" marB="0" anchor="b">
                    <a:lnL>
                      <a:noFill/>
                    </a:lnL>
                    <a:lnR>
                      <a:noFill/>
                    </a:lnR>
                    <a:lnT>
                      <a:noFill/>
                    </a:lnT>
                    <a:lnB>
                      <a:noFill/>
                    </a:lnB>
                  </a:tcPr>
                </a:tc>
                <a:tc>
                  <a:txBody>
                    <a:bodyPr/>
                    <a:lstStyle/>
                    <a:p>
                      <a:pPr algn="l" fontAlgn="b"/>
                      <a:r>
                        <a:rPr lang="en-US" sz="1800" b="0" i="0" u="none" strike="noStrike">
                          <a:solidFill>
                            <a:srgbClr val="FFFFFF"/>
                          </a:solidFill>
                          <a:latin typeface="Arial" pitchFamily="34" charset="0"/>
                          <a:cs typeface="Arial" pitchFamily="34" charset="0"/>
                        </a:rPr>
                        <a:t>Femoral Shaft Fracture</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800" b="0" i="0" u="none" strike="noStrike">
                          <a:solidFill>
                            <a:srgbClr val="FFFFFF"/>
                          </a:solidFill>
                          <a:latin typeface="Arial" pitchFamily="34" charset="0"/>
                          <a:cs typeface="Arial" pitchFamily="34" charset="0"/>
                        </a:rPr>
                        <a:t>3</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288704">
                <a:tc>
                  <a:txBody>
                    <a:bodyPr/>
                    <a:lstStyle/>
                    <a:p>
                      <a:pPr algn="l" fontAlgn="b"/>
                      <a:endParaRPr lang="en-US" sz="1800" b="1" i="0" u="none" strike="noStrike" dirty="0">
                        <a:solidFill>
                          <a:srgbClr val="FFFFFF"/>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endParaRPr lang="en-US" sz="1800" b="0" i="0" u="none" strike="noStrike">
                        <a:solidFill>
                          <a:srgbClr val="FFFFFF"/>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FFFFFF"/>
                          </a:solidFill>
                          <a:latin typeface="Arial" pitchFamily="34" charset="0"/>
                          <a:cs typeface="Arial" pitchFamily="34" charset="0"/>
                        </a:rPr>
                        <a:t>Heterotopic Ossifications</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288704">
                <a:tc>
                  <a:txBody>
                    <a:bodyPr/>
                    <a:lstStyle/>
                    <a:p>
                      <a:pPr algn="l" fontAlgn="b"/>
                      <a:endParaRPr lang="en-US" sz="1800" b="1" i="0" u="none" strike="noStrike" dirty="0">
                        <a:solidFill>
                          <a:srgbClr val="FFFFFF"/>
                        </a:solidFill>
                        <a:latin typeface="Arial" pitchFamily="34" charset="0"/>
                        <a:cs typeface="Arial" pitchFamily="34" charset="0"/>
                      </a:endParaRP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l" fontAlgn="b"/>
                      <a:r>
                        <a:rPr lang="en-US" sz="1800" b="0" i="0" u="none" strike="noStrike" dirty="0">
                          <a:solidFill>
                            <a:srgbClr val="FFFFFF"/>
                          </a:solidFill>
                          <a:latin typeface="Arial" pitchFamily="34" charset="0"/>
                          <a:cs typeface="Arial" pitchFamily="34" charset="0"/>
                        </a:rPr>
                        <a:t>Local infection( </a:t>
                      </a:r>
                      <a:r>
                        <a:rPr lang="en-US" sz="1800" b="0" i="0" u="none" strike="noStrike" dirty="0" err="1">
                          <a:solidFill>
                            <a:srgbClr val="FFFFFF"/>
                          </a:solidFill>
                          <a:latin typeface="Arial" pitchFamily="34" charset="0"/>
                          <a:cs typeface="Arial" pitchFamily="34" charset="0"/>
                        </a:rPr>
                        <a:t>Lavage</a:t>
                      </a:r>
                      <a:r>
                        <a:rPr lang="en-US" sz="1800" b="0" i="0" u="none" strike="noStrike" dirty="0">
                          <a:solidFill>
                            <a:srgbClr val="FFFFFF"/>
                          </a:solidFill>
                          <a:latin typeface="Arial" pitchFamily="34" charset="0"/>
                          <a:cs typeface="Arial" pitchFamily="34" charset="0"/>
                        </a:rPr>
                        <a:t>)</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FF"/>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FF"/>
                          </a:solidFill>
                          <a:latin typeface="Arial" pitchFamily="34" charset="0"/>
                          <a:cs typeface="Arial" pitchFamily="34" charset="0"/>
                        </a:rPr>
                        <a:t>1</a:t>
                      </a:r>
                    </a:p>
                  </a:txBody>
                  <a:tcPr marL="9525" marR="9525" marT="9525" marB="0" anchor="b">
                    <a:lnL w="28575" cap="flat" cmpd="sng" algn="ctr">
                      <a:solidFill>
                        <a:schemeClr val="accent1"/>
                      </a:solidFill>
                      <a:prstDash val="solid"/>
                      <a:round/>
                      <a:headEnd type="none" w="med" len="med"/>
                      <a:tailEnd type="none" w="med" len="med"/>
                    </a:lnL>
                    <a:lnR>
                      <a:noFill/>
                    </a:lnR>
                    <a:lnT>
                      <a:noFill/>
                    </a:lnT>
                    <a:lnB w="28575" cap="flat" cmpd="sng" algn="ctr">
                      <a:solidFill>
                        <a:schemeClr val="accent1"/>
                      </a:solidFill>
                      <a:prstDash val="solid"/>
                      <a:round/>
                      <a:headEnd type="none" w="med" len="med"/>
                      <a:tailEnd type="none" w="med" len="med"/>
                    </a:lnB>
                  </a:tcPr>
                </a:tc>
              </a:tr>
              <a:tr h="288704">
                <a:tc>
                  <a:txBody>
                    <a:bodyPr/>
                    <a:lstStyle/>
                    <a:p>
                      <a:pPr algn="l" fontAlgn="b"/>
                      <a:endParaRPr lang="en-US" sz="1800" b="1" i="0" u="none" strike="noStrike">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a:solidFill>
                          <a:srgbClr val="FFFFFF"/>
                        </a:solidFill>
                        <a:latin typeface="Arial" pitchFamily="34" charset="0"/>
                        <a:cs typeface="Arial"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tcPr>
                </a:tc>
              </a:tr>
              <a:tr h="566554">
                <a:tc>
                  <a:txBody>
                    <a:bodyPr/>
                    <a:lstStyle/>
                    <a:p>
                      <a:pPr algn="l" fontAlgn="b"/>
                      <a:r>
                        <a:rPr lang="en-US" sz="1800" b="1" i="0" u="none" strike="noStrike" dirty="0">
                          <a:solidFill>
                            <a:srgbClr val="FFFFFF"/>
                          </a:solidFill>
                          <a:latin typeface="Arial" pitchFamily="34" charset="0"/>
                          <a:cs typeface="Arial" pitchFamily="34" charset="0"/>
                        </a:rPr>
                        <a:t>Not Implant-related Revision</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FF"/>
                          </a:solidFill>
                          <a:latin typeface="Arial" pitchFamily="34" charset="0"/>
                          <a:cs typeface="Arial" pitchFamily="34" charset="0"/>
                        </a:rPr>
                        <a:t>3 (0;69%)</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l" fontAlgn="b"/>
                      <a:r>
                        <a:rPr lang="en-US" sz="1800" b="0" i="0" u="none" strike="noStrike" dirty="0">
                          <a:solidFill>
                            <a:srgbClr val="FFFFFF"/>
                          </a:solidFill>
                          <a:latin typeface="Arial" pitchFamily="34" charset="0"/>
                          <a:cs typeface="Arial" pitchFamily="34" charset="0"/>
                        </a:rPr>
                        <a:t>Accidental Femoral Fracture</a:t>
                      </a: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FF"/>
                          </a:solidFill>
                          <a:latin typeface="Arial" pitchFamily="34" charset="0"/>
                          <a:cs typeface="Arial" pitchFamily="34" charset="0"/>
                        </a:rPr>
                        <a:t>1</a:t>
                      </a:r>
                    </a:p>
                  </a:txBody>
                  <a:tcPr marL="9525" marR="9525" marT="9525" marB="0" anchor="b">
                    <a:lnL>
                      <a:noFill/>
                    </a:lnL>
                    <a:lnR w="28575" cap="flat" cmpd="sng" algn="ctr">
                      <a:solidFill>
                        <a:schemeClr val="accent1"/>
                      </a:solidFill>
                      <a:prstDash val="solid"/>
                      <a:round/>
                      <a:headEnd type="none" w="med" len="med"/>
                      <a:tailEnd type="none" w="med" len="med"/>
                    </a:lnR>
                    <a:lnT>
                      <a:noFill/>
                    </a:lnT>
                    <a:lnB w="28575" cap="flat" cmpd="sng" algn="ctr">
                      <a:solidFill>
                        <a:schemeClr val="accent1"/>
                      </a:solidFill>
                      <a:prstDash val="solid"/>
                      <a:round/>
                      <a:headEnd type="none" w="med" len="med"/>
                      <a:tailEnd type="none" w="med" len="med"/>
                    </a:lnB>
                  </a:tcPr>
                </a:tc>
                <a:tc>
                  <a:txBody>
                    <a:bodyPr/>
                    <a:lstStyle/>
                    <a:p>
                      <a:pPr algn="ctr" fontAlgn="b"/>
                      <a:r>
                        <a:rPr lang="en-US" sz="1800" b="0" i="0" u="none" strike="noStrike" dirty="0">
                          <a:solidFill>
                            <a:srgbClr val="FFFFFF"/>
                          </a:solidFill>
                          <a:latin typeface="Arial" pitchFamily="34" charset="0"/>
                          <a:cs typeface="Arial" pitchFamily="34" charset="0"/>
                        </a:rPr>
                        <a:t>2</a:t>
                      </a:r>
                    </a:p>
                  </a:txBody>
                  <a:tcPr marL="9525" marR="9525" marT="9525" marB="0" anchor="b">
                    <a:lnL w="28575" cap="flat" cmpd="sng" algn="ctr">
                      <a:solidFill>
                        <a:schemeClr val="accent1"/>
                      </a:solidFill>
                      <a:prstDash val="solid"/>
                      <a:round/>
                      <a:headEnd type="none" w="med" len="med"/>
                      <a:tailEnd type="none" w="med" len="med"/>
                    </a:lnL>
                    <a:lnR>
                      <a:noFill/>
                    </a:lnR>
                    <a:lnT>
                      <a:noFill/>
                    </a:lnT>
                    <a:lnB w="28575" cap="flat" cmpd="sng" algn="ctr">
                      <a:solidFill>
                        <a:schemeClr val="accent1"/>
                      </a:solidFill>
                      <a:prstDash val="solid"/>
                      <a:round/>
                      <a:headEnd type="none" w="med" len="med"/>
                      <a:tailEnd type="none" w="med" len="med"/>
                    </a:lnB>
                  </a:tcPr>
                </a:tc>
              </a:tr>
              <a:tr h="288704">
                <a:tc>
                  <a:txBody>
                    <a:bodyPr/>
                    <a:lstStyle/>
                    <a:p>
                      <a:pPr algn="l" fontAlgn="b"/>
                      <a:endParaRPr lang="en-US" sz="1800" b="1"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tcPr>
                </a:tc>
                <a:tc>
                  <a:txBody>
                    <a:bodyPr/>
                    <a:lstStyle/>
                    <a:p>
                      <a:pPr algn="ctr" fontAlgn="b"/>
                      <a:endParaRPr lang="en-US" sz="1800" b="0" i="0" u="none" strike="noStrike">
                        <a:solidFill>
                          <a:srgbClr val="FFFFFF"/>
                        </a:solidFill>
                        <a:latin typeface="Arial" pitchFamily="34" charset="0"/>
                        <a:cs typeface="Arial"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tcPr>
                </a:tc>
              </a:tr>
              <a:tr h="566554">
                <a:tc>
                  <a:txBody>
                    <a:bodyPr/>
                    <a:lstStyle/>
                    <a:p>
                      <a:pPr algn="l" fontAlgn="b"/>
                      <a:r>
                        <a:rPr lang="en-US" sz="1800" b="1" i="0" u="none" strike="noStrike" dirty="0">
                          <a:solidFill>
                            <a:srgbClr val="FFFFFF"/>
                          </a:solidFill>
                          <a:latin typeface="Arial" pitchFamily="34" charset="0"/>
                          <a:cs typeface="Arial" pitchFamily="34" charset="0"/>
                        </a:rPr>
                        <a:t>Implant -related Revision</a:t>
                      </a:r>
                    </a:p>
                  </a:txBody>
                  <a:tcPr marL="9525" marR="9525" marT="9525" marB="0" anchor="b">
                    <a:lnL>
                      <a:noFill/>
                    </a:lnL>
                    <a:lnR>
                      <a:noFill/>
                    </a:lnR>
                    <a:lnT>
                      <a:noFill/>
                    </a:lnT>
                    <a:lnB>
                      <a:noFill/>
                    </a:lnB>
                  </a:tcPr>
                </a:tc>
                <a:tc>
                  <a:txBody>
                    <a:bodyPr/>
                    <a:lstStyle/>
                    <a:p>
                      <a:pPr algn="ctr" fontAlgn="b"/>
                      <a:r>
                        <a:rPr lang="en-US" sz="1800" b="0" i="0" u="none" strike="noStrike">
                          <a:solidFill>
                            <a:srgbClr val="FFFFFF"/>
                          </a:solidFill>
                          <a:latin typeface="Arial" pitchFamily="34" charset="0"/>
                          <a:cs typeface="Arial" pitchFamily="34" charset="0"/>
                        </a:rPr>
                        <a:t>4 (0.92%)</a:t>
                      </a:r>
                    </a:p>
                  </a:txBody>
                  <a:tcPr marL="9525" marR="9525" marT="9525" marB="0" anchor="b">
                    <a:lnL>
                      <a:noFill/>
                    </a:lnL>
                    <a:lnR>
                      <a:noFill/>
                    </a:lnR>
                    <a:lnT>
                      <a:noFill/>
                    </a:lnT>
                    <a:lnB>
                      <a:noFill/>
                    </a:lnB>
                  </a:tcPr>
                </a:tc>
                <a:tc>
                  <a:txBody>
                    <a:bodyPr/>
                    <a:lstStyle/>
                    <a:p>
                      <a:pPr algn="l" fontAlgn="b"/>
                      <a:r>
                        <a:rPr lang="en-US" sz="1800" b="0" i="0" u="none" strike="noStrike">
                          <a:solidFill>
                            <a:srgbClr val="FFFFFF"/>
                          </a:solidFill>
                          <a:latin typeface="Arial" pitchFamily="34" charset="0"/>
                          <a:cs typeface="Arial" pitchFamily="34" charset="0"/>
                        </a:rPr>
                        <a:t>Isolated Stem Revision</a:t>
                      </a:r>
                    </a:p>
                  </a:txBody>
                  <a:tcPr marL="9525" marR="9525" marT="9525" marB="0" anchor="b">
                    <a:lnL>
                      <a:noFill/>
                    </a:lnL>
                    <a:lnR>
                      <a:noFill/>
                    </a:lnR>
                    <a:lnT>
                      <a:noFill/>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1</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800" b="0" i="0" u="none" strike="noStrike">
                          <a:solidFill>
                            <a:srgbClr val="FFFFFF"/>
                          </a:solidFill>
                          <a:latin typeface="Arial" pitchFamily="34" charset="0"/>
                          <a:cs typeface="Arial" pitchFamily="34" charset="0"/>
                        </a:rPr>
                        <a:t>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288704">
                <a:tc>
                  <a:txBody>
                    <a:bodyPr/>
                    <a:lstStyle/>
                    <a:p>
                      <a:pPr algn="l" fontAlgn="b"/>
                      <a:endParaRPr lang="en-US" sz="1800" b="1" i="0" u="none" strike="noStrike" dirty="0">
                        <a:solidFill>
                          <a:srgbClr val="FFFFFF"/>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endParaRPr lang="en-US" sz="1800" b="0" i="0" u="none" strike="noStrike">
                        <a:solidFill>
                          <a:srgbClr val="FFFFFF"/>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800" b="0" i="0" u="none" strike="noStrike">
                          <a:solidFill>
                            <a:srgbClr val="FFFFFF"/>
                          </a:solidFill>
                          <a:latin typeface="Arial" pitchFamily="34" charset="0"/>
                          <a:cs typeface="Arial" pitchFamily="34" charset="0"/>
                        </a:rPr>
                        <a:t>Global Revision</a:t>
                      </a:r>
                    </a:p>
                  </a:txBody>
                  <a:tcPr marL="9525" marR="9525" marT="9525" marB="0" anchor="b">
                    <a:lnL>
                      <a:noFill/>
                    </a:lnL>
                    <a:lnR>
                      <a:noFill/>
                    </a:lnR>
                    <a:lnT>
                      <a:noFill/>
                    </a:lnT>
                    <a:lnB>
                      <a:noFill/>
                    </a:lnB>
                  </a:tcPr>
                </a:tc>
                <a:tc>
                  <a:txBody>
                    <a:bodyPr/>
                    <a:lstStyle/>
                    <a:p>
                      <a:pPr algn="ctr" fontAlgn="b"/>
                      <a:r>
                        <a:rPr lang="en-US" sz="1800" b="0" i="0" u="none" strike="noStrike">
                          <a:solidFill>
                            <a:srgbClr val="FFFFFF"/>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800" b="0" i="0" u="none" strike="noStrike" dirty="0">
                          <a:solidFill>
                            <a:srgbClr val="FFFFFF"/>
                          </a:solidFill>
                          <a:latin typeface="Arial" pitchFamily="34" charset="0"/>
                          <a:cs typeface="Arial" pitchFamily="34" charset="0"/>
                        </a:rPr>
                        <a:t>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r h="288704">
                <a:tc>
                  <a:txBody>
                    <a:bodyPr/>
                    <a:lstStyle/>
                    <a:p>
                      <a:pPr algn="l" fontAlgn="b"/>
                      <a:endParaRPr lang="en-US" sz="1800" b="0" i="0" u="none" strike="noStrike" dirty="0">
                        <a:solidFill>
                          <a:srgbClr val="FFFFFF"/>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ctr" fontAlgn="b"/>
                      <a:endParaRPr lang="en-US" sz="1800" b="0" i="0" u="none" strike="noStrike">
                        <a:solidFill>
                          <a:srgbClr val="FFFFFF"/>
                        </a:solidFill>
                        <a:latin typeface="Arial" pitchFamily="34" charset="0"/>
                        <a:cs typeface="Arial" pitchFamily="34" charset="0"/>
                      </a:endParaRPr>
                    </a:p>
                  </a:txBody>
                  <a:tcPr marL="9525" marR="9525" marT="9525" marB="0" anchor="b">
                    <a:lnL>
                      <a:noFill/>
                    </a:lnL>
                    <a:lnR>
                      <a:noFill/>
                    </a:lnR>
                    <a:lnT>
                      <a:noFill/>
                    </a:lnT>
                    <a:lnB>
                      <a:noFill/>
                    </a:lnB>
                  </a:tcPr>
                </a:tc>
                <a:tc>
                  <a:txBody>
                    <a:bodyPr/>
                    <a:lstStyle/>
                    <a:p>
                      <a:pPr algn="l" fontAlgn="b"/>
                      <a:r>
                        <a:rPr lang="en-US" sz="1800" b="1" i="0" u="none" strike="noStrike" dirty="0">
                          <a:solidFill>
                            <a:srgbClr val="FFFF00"/>
                          </a:solidFill>
                          <a:latin typeface="Arial" pitchFamily="34" charset="0"/>
                          <a:cs typeface="Arial" pitchFamily="34" charset="0"/>
                        </a:rPr>
                        <a:t>ADM MECHANICAL FAILURE</a:t>
                      </a:r>
                    </a:p>
                  </a:txBody>
                  <a:tcPr marL="9525" marR="9525" marT="9525" marB="0" anchor="b">
                    <a:lnL>
                      <a:noFill/>
                    </a:lnL>
                    <a:lnR>
                      <a:noFill/>
                    </a:lnR>
                    <a:lnT>
                      <a:noFill/>
                    </a:lnT>
                    <a:lnB>
                      <a:noFill/>
                    </a:lnB>
                  </a:tcPr>
                </a:tc>
                <a:tc>
                  <a:txBody>
                    <a:bodyPr/>
                    <a:lstStyle/>
                    <a:p>
                      <a:pPr algn="ctr" fontAlgn="b"/>
                      <a:r>
                        <a:rPr lang="en-US" sz="1800" b="1" i="0" u="none" strike="noStrike" dirty="0">
                          <a:solidFill>
                            <a:srgbClr val="FFFF00"/>
                          </a:solidFill>
                          <a:latin typeface="Arial" pitchFamily="34" charset="0"/>
                          <a:cs typeface="Arial"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800" b="1" i="0" u="none" strike="noStrike" dirty="0">
                          <a:solidFill>
                            <a:srgbClr val="FFFF00"/>
                          </a:solidFill>
                          <a:latin typeface="Arial" pitchFamily="34" charset="0"/>
                          <a:cs typeface="Arial" pitchFamily="34" charset="0"/>
                        </a:rPr>
                        <a:t>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r>
            </a:tbl>
          </a:graphicData>
        </a:graphic>
      </p:graphicFrame>
    </p:spTree>
    <p:extLst>
      <p:ext uri="{BB962C8B-B14F-4D97-AF65-F5344CB8AC3E}">
        <p14:creationId xmlns:p14="http://schemas.microsoft.com/office/powerpoint/2010/main" val="57075113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04755" y="184284"/>
            <a:ext cx="4557050" cy="707886"/>
          </a:xfrm>
          <a:prstGeom prst="rect">
            <a:avLst/>
          </a:prstGeom>
        </p:spPr>
        <p:txBody>
          <a:bodyPr wrap="square">
            <a:spAutoFit/>
          </a:bodyPr>
          <a:lstStyle/>
          <a:p>
            <a:pPr algn="r"/>
            <a:r>
              <a:rPr lang="en-US" sz="4000" dirty="0" smtClean="0">
                <a:solidFill>
                  <a:srgbClr val="FFFF00"/>
                </a:solidFill>
                <a:latin typeface="+mj-lt"/>
              </a:rPr>
              <a:t>Clinical results</a:t>
            </a:r>
            <a:endParaRPr lang="en-US" sz="4000" dirty="0">
              <a:solidFill>
                <a:srgbClr val="FFFF00"/>
              </a:solidFill>
              <a:latin typeface="+mj-lt"/>
            </a:endParaRPr>
          </a:p>
        </p:txBody>
      </p:sp>
      <p:graphicFrame>
        <p:nvGraphicFramePr>
          <p:cNvPr id="8" name="Tableau 7"/>
          <p:cNvGraphicFramePr>
            <a:graphicFrameLocks noGrp="1"/>
          </p:cNvGraphicFramePr>
          <p:nvPr>
            <p:extLst>
              <p:ext uri="{D42A27DB-BD31-4B8C-83A1-F6EECF244321}">
                <p14:modId xmlns:p14="http://schemas.microsoft.com/office/powerpoint/2010/main" val="457047522"/>
              </p:ext>
            </p:extLst>
          </p:nvPr>
        </p:nvGraphicFramePr>
        <p:xfrm>
          <a:off x="395786" y="1602076"/>
          <a:ext cx="8393371" cy="4808552"/>
        </p:xfrm>
        <a:graphic>
          <a:graphicData uri="http://schemas.openxmlformats.org/drawingml/2006/table">
            <a:tbl>
              <a:tblPr/>
              <a:tblGrid>
                <a:gridCol w="1601494"/>
                <a:gridCol w="1952327"/>
                <a:gridCol w="1719123"/>
                <a:gridCol w="1285732"/>
                <a:gridCol w="1834695"/>
              </a:tblGrid>
              <a:tr h="228827">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YPG:78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RPG: 264</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w="28575" cap="flat" cmpd="sng" algn="ctr">
                      <a:solidFill>
                        <a:schemeClr val="accent1"/>
                      </a:solidFill>
                      <a:prstDash val="solid"/>
                      <a:round/>
                      <a:headEnd type="none" w="med" len="med"/>
                      <a:tailEnd type="none" w="med" len="med"/>
                    </a:lnB>
                  </a:tcPr>
                </a:tc>
                <a:tc>
                  <a:txBody>
                    <a:bodyPr/>
                    <a:lstStyle/>
                    <a:p>
                      <a:pPr algn="ctr" fontAlgn="b"/>
                      <a:endParaRPr lang="en-US" sz="1400" b="0" i="0" u="none" strike="noStrike">
                        <a:solidFill>
                          <a:schemeClr val="tx1"/>
                        </a:solidFill>
                        <a:latin typeface="Verdana" pitchFamily="34" charset="0"/>
                        <a:ea typeface="Verdana" pitchFamily="34" charset="0"/>
                        <a:cs typeface="Verdana"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w="28575" cap="flat" cmpd="sng" algn="ctr">
                      <a:solidFill>
                        <a:schemeClr val="accent1"/>
                      </a:solidFill>
                      <a:prstDash val="solid"/>
                      <a:round/>
                      <a:headEnd type="none" w="med" len="med"/>
                      <a:tailEnd type="none" w="med" len="med"/>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w="28575" cap="flat" cmpd="sng" algn="ctr">
                      <a:solidFill>
                        <a:schemeClr val="accent1"/>
                      </a:solidFill>
                      <a:prstDash val="solid"/>
                      <a:round/>
                      <a:headEnd type="none" w="med" len="med"/>
                      <a:tailEnd type="none" w="med" len="med"/>
                    </a:lnB>
                  </a:tcPr>
                </a:tc>
              </a:tr>
              <a:tr h="228827">
                <a:tc>
                  <a:txBody>
                    <a:bodyPr/>
                    <a:lstStyle/>
                    <a:p>
                      <a:pPr algn="l" fontAlgn="b"/>
                      <a:r>
                        <a:rPr lang="en-US" sz="1400" b="1" i="0" u="none" strike="noStrike" dirty="0">
                          <a:solidFill>
                            <a:schemeClr val="tx1"/>
                          </a:solidFill>
                          <a:latin typeface="Verdana" pitchFamily="34" charset="0"/>
                          <a:ea typeface="Verdana" pitchFamily="34" charset="0"/>
                          <a:cs typeface="Verdana" pitchFamily="34" charset="0"/>
                        </a:rPr>
                        <a:t>Mean </a:t>
                      </a:r>
                      <a:r>
                        <a:rPr lang="en-US" sz="1400" b="1" i="0" u="none" strike="noStrike" dirty="0" err="1">
                          <a:solidFill>
                            <a:schemeClr val="tx1"/>
                          </a:solidFill>
                          <a:latin typeface="Verdana" pitchFamily="34" charset="0"/>
                          <a:ea typeface="Verdana" pitchFamily="34" charset="0"/>
                          <a:cs typeface="Verdana" pitchFamily="34" charset="0"/>
                        </a:rPr>
                        <a:t>Fup</a:t>
                      </a:r>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(in yrs)</a:t>
                      </a: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2,98 (2-4)</a:t>
                      </a:r>
                    </a:p>
                  </a:txBody>
                  <a:tcPr marL="9525" marR="9525" marT="9525" marB="0" anchor="b">
                    <a:lnL>
                      <a:noFill/>
                    </a:lnL>
                    <a:lnR w="28575" cap="flat" cmpd="sng" algn="ctr">
                      <a:solidFill>
                        <a:schemeClr val="accent1"/>
                      </a:solidFill>
                      <a:prstDash val="solid"/>
                      <a:round/>
                      <a:headEnd type="none" w="med" len="med"/>
                      <a:tailEnd type="none" w="med" len="med"/>
                    </a:lnR>
                    <a:lnT w="28575" cap="flat" cmpd="sng" algn="ctr">
                      <a:solidFill>
                        <a:schemeClr val="accent1"/>
                      </a:solidFill>
                      <a:prstDash val="solid"/>
                      <a:round/>
                      <a:headEnd type="none" w="med" len="med"/>
                      <a:tailEnd type="none" w="med" len="med"/>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3.21 (2-5)</a:t>
                      </a:r>
                    </a:p>
                  </a:txBody>
                  <a:tcPr marL="9525" marR="9525" marT="9525" marB="0" anchor="b">
                    <a:lnL w="28575" cap="flat" cmpd="sng" algn="ctr">
                      <a:solidFill>
                        <a:schemeClr val="accent1"/>
                      </a:solidFill>
                      <a:prstDash val="solid"/>
                      <a:round/>
                      <a:headEnd type="none" w="med" len="med"/>
                      <a:tailEnd type="none" w="med" len="med"/>
                    </a:lnL>
                    <a:lnR>
                      <a:noFill/>
                    </a:lnR>
                    <a:lnT w="28575" cap="flat" cmpd="sng" algn="ctr">
                      <a:solidFill>
                        <a:schemeClr val="accent1"/>
                      </a:solidFill>
                      <a:prstDash val="solid"/>
                      <a:round/>
                      <a:headEnd type="none" w="med" len="med"/>
                      <a:tailEnd type="none" w="med" len="med"/>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P=0.0552 (NS)</a:t>
                      </a:r>
                    </a:p>
                  </a:txBody>
                  <a:tcPr marL="9525" marR="9525" marT="9525" marB="0" anchor="b">
                    <a:lnL>
                      <a:noFill/>
                    </a:lnL>
                    <a:lnR>
                      <a:noFill/>
                    </a:lnR>
                    <a:lnT w="28575" cap="flat" cmpd="sng" algn="ctr">
                      <a:solidFill>
                        <a:schemeClr val="accent1"/>
                      </a:solidFill>
                      <a:prstDash val="solid"/>
                      <a:round/>
                      <a:headEnd type="none" w="med" len="med"/>
                      <a:tailEnd type="none" w="med" len="med"/>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r>
                        <a:rPr lang="en-US" sz="1400" b="1" i="0" u="none" strike="noStrike" dirty="0">
                          <a:solidFill>
                            <a:schemeClr val="tx1"/>
                          </a:solidFill>
                          <a:latin typeface="Verdana" pitchFamily="34" charset="0"/>
                          <a:ea typeface="Verdana" pitchFamily="34" charset="0"/>
                          <a:cs typeface="Verdana" pitchFamily="34" charset="0"/>
                        </a:rPr>
                        <a:t>HHS : Pain</a:t>
                      </a: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None</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95.8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78.7</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Slight</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4.2</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13.2</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Mild</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7.5</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Moderate</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0.6</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Marked</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0</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err="1">
                          <a:solidFill>
                            <a:schemeClr val="tx1"/>
                          </a:solidFill>
                          <a:latin typeface="Verdana" pitchFamily="34" charset="0"/>
                          <a:ea typeface="Verdana" pitchFamily="34" charset="0"/>
                          <a:cs typeface="Verdana" pitchFamily="34" charset="0"/>
                        </a:rPr>
                        <a:t>Ilio-Psoas</a:t>
                      </a:r>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0</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0</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endParaRPr lang="en-US" sz="1400" b="0" i="0" u="none" strike="noStrike">
                        <a:solidFill>
                          <a:schemeClr val="tx1"/>
                        </a:solidFill>
                        <a:latin typeface="Verdana" pitchFamily="34" charset="0"/>
                        <a:ea typeface="Verdana" pitchFamily="34" charset="0"/>
                        <a:cs typeface="Verdana"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r>
                        <a:rPr lang="en-US" sz="1400" b="1" i="0" u="none" strike="noStrike" dirty="0">
                          <a:solidFill>
                            <a:schemeClr val="tx1"/>
                          </a:solidFill>
                          <a:latin typeface="Verdana" pitchFamily="34" charset="0"/>
                          <a:ea typeface="Verdana" pitchFamily="34" charset="0"/>
                          <a:cs typeface="Verdana" pitchFamily="34" charset="0"/>
                        </a:rPr>
                        <a:t>HHS: </a:t>
                      </a:r>
                      <a:r>
                        <a:rPr lang="en-US" sz="1400" b="1" i="0" u="none" strike="noStrike" dirty="0" err="1">
                          <a:solidFill>
                            <a:schemeClr val="tx1"/>
                          </a:solidFill>
                          <a:latin typeface="Verdana" pitchFamily="34" charset="0"/>
                          <a:ea typeface="Verdana" pitchFamily="34" charset="0"/>
                          <a:cs typeface="Verdana" pitchFamily="34" charset="0"/>
                        </a:rPr>
                        <a:t>Subscores</a:t>
                      </a:r>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Pain (/44)</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43.8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42.3</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P=0.011 (S)</a:t>
                      </a: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Function (/47)</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45.5</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41.1</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P&lt; 0.001(S**)</a:t>
                      </a: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endParaRPr lang="en-US" sz="1400" b="0" i="0" u="none" strike="noStrike">
                        <a:solidFill>
                          <a:schemeClr val="tx1"/>
                        </a:solidFill>
                        <a:latin typeface="Verdana" pitchFamily="34" charset="0"/>
                        <a:ea typeface="Verdana" pitchFamily="34" charset="0"/>
                        <a:cs typeface="Verdana"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r>
                        <a:rPr lang="en-US" sz="1400" b="1" i="0" u="none" strike="noStrike" dirty="0">
                          <a:solidFill>
                            <a:srgbClr val="FFFF00"/>
                          </a:solidFill>
                          <a:latin typeface="Verdana" pitchFamily="34" charset="0"/>
                          <a:ea typeface="Verdana" pitchFamily="34" charset="0"/>
                          <a:cs typeface="Verdana" pitchFamily="34" charset="0"/>
                        </a:rPr>
                        <a:t>HHS Total</a:t>
                      </a:r>
                    </a:p>
                  </a:txBody>
                  <a:tcPr marL="9525" marR="9525" marT="9525" marB="0" anchor="b">
                    <a:lnL>
                      <a:noFill/>
                    </a:lnL>
                    <a:lnR>
                      <a:noFill/>
                    </a:lnR>
                    <a:lnT>
                      <a:noFill/>
                    </a:lnT>
                    <a:lnB>
                      <a:noFill/>
                    </a:lnB>
                  </a:tcPr>
                </a:tc>
                <a:tc>
                  <a:txBody>
                    <a:bodyPr/>
                    <a:lstStyle/>
                    <a:p>
                      <a:pPr algn="l" fontAlgn="b"/>
                      <a:r>
                        <a:rPr lang="en-US" sz="1400" b="0" i="0" u="none" strike="noStrike" dirty="0" err="1">
                          <a:solidFill>
                            <a:schemeClr val="tx1"/>
                          </a:solidFill>
                          <a:latin typeface="Verdana" pitchFamily="34" charset="0"/>
                          <a:ea typeface="Verdana" pitchFamily="34" charset="0"/>
                          <a:cs typeface="Verdana" pitchFamily="34" charset="0"/>
                        </a:rPr>
                        <a:t>PreOp</a:t>
                      </a:r>
                      <a:r>
                        <a:rPr lang="en-US" sz="1400" b="0" i="0" u="none" strike="noStrike" dirty="0">
                          <a:solidFill>
                            <a:schemeClr val="tx1"/>
                          </a:solidFill>
                          <a:latin typeface="Verdana" pitchFamily="34" charset="0"/>
                          <a:ea typeface="Verdana" pitchFamily="34" charset="0"/>
                          <a:cs typeface="Verdana" pitchFamily="34" charset="0"/>
                        </a:rPr>
                        <a:t> (/100)</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41.8</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34.5</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P&lt; 0.001(S**)</a:t>
                      </a: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err="1">
                          <a:solidFill>
                            <a:schemeClr val="tx1"/>
                          </a:solidFill>
                          <a:latin typeface="Verdana" pitchFamily="34" charset="0"/>
                          <a:ea typeface="Verdana" pitchFamily="34" charset="0"/>
                          <a:cs typeface="Verdana" pitchFamily="34" charset="0"/>
                        </a:rPr>
                        <a:t>Latestr</a:t>
                      </a:r>
                      <a:r>
                        <a:rPr lang="en-US" sz="1400" b="0" i="0" u="none" strike="noStrike" dirty="0">
                          <a:solidFill>
                            <a:schemeClr val="tx1"/>
                          </a:solidFill>
                          <a:latin typeface="Verdana" pitchFamily="34" charset="0"/>
                          <a:ea typeface="Verdana" pitchFamily="34" charset="0"/>
                          <a:cs typeface="Verdana" pitchFamily="34" charset="0"/>
                        </a:rPr>
                        <a:t> </a:t>
                      </a:r>
                      <a:r>
                        <a:rPr lang="en-US" sz="1400" b="0" i="0" u="none" strike="noStrike" dirty="0" err="1">
                          <a:solidFill>
                            <a:schemeClr val="tx1"/>
                          </a:solidFill>
                          <a:latin typeface="Verdana" pitchFamily="34" charset="0"/>
                          <a:ea typeface="Verdana" pitchFamily="34" charset="0"/>
                          <a:cs typeface="Verdana" pitchFamily="34" charset="0"/>
                        </a:rPr>
                        <a:t>Fup</a:t>
                      </a:r>
                      <a:r>
                        <a:rPr lang="en-US" sz="1400" b="0" i="0" u="none" strike="noStrike" dirty="0">
                          <a:solidFill>
                            <a:schemeClr val="tx1"/>
                          </a:solidFill>
                          <a:latin typeface="Verdana" pitchFamily="34" charset="0"/>
                          <a:ea typeface="Verdana" pitchFamily="34" charset="0"/>
                          <a:cs typeface="Verdana" pitchFamily="34" charset="0"/>
                        </a:rPr>
                        <a:t> (/100)</a:t>
                      </a:r>
                    </a:p>
                  </a:txBody>
                  <a:tcPr marL="9525" marR="9525" marT="9525" marB="0" anchor="b">
                    <a:lnL>
                      <a:noFill/>
                    </a:lnL>
                    <a:lnR>
                      <a:noFill/>
                    </a:lnR>
                    <a:lnT>
                      <a:noFill/>
                    </a:lnT>
                    <a:lnB>
                      <a:noFill/>
                    </a:lnB>
                  </a:tcPr>
                </a:tc>
                <a:tc>
                  <a:txBody>
                    <a:bodyPr/>
                    <a:lstStyle/>
                    <a:p>
                      <a:pPr algn="ctr" fontAlgn="b"/>
                      <a:r>
                        <a:rPr lang="en-US" sz="1400" b="1" i="0" u="none" strike="noStrike" dirty="0">
                          <a:solidFill>
                            <a:srgbClr val="FFFF00"/>
                          </a:solidFill>
                          <a:latin typeface="Verdana" pitchFamily="34" charset="0"/>
                          <a:ea typeface="Verdana" pitchFamily="34" charset="0"/>
                          <a:cs typeface="Verdana" pitchFamily="34" charset="0"/>
                        </a:rPr>
                        <a:t>97.55</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1" i="0" u="none" strike="noStrike" dirty="0">
                          <a:solidFill>
                            <a:srgbClr val="FFFF00"/>
                          </a:solidFill>
                          <a:latin typeface="Verdana" pitchFamily="34" charset="0"/>
                          <a:ea typeface="Verdana" pitchFamily="34" charset="0"/>
                          <a:cs typeface="Verdana" pitchFamily="34" charset="0"/>
                        </a:rPr>
                        <a:t>92.15</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P&lt; 0.001(S**)</a:t>
                      </a: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GAIN</a:t>
                      </a:r>
                    </a:p>
                  </a:txBody>
                  <a:tcPr marL="9525" marR="9525" marT="9525" marB="0" anchor="b">
                    <a:lnL>
                      <a:noFill/>
                    </a:lnL>
                    <a:lnR>
                      <a:noFill/>
                    </a:lnR>
                    <a:lnT>
                      <a:noFill/>
                    </a:lnT>
                    <a:lnB>
                      <a:noFill/>
                    </a:lnB>
                  </a:tcPr>
                </a:tc>
                <a:tc>
                  <a:txBody>
                    <a:bodyPr/>
                    <a:lstStyle/>
                    <a:p>
                      <a:pPr algn="ctr" fontAlgn="b"/>
                      <a:r>
                        <a:rPr lang="en-US" sz="1400" b="1" i="0" u="none" strike="noStrike" dirty="0">
                          <a:solidFill>
                            <a:schemeClr val="tx1"/>
                          </a:solidFill>
                          <a:latin typeface="Verdana" pitchFamily="34" charset="0"/>
                          <a:ea typeface="Verdana" pitchFamily="34" charset="0"/>
                          <a:cs typeface="Verdana" pitchFamily="34" charset="0"/>
                        </a:rPr>
                        <a:t>55.75</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1" i="0" u="none" strike="noStrike" dirty="0">
                          <a:solidFill>
                            <a:schemeClr val="tx1"/>
                          </a:solidFill>
                          <a:latin typeface="Verdana" pitchFamily="34" charset="0"/>
                          <a:ea typeface="Verdana" pitchFamily="34" charset="0"/>
                          <a:cs typeface="Verdana" pitchFamily="34" charset="0"/>
                        </a:rPr>
                        <a:t>57.65</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28827">
                <a:tc>
                  <a:txBody>
                    <a:bodyPr/>
                    <a:lstStyle/>
                    <a:p>
                      <a:pPr algn="l" fontAlgn="b"/>
                      <a:r>
                        <a:rPr lang="en-US" sz="1400" b="1" i="0" u="none" strike="noStrike" dirty="0">
                          <a:solidFill>
                            <a:schemeClr val="tx1"/>
                          </a:solidFill>
                          <a:latin typeface="Verdana" pitchFamily="34" charset="0"/>
                          <a:ea typeface="Verdana" pitchFamily="34" charset="0"/>
                          <a:cs typeface="Verdana" pitchFamily="34" charset="0"/>
                        </a:rPr>
                        <a:t>MDP Score</a:t>
                      </a: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Latest </a:t>
                      </a:r>
                      <a:r>
                        <a:rPr lang="en-US" sz="1400" b="0" i="0" u="none" strike="noStrike" dirty="0" err="1">
                          <a:solidFill>
                            <a:schemeClr val="tx1"/>
                          </a:solidFill>
                          <a:latin typeface="Verdana" pitchFamily="34" charset="0"/>
                          <a:ea typeface="Verdana" pitchFamily="34" charset="0"/>
                          <a:cs typeface="Verdana" pitchFamily="34" charset="0"/>
                        </a:rPr>
                        <a:t>Fup</a:t>
                      </a:r>
                      <a:r>
                        <a:rPr lang="en-US" sz="1400" b="0" i="0" u="none" strike="noStrike" dirty="0">
                          <a:solidFill>
                            <a:schemeClr val="tx1"/>
                          </a:solidFill>
                          <a:latin typeface="Verdana" pitchFamily="34" charset="0"/>
                          <a:ea typeface="Verdana" pitchFamily="34" charset="0"/>
                          <a:cs typeface="Verdana" pitchFamily="34" charset="0"/>
                        </a:rPr>
                        <a:t> (/18)</a:t>
                      </a:r>
                    </a:p>
                  </a:txBody>
                  <a:tcPr marL="9525" marR="9525" marT="9525" marB="0" anchor="b">
                    <a:lnL>
                      <a:noFill/>
                    </a:lnL>
                    <a:lnR>
                      <a:noFill/>
                    </a:lnR>
                    <a:lnT>
                      <a:noFill/>
                    </a:lnT>
                    <a:lnB>
                      <a:noFill/>
                    </a:lnB>
                  </a:tcPr>
                </a:tc>
                <a:tc>
                  <a:txBody>
                    <a:bodyPr/>
                    <a:lstStyle/>
                    <a:p>
                      <a:pPr algn="ctr" fontAlgn="b"/>
                      <a:r>
                        <a:rPr lang="en-US" sz="1400" b="1" i="0" u="none" strike="noStrike" dirty="0">
                          <a:solidFill>
                            <a:schemeClr val="tx1"/>
                          </a:solidFill>
                          <a:latin typeface="Verdana" pitchFamily="34" charset="0"/>
                          <a:ea typeface="Verdana" pitchFamily="34" charset="0"/>
                          <a:cs typeface="Verdana" pitchFamily="34" charset="0"/>
                        </a:rPr>
                        <a:t>17.57</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1" i="0" u="none" strike="noStrike" dirty="0">
                          <a:solidFill>
                            <a:schemeClr val="tx1"/>
                          </a:solidFill>
                          <a:latin typeface="Verdana" pitchFamily="34" charset="0"/>
                          <a:ea typeface="Verdana" pitchFamily="34" charset="0"/>
                          <a:cs typeface="Verdana" pitchFamily="34" charset="0"/>
                        </a:rPr>
                        <a:t>16.45</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 0.0105 (S)</a:t>
                      </a:r>
                    </a:p>
                  </a:txBody>
                  <a:tcPr marL="9525" marR="9525" marT="9525" marB="0" anchor="b">
                    <a:lnL>
                      <a:noFill/>
                    </a:lnL>
                    <a:lnR>
                      <a:noFill/>
                    </a:lnR>
                    <a:lnT>
                      <a:noFill/>
                    </a:lnT>
                    <a:lnB>
                      <a:noFill/>
                    </a:lnB>
                  </a:tcPr>
                </a:tc>
              </a:tr>
              <a:tr h="228827">
                <a:tc>
                  <a:txBody>
                    <a:bodyPr/>
                    <a:lstStyle/>
                    <a:p>
                      <a:pPr algn="l" fontAlgn="b"/>
                      <a:endParaRPr lang="en-US" sz="1400" b="1"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l"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endParaRPr lang="en-US" sz="1400" b="0" i="0" u="none" strike="noStrike" dirty="0">
                        <a:solidFill>
                          <a:schemeClr val="tx1"/>
                        </a:solidFill>
                        <a:latin typeface="Verdana" pitchFamily="34" charset="0"/>
                        <a:ea typeface="Verdana" pitchFamily="34" charset="0"/>
                        <a:cs typeface="Verdana" pitchFamily="34" charset="0"/>
                      </a:endParaRP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endParaRPr lang="en-US" sz="1400" b="0" i="1" u="none" strike="noStrike" dirty="0">
                        <a:solidFill>
                          <a:schemeClr val="tx1"/>
                        </a:solidFill>
                        <a:latin typeface="Verdana" pitchFamily="34" charset="0"/>
                        <a:ea typeface="Verdana" pitchFamily="34" charset="0"/>
                        <a:cs typeface="Verdana" pitchFamily="34" charset="0"/>
                      </a:endParaRPr>
                    </a:p>
                  </a:txBody>
                  <a:tcPr marL="9525" marR="9525" marT="9525" marB="0" anchor="b">
                    <a:lnL>
                      <a:noFill/>
                    </a:lnL>
                    <a:lnR>
                      <a:noFill/>
                    </a:lnR>
                    <a:lnT>
                      <a:noFill/>
                    </a:lnT>
                    <a:lnB>
                      <a:noFill/>
                    </a:lnB>
                  </a:tcPr>
                </a:tc>
              </a:tr>
              <a:tr h="232012">
                <a:tc>
                  <a:txBody>
                    <a:bodyPr/>
                    <a:lstStyle/>
                    <a:p>
                      <a:pPr algn="l" fontAlgn="b"/>
                      <a:r>
                        <a:rPr lang="en-US" sz="1400" b="1" i="0" u="none" strike="noStrike" dirty="0">
                          <a:solidFill>
                            <a:schemeClr val="tx1"/>
                          </a:solidFill>
                          <a:latin typeface="Verdana" pitchFamily="34" charset="0"/>
                          <a:ea typeface="Verdana" pitchFamily="34" charset="0"/>
                          <a:cs typeface="Verdana" pitchFamily="34" charset="0"/>
                        </a:rPr>
                        <a:t>WOMAC Score</a:t>
                      </a:r>
                    </a:p>
                  </a:txBody>
                  <a:tcPr marL="9525" marR="9525" marT="9525" marB="0" anchor="b">
                    <a:lnL>
                      <a:noFill/>
                    </a:lnL>
                    <a:lnR>
                      <a:noFill/>
                    </a:lnR>
                    <a:lnT>
                      <a:noFill/>
                    </a:lnT>
                    <a:lnB>
                      <a:noFill/>
                    </a:lnB>
                  </a:tcPr>
                </a:tc>
                <a:tc>
                  <a:txBody>
                    <a:bodyPr/>
                    <a:lstStyle/>
                    <a:p>
                      <a:pPr algn="l" fontAlgn="b"/>
                      <a:r>
                        <a:rPr lang="en-US" sz="1400" b="0" i="0" u="none" strike="noStrike" dirty="0">
                          <a:solidFill>
                            <a:schemeClr val="tx1"/>
                          </a:solidFill>
                          <a:latin typeface="Verdana" pitchFamily="34" charset="0"/>
                          <a:ea typeface="Verdana" pitchFamily="34" charset="0"/>
                          <a:cs typeface="Verdana" pitchFamily="34" charset="0"/>
                        </a:rPr>
                        <a:t>Latest </a:t>
                      </a:r>
                      <a:r>
                        <a:rPr lang="en-US" sz="1400" b="0" i="0" u="none" strike="noStrike" dirty="0" err="1">
                          <a:solidFill>
                            <a:schemeClr val="tx1"/>
                          </a:solidFill>
                          <a:latin typeface="Verdana" pitchFamily="34" charset="0"/>
                          <a:ea typeface="Verdana" pitchFamily="34" charset="0"/>
                          <a:cs typeface="Verdana" pitchFamily="34" charset="0"/>
                        </a:rPr>
                        <a:t>Fup</a:t>
                      </a:r>
                      <a:r>
                        <a:rPr lang="en-US" sz="1400" b="0" i="0" u="none" strike="noStrike" dirty="0">
                          <a:solidFill>
                            <a:schemeClr val="tx1"/>
                          </a:solidFill>
                          <a:latin typeface="Verdana" pitchFamily="34" charset="0"/>
                          <a:ea typeface="Verdana" pitchFamily="34" charset="0"/>
                          <a:cs typeface="Verdana" pitchFamily="34" charset="0"/>
                        </a:rPr>
                        <a:t> (best=0)</a:t>
                      </a:r>
                    </a:p>
                  </a:txBody>
                  <a:tcPr marL="9525" marR="9525" marT="9525" marB="0" anchor="b">
                    <a:lnL>
                      <a:noFill/>
                    </a:lnL>
                    <a:lnR>
                      <a:noFill/>
                    </a:lnR>
                    <a:lnT>
                      <a:noFill/>
                    </a:lnT>
                    <a:lnB>
                      <a:noFill/>
                    </a:lnB>
                  </a:tcPr>
                </a:tc>
                <a:tc>
                  <a:txBody>
                    <a:bodyPr/>
                    <a:lstStyle/>
                    <a:p>
                      <a:pPr algn="ctr" fontAlgn="b"/>
                      <a:r>
                        <a:rPr lang="en-US" sz="1400" b="0" i="0" u="none" strike="noStrike" dirty="0">
                          <a:solidFill>
                            <a:schemeClr val="tx1"/>
                          </a:solidFill>
                          <a:latin typeface="Verdana" pitchFamily="34" charset="0"/>
                          <a:ea typeface="Verdana" pitchFamily="34" charset="0"/>
                          <a:cs typeface="Verdana" pitchFamily="34" charset="0"/>
                        </a:rPr>
                        <a:t>2.69</a:t>
                      </a:r>
                    </a:p>
                  </a:txBody>
                  <a:tcPr marL="9525" marR="9525" marT="9525" marB="0" anchor="b">
                    <a:lnL>
                      <a:noFill/>
                    </a:lnL>
                    <a:lnR w="28575" cap="flat" cmpd="sng" algn="ctr">
                      <a:solidFill>
                        <a:schemeClr val="accent1"/>
                      </a:solidFill>
                      <a:prstDash val="solid"/>
                      <a:round/>
                      <a:headEnd type="none" w="med" len="med"/>
                      <a:tailEnd type="none" w="med" len="med"/>
                    </a:lnR>
                    <a:lnT>
                      <a:noFill/>
                    </a:lnT>
                    <a:lnB>
                      <a:noFill/>
                    </a:lnB>
                  </a:tcPr>
                </a:tc>
                <a:tc>
                  <a:txBody>
                    <a:bodyPr/>
                    <a:lstStyle/>
                    <a:p>
                      <a:pPr algn="ctr" fontAlgn="b"/>
                      <a:r>
                        <a:rPr lang="en-US" sz="1400" b="0" i="0" u="none" strike="noStrike">
                          <a:solidFill>
                            <a:schemeClr val="tx1"/>
                          </a:solidFill>
                          <a:latin typeface="Verdana" pitchFamily="34" charset="0"/>
                          <a:ea typeface="Verdana" pitchFamily="34" charset="0"/>
                          <a:cs typeface="Verdana" pitchFamily="34" charset="0"/>
                        </a:rPr>
                        <a:t>10.74</a:t>
                      </a:r>
                    </a:p>
                  </a:txBody>
                  <a:tcPr marL="9525" marR="9525" marT="9525" marB="0" anchor="b">
                    <a:lnL w="28575" cap="flat" cmpd="sng" algn="ctr">
                      <a:solidFill>
                        <a:schemeClr val="accent1"/>
                      </a:solidFill>
                      <a:prstDash val="solid"/>
                      <a:round/>
                      <a:headEnd type="none" w="med" len="med"/>
                      <a:tailEnd type="none" w="med" len="med"/>
                    </a:lnL>
                    <a:lnR>
                      <a:noFill/>
                    </a:lnR>
                    <a:lnT>
                      <a:noFill/>
                    </a:lnT>
                    <a:lnB>
                      <a:noFill/>
                    </a:lnB>
                  </a:tcPr>
                </a:tc>
                <a:tc>
                  <a:txBody>
                    <a:bodyPr/>
                    <a:lstStyle/>
                    <a:p>
                      <a:pPr algn="ctr" fontAlgn="b"/>
                      <a:r>
                        <a:rPr lang="en-US" sz="1400" b="0" i="1" u="none" strike="noStrike" dirty="0">
                          <a:solidFill>
                            <a:schemeClr val="tx1"/>
                          </a:solidFill>
                          <a:latin typeface="Verdana" pitchFamily="34" charset="0"/>
                          <a:ea typeface="Verdana" pitchFamily="34" charset="0"/>
                          <a:cs typeface="Verdana" pitchFamily="34" charset="0"/>
                        </a:rPr>
                        <a:t>p&lt;0.001 (S**)</a:t>
                      </a:r>
                    </a:p>
                  </a:txBody>
                  <a:tcPr marL="9525" marR="9525" marT="9525" marB="0" anchor="b">
                    <a:lnL>
                      <a:noFill/>
                    </a:lnL>
                    <a:lnR>
                      <a:noFill/>
                    </a:lnR>
                    <a:lnT>
                      <a:noFill/>
                    </a:lnT>
                    <a:lnB>
                      <a:noFill/>
                    </a:lnB>
                  </a:tcPr>
                </a:tc>
              </a:tr>
            </a:tbl>
          </a:graphicData>
        </a:graphic>
      </p:graphicFrame>
      <p:pic>
        <p:nvPicPr>
          <p:cNvPr id="4" name="Picture 3" descr="C:\Users\JA\Documents\__________StrykerConsult\_____JoinTheLoop_ADM\Images\ADMvsPSL_Images\Im_Article\ADMn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37"/>
          <a:stretch/>
        </p:blipFill>
        <p:spPr bwMode="auto">
          <a:xfrm>
            <a:off x="206673" y="769060"/>
            <a:ext cx="1678409" cy="13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9656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963928" y="245787"/>
            <a:ext cx="6072332" cy="707886"/>
          </a:xfrm>
          <a:prstGeom prst="rect">
            <a:avLst/>
          </a:prstGeom>
        </p:spPr>
        <p:txBody>
          <a:bodyPr wrap="square">
            <a:spAutoFit/>
          </a:bodyPr>
          <a:lstStyle/>
          <a:p>
            <a:pPr algn="r"/>
            <a:r>
              <a:rPr lang="en-US" sz="4000" dirty="0" smtClean="0">
                <a:solidFill>
                  <a:srgbClr val="FFFF00"/>
                </a:solidFill>
                <a:latin typeface="+mj-lt"/>
              </a:rPr>
              <a:t>Radiological  results</a:t>
            </a:r>
            <a:endParaRPr lang="en-US" sz="4000" dirty="0">
              <a:solidFill>
                <a:srgbClr val="FFFF00"/>
              </a:solidFill>
              <a:latin typeface="+mj-lt"/>
            </a:endParaRPr>
          </a:p>
        </p:txBody>
      </p:sp>
      <p:pic>
        <p:nvPicPr>
          <p:cNvPr id="148481" name="Picture 1" descr="C:\Users\jae\Documents\_____JoinTheLoop_ADM\x_JTL_2_Archives\ADMimages\7b_ADMFig2a_APpost.tif"/>
          <p:cNvPicPr>
            <a:picLocks noChangeAspect="1" noChangeArrowheads="1"/>
          </p:cNvPicPr>
          <p:nvPr/>
        </p:nvPicPr>
        <p:blipFill>
          <a:blip r:embed="rId3" cstate="print"/>
          <a:srcRect/>
          <a:stretch>
            <a:fillRect/>
          </a:stretch>
        </p:blipFill>
        <p:spPr bwMode="auto">
          <a:xfrm>
            <a:off x="182864" y="1078174"/>
            <a:ext cx="2939275" cy="2851148"/>
          </a:xfrm>
          <a:prstGeom prst="rect">
            <a:avLst/>
          </a:prstGeom>
          <a:noFill/>
          <a:ln w="12700" cmpd="sng">
            <a:solidFill>
              <a:schemeClr val="accent1"/>
            </a:solidFill>
          </a:ln>
        </p:spPr>
      </p:pic>
      <p:pic>
        <p:nvPicPr>
          <p:cNvPr id="148482" name="Picture 2" descr="C:\Users\jae\Documents\_____JoinTheLoop_ADM\x_JTL_2_Archives\ADMimages\7c_ADMfig2b_AP4yrs.tif"/>
          <p:cNvPicPr>
            <a:picLocks noChangeAspect="1" noChangeArrowheads="1"/>
          </p:cNvPicPr>
          <p:nvPr/>
        </p:nvPicPr>
        <p:blipFill>
          <a:blip r:embed="rId4" cstate="print"/>
          <a:srcRect/>
          <a:stretch>
            <a:fillRect/>
          </a:stretch>
        </p:blipFill>
        <p:spPr bwMode="auto">
          <a:xfrm>
            <a:off x="3575845" y="1137115"/>
            <a:ext cx="3107080" cy="3175578"/>
          </a:xfrm>
          <a:prstGeom prst="rect">
            <a:avLst/>
          </a:prstGeom>
          <a:noFill/>
          <a:ln w="12700" cmpd="sng">
            <a:solidFill>
              <a:schemeClr val="accent1"/>
            </a:solidFill>
          </a:ln>
        </p:spPr>
      </p:pic>
      <p:pic>
        <p:nvPicPr>
          <p:cNvPr id="148483" name="Picture 3" descr="C:\Users\jae\Documents\_____JoinTheLoop_ADM\x_JTL_2_Archives\ADMimages\7d_ADMfig2c_Lat4yrs.tif"/>
          <p:cNvPicPr>
            <a:picLocks noChangeAspect="1" noChangeArrowheads="1"/>
          </p:cNvPicPr>
          <p:nvPr/>
        </p:nvPicPr>
        <p:blipFill>
          <a:blip r:embed="rId5" cstate="print"/>
          <a:srcRect/>
          <a:stretch>
            <a:fillRect/>
          </a:stretch>
        </p:blipFill>
        <p:spPr bwMode="auto">
          <a:xfrm>
            <a:off x="6015199" y="1137115"/>
            <a:ext cx="3021061" cy="3175578"/>
          </a:xfrm>
          <a:prstGeom prst="rect">
            <a:avLst/>
          </a:prstGeom>
          <a:noFill/>
          <a:ln w="12700" cmpd="sng">
            <a:solidFill>
              <a:schemeClr val="accent1"/>
            </a:solidFill>
          </a:ln>
        </p:spPr>
      </p:pic>
      <p:sp>
        <p:nvSpPr>
          <p:cNvPr id="12" name="Rectangle 11"/>
          <p:cNvSpPr/>
          <p:nvPr/>
        </p:nvSpPr>
        <p:spPr>
          <a:xfrm>
            <a:off x="0" y="5228487"/>
            <a:ext cx="4190545" cy="1323439"/>
          </a:xfrm>
          <a:prstGeom prst="rect">
            <a:avLst/>
          </a:prstGeom>
        </p:spPr>
        <p:txBody>
          <a:bodyPr wrap="none">
            <a:spAutoFit/>
          </a:bodyPr>
          <a:lstStyle/>
          <a:p>
            <a:r>
              <a:rPr lang="en-US" sz="2000" dirty="0" smtClean="0">
                <a:latin typeface="+mn-lt"/>
                <a:ea typeface="Verdana" panose="020B0604030504040204" pitchFamily="34" charset="0"/>
                <a:cs typeface="Verdana" panose="020B0604030504040204" pitchFamily="34" charset="0"/>
              </a:rPr>
              <a:t>No line around HA-coated portion</a:t>
            </a:r>
          </a:p>
          <a:p>
            <a:r>
              <a:rPr lang="fr-FR" sz="2000" dirty="0" smtClean="0">
                <a:latin typeface="+mn-lt"/>
                <a:ea typeface="Verdana" panose="020B0604030504040204" pitchFamily="34" charset="0"/>
                <a:cs typeface="Verdana" panose="020B0604030504040204" pitchFamily="34" charset="0"/>
              </a:rPr>
              <a:t>No </a:t>
            </a:r>
            <a:r>
              <a:rPr lang="fr-FR" sz="2000" dirty="0" err="1" smtClean="0">
                <a:latin typeface="+mn-lt"/>
                <a:ea typeface="Verdana" panose="020B0604030504040204" pitchFamily="34" charset="0"/>
                <a:cs typeface="Verdana" panose="020B0604030504040204" pitchFamily="34" charset="0"/>
              </a:rPr>
              <a:t>pending</a:t>
            </a:r>
            <a:r>
              <a:rPr lang="fr-FR" sz="2000" dirty="0" smtClean="0">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loosening</a:t>
            </a:r>
            <a:endParaRPr lang="fr-FR" sz="2000" dirty="0" smtClean="0">
              <a:latin typeface="+mn-lt"/>
              <a:ea typeface="Verdana" panose="020B0604030504040204" pitchFamily="34" charset="0"/>
              <a:cs typeface="Verdana" panose="020B0604030504040204" pitchFamily="34" charset="0"/>
            </a:endParaRPr>
          </a:p>
          <a:p>
            <a:endParaRPr lang="fr-FR" sz="2000" b="1" dirty="0" smtClean="0">
              <a:latin typeface="+mn-lt"/>
              <a:ea typeface="Verdana" panose="020B0604030504040204" pitchFamily="34" charset="0"/>
              <a:cs typeface="Verdana" panose="020B0604030504040204" pitchFamily="34" charset="0"/>
            </a:endParaRPr>
          </a:p>
          <a:p>
            <a:r>
              <a:rPr lang="en-US" sz="2000" dirty="0" smtClean="0">
                <a:latin typeface="+mn-lt"/>
                <a:ea typeface="Verdana" panose="020B0604030504040204" pitchFamily="34" charset="0"/>
                <a:cs typeface="Verdana" panose="020B0604030504040204" pitchFamily="34" charset="0"/>
              </a:rPr>
              <a:t>Optimal Bony </a:t>
            </a:r>
            <a:r>
              <a:rPr lang="en-US" sz="2000" dirty="0" err="1" smtClean="0">
                <a:latin typeface="+mn-lt"/>
                <a:ea typeface="Verdana" panose="020B0604030504040204" pitchFamily="34" charset="0"/>
                <a:cs typeface="Verdana" panose="020B0604030504040204" pitchFamily="34" charset="0"/>
              </a:rPr>
              <a:t>ongrowth</a:t>
            </a:r>
            <a:r>
              <a:rPr lang="en-US" sz="2000" dirty="0" smtClean="0">
                <a:latin typeface="+mn-lt"/>
                <a:ea typeface="Verdana" panose="020B0604030504040204" pitchFamily="34" charset="0"/>
                <a:cs typeface="Verdana" panose="020B0604030504040204" pitchFamily="34" charset="0"/>
              </a:rPr>
              <a:t> in all cases</a:t>
            </a:r>
          </a:p>
        </p:txBody>
      </p:sp>
      <p:pic>
        <p:nvPicPr>
          <p:cNvPr id="7" name="Picture 6" descr="C:\Users\jae\Documents\_____JoinTheLoop_ADM\x_JTL_2_Archives\Images\ADMvsPSL_Images\Im_Article\Herm.M_ADMGlob copier.jpg"/>
          <p:cNvPicPr>
            <a:picLocks noChangeAspect="1" noChangeArrowheads="1"/>
          </p:cNvPicPr>
          <p:nvPr/>
        </p:nvPicPr>
        <p:blipFill>
          <a:blip r:embed="rId6" cstate="print"/>
          <a:srcRect/>
          <a:stretch>
            <a:fillRect/>
          </a:stretch>
        </p:blipFill>
        <p:spPr bwMode="auto">
          <a:xfrm>
            <a:off x="4973588" y="4317022"/>
            <a:ext cx="3721487" cy="2370566"/>
          </a:xfrm>
          <a:prstGeom prst="rect">
            <a:avLst/>
          </a:prstGeom>
          <a:noFill/>
          <a:ln w="12700" cmpd="sng">
            <a:solidFill>
              <a:schemeClr val="accent1"/>
            </a:solidFill>
          </a:ln>
        </p:spPr>
      </p:pic>
    </p:spTree>
    <p:extLst>
      <p:ext uri="{BB962C8B-B14F-4D97-AF65-F5344CB8AC3E}">
        <p14:creationId xmlns:p14="http://schemas.microsoft.com/office/powerpoint/2010/main" val="24819050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1" descr="C:\Users\jae\Documents\_____JoinTheLoop_ADM\x_JTL_2_Archives\ADMimages\7e_ADMFig3_Survival B&amp;W.tif"/>
          <p:cNvPicPr>
            <a:picLocks noChangeAspect="1" noChangeArrowheads="1"/>
          </p:cNvPicPr>
          <p:nvPr/>
        </p:nvPicPr>
        <p:blipFill>
          <a:blip r:embed="rId3" cstate="print"/>
          <a:srcRect t="8980"/>
          <a:stretch>
            <a:fillRect/>
          </a:stretch>
        </p:blipFill>
        <p:spPr bwMode="auto">
          <a:xfrm>
            <a:off x="606543" y="1241947"/>
            <a:ext cx="8096251" cy="5288507"/>
          </a:xfrm>
          <a:prstGeom prst="rect">
            <a:avLst/>
          </a:prstGeom>
          <a:noFill/>
        </p:spPr>
      </p:pic>
      <p:sp>
        <p:nvSpPr>
          <p:cNvPr id="11" name="Rectangle 10"/>
          <p:cNvSpPr/>
          <p:nvPr/>
        </p:nvSpPr>
        <p:spPr>
          <a:xfrm>
            <a:off x="3671549" y="274648"/>
            <a:ext cx="5031245" cy="707886"/>
          </a:xfrm>
          <a:prstGeom prst="rect">
            <a:avLst/>
          </a:prstGeom>
        </p:spPr>
        <p:txBody>
          <a:bodyPr wrap="none">
            <a:spAutoFit/>
          </a:bodyPr>
          <a:lstStyle/>
          <a:p>
            <a:r>
              <a:rPr lang="en-US" sz="4000" dirty="0" smtClean="0">
                <a:solidFill>
                  <a:srgbClr val="FFFF00"/>
                </a:solidFill>
                <a:latin typeface="+mj-lt"/>
              </a:rPr>
              <a:t>Survivorship Analysis</a:t>
            </a:r>
            <a:endParaRPr lang="en-US" sz="4000" dirty="0">
              <a:solidFill>
                <a:srgbClr val="FFFF00"/>
              </a:solidFill>
              <a:latin typeface="+mj-lt"/>
            </a:endParaRPr>
          </a:p>
        </p:txBody>
      </p:sp>
      <p:pic>
        <p:nvPicPr>
          <p:cNvPr id="6" name="Picture 3" descr="C:\Users\JA\Documents\__________StrykerConsult\_____JoinTheLoop_ADM\Images\ADMvsPSL_Images\Im_Article\ADMnew.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5737"/>
          <a:stretch/>
        </p:blipFill>
        <p:spPr bwMode="auto">
          <a:xfrm>
            <a:off x="6209996" y="4067034"/>
            <a:ext cx="1678409" cy="13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9431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577930" y="184284"/>
            <a:ext cx="2168783" cy="584776"/>
          </a:xfrm>
          <a:prstGeom prst="rect">
            <a:avLst/>
          </a:prstGeom>
        </p:spPr>
        <p:txBody>
          <a:bodyPr wrap="none">
            <a:spAutoFit/>
          </a:bodyPr>
          <a:lstStyle/>
          <a:p>
            <a:r>
              <a:rPr lang="en-US" sz="3200" dirty="0" smtClean="0">
                <a:solidFill>
                  <a:srgbClr val="FFFF00"/>
                </a:solidFill>
                <a:latin typeface="+mj-lt"/>
              </a:rPr>
              <a:t>Discussion</a:t>
            </a:r>
            <a:endParaRPr lang="en-US" sz="3200" dirty="0">
              <a:solidFill>
                <a:srgbClr val="FFFF00"/>
              </a:solidFill>
              <a:latin typeface="+mj-lt"/>
            </a:endParaRPr>
          </a:p>
        </p:txBody>
      </p:sp>
      <p:sp>
        <p:nvSpPr>
          <p:cNvPr id="7" name="ZoneTexte 6"/>
          <p:cNvSpPr txBox="1"/>
          <p:nvPr/>
        </p:nvSpPr>
        <p:spPr>
          <a:xfrm>
            <a:off x="497249" y="1017452"/>
            <a:ext cx="8161361" cy="5786199"/>
          </a:xfrm>
          <a:prstGeom prst="rect">
            <a:avLst/>
          </a:prstGeom>
          <a:noFill/>
        </p:spPr>
        <p:txBody>
          <a:bodyPr wrap="square" rtlCol="0">
            <a:spAutoFit/>
          </a:bodyPr>
          <a:lstStyle/>
          <a:p>
            <a:pPr>
              <a:spcBef>
                <a:spcPts val="600"/>
              </a:spcBef>
            </a:pPr>
            <a:r>
              <a:rPr lang="en-US" sz="2000" b="1" dirty="0" smtClean="0">
                <a:solidFill>
                  <a:srgbClr val="FFFF00"/>
                </a:solidFill>
                <a:effectLst>
                  <a:outerShdw blurRad="38100" dist="38100" dir="2700000" algn="tl">
                    <a:srgbClr val="000000">
                      <a:alpha val="43137"/>
                    </a:srgbClr>
                  </a:outerShdw>
                </a:effectLst>
                <a:latin typeface="+mn-lt"/>
                <a:ea typeface="Verdana" panose="020B0604030504040204" pitchFamily="34" charset="0"/>
                <a:cs typeface="Verdana" panose="020B0604030504040204" pitchFamily="34" charset="0"/>
              </a:rPr>
              <a:t>Excellent Clinical Results confirmed</a:t>
            </a:r>
          </a:p>
          <a:p>
            <a:pPr marL="742950" lvl="1" indent="-285750">
              <a:spcBef>
                <a:spcPts val="600"/>
              </a:spcBef>
              <a:buFont typeface="Courier New" panose="02070309020205020404" pitchFamily="49" charset="0"/>
              <a:buChar char="o"/>
            </a:pPr>
            <a:r>
              <a:rPr lang="en-US" sz="2000" dirty="0">
                <a:solidFill>
                  <a:srgbClr val="FFFF00"/>
                </a:solidFill>
                <a:latin typeface="+mn-lt"/>
                <a:ea typeface="Verdana" panose="020B0604030504040204" pitchFamily="34" charset="0"/>
                <a:cs typeface="Verdana" panose="020B0604030504040204" pitchFamily="34" charset="0"/>
              </a:rPr>
              <a:t>N</a:t>
            </a:r>
            <a:r>
              <a:rPr lang="en-US" sz="2000" dirty="0" smtClean="0">
                <a:solidFill>
                  <a:srgbClr val="FFFF00"/>
                </a:solidFill>
                <a:latin typeface="+mn-lt"/>
                <a:ea typeface="Verdana" panose="020B0604030504040204" pitchFamily="34" charset="0"/>
                <a:cs typeface="Verdana" panose="020B0604030504040204" pitchFamily="34" charset="0"/>
              </a:rPr>
              <a:t>o dislocation </a:t>
            </a:r>
            <a:r>
              <a:rPr lang="en-US" sz="2000" dirty="0" smtClean="0">
                <a:latin typeface="+mn-lt"/>
                <a:ea typeface="Verdana" panose="020B0604030504040204" pitchFamily="34" charset="0"/>
                <a:cs typeface="Verdana" panose="020B0604030504040204" pitchFamily="34" charset="0"/>
              </a:rPr>
              <a:t>reported within each of the two cohorts at latest follow-up, which can state that hip instability can be successfully prevented by so called “modern DM cups”</a:t>
            </a:r>
          </a:p>
          <a:p>
            <a:pPr marL="742950" lvl="1" indent="-285750">
              <a:spcBef>
                <a:spcPts val="600"/>
              </a:spcBef>
              <a:buFont typeface="Courier New" panose="02070309020205020404" pitchFamily="49" charset="0"/>
              <a:buChar char="o"/>
            </a:pPr>
            <a:r>
              <a:rPr lang="fr-FR" sz="2000" dirty="0" smtClean="0">
                <a:latin typeface="+mn-lt"/>
                <a:ea typeface="Verdana" panose="020B0604030504040204" pitchFamily="34" charset="0"/>
                <a:cs typeface="Verdana" panose="020B0604030504040204" pitchFamily="34" charset="0"/>
              </a:rPr>
              <a:t>Of the </a:t>
            </a:r>
            <a:r>
              <a:rPr lang="fr-FR" sz="2000" dirty="0" err="1" smtClean="0">
                <a:latin typeface="+mn-lt"/>
                <a:ea typeface="Verdana" panose="020B0604030504040204" pitchFamily="34" charset="0"/>
                <a:cs typeface="Verdana" panose="020B0604030504040204" pitchFamily="34" charset="0"/>
              </a:rPr>
              <a:t>entire</a:t>
            </a:r>
            <a:r>
              <a:rPr lang="fr-FR" sz="2000" dirty="0" smtClean="0">
                <a:latin typeface="+mn-lt"/>
                <a:ea typeface="Verdana" panose="020B0604030504040204" pitchFamily="34" charset="0"/>
                <a:cs typeface="Verdana" panose="020B0604030504040204" pitchFamily="34" charset="0"/>
              </a:rPr>
              <a:t> group</a:t>
            </a:r>
            <a:r>
              <a:rPr lang="fr-FR" sz="2000" dirty="0" smtClean="0">
                <a:solidFill>
                  <a:srgbClr val="FFFF00"/>
                </a:solidFill>
                <a:latin typeface="+mn-lt"/>
                <a:ea typeface="Verdana" panose="020B0604030504040204" pitchFamily="34" charset="0"/>
                <a:cs typeface="Verdana" panose="020B0604030504040204" pitchFamily="34" charset="0"/>
              </a:rPr>
              <a:t>, </a:t>
            </a:r>
            <a:r>
              <a:rPr lang="fr-FR" sz="2000" dirty="0" err="1" smtClean="0">
                <a:solidFill>
                  <a:srgbClr val="FFFF00"/>
                </a:solidFill>
                <a:latin typeface="+mn-lt"/>
                <a:ea typeface="Verdana" panose="020B0604030504040204" pitchFamily="34" charset="0"/>
                <a:cs typeface="Verdana" panose="020B0604030504040204" pitchFamily="34" charset="0"/>
              </a:rPr>
              <a:t>only</a:t>
            </a:r>
            <a:r>
              <a:rPr lang="fr-FR" sz="2000" dirty="0" smtClean="0">
                <a:solidFill>
                  <a:srgbClr val="FFFF00"/>
                </a:solidFill>
                <a:latin typeface="+mn-lt"/>
                <a:ea typeface="Verdana" panose="020B0604030504040204" pitchFamily="34" charset="0"/>
                <a:cs typeface="Verdana" panose="020B0604030504040204" pitchFamily="34" charset="0"/>
              </a:rPr>
              <a:t> 2 </a:t>
            </a:r>
            <a:r>
              <a:rPr lang="fr-FR" sz="2000" dirty="0" err="1" smtClean="0">
                <a:solidFill>
                  <a:srgbClr val="FFFF00"/>
                </a:solidFill>
                <a:latin typeface="+mn-lt"/>
                <a:ea typeface="Verdana" panose="020B0604030504040204" pitchFamily="34" charset="0"/>
                <a:cs typeface="Verdana" panose="020B0604030504040204" pitchFamily="34" charset="0"/>
              </a:rPr>
              <a:t>cup</a:t>
            </a:r>
            <a:r>
              <a:rPr lang="fr-FR" sz="2000" dirty="0" smtClean="0">
                <a:solidFill>
                  <a:srgbClr val="FFFF00"/>
                </a:solidFill>
                <a:latin typeface="+mn-lt"/>
                <a:ea typeface="Verdana" panose="020B0604030504040204" pitchFamily="34" charset="0"/>
                <a:cs typeface="Verdana" panose="020B0604030504040204" pitchFamily="34" charset="0"/>
              </a:rPr>
              <a:t> </a:t>
            </a:r>
            <a:r>
              <a:rPr lang="fr-FR" sz="2000" dirty="0" err="1" smtClean="0">
                <a:solidFill>
                  <a:srgbClr val="FFFF00"/>
                </a:solidFill>
                <a:latin typeface="+mn-lt"/>
                <a:ea typeface="Verdana" panose="020B0604030504040204" pitchFamily="34" charset="0"/>
                <a:cs typeface="Verdana" panose="020B0604030504040204" pitchFamily="34" charset="0"/>
              </a:rPr>
              <a:t>retrievals</a:t>
            </a:r>
            <a:r>
              <a:rPr lang="fr-FR" sz="2000" dirty="0" smtClean="0">
                <a:solidFill>
                  <a:srgbClr val="FFFF00"/>
                </a:solidFill>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were</a:t>
            </a:r>
            <a:r>
              <a:rPr lang="fr-FR" sz="2000" dirty="0" smtClean="0">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reported</a:t>
            </a:r>
            <a:r>
              <a:rPr lang="fr-FR" sz="2000" dirty="0" smtClean="0">
                <a:latin typeface="+mn-lt"/>
                <a:ea typeface="Verdana" panose="020B0604030504040204" pitchFamily="34" charset="0"/>
                <a:cs typeface="Verdana" panose="020B0604030504040204" pitchFamily="34" charset="0"/>
              </a:rPr>
              <a:t> of </a:t>
            </a:r>
            <a:r>
              <a:rPr lang="fr-FR" sz="2000" dirty="0" err="1" smtClean="0">
                <a:latin typeface="+mn-lt"/>
                <a:ea typeface="Verdana" panose="020B0604030504040204" pitchFamily="34" charset="0"/>
                <a:cs typeface="Verdana" panose="020B0604030504040204" pitchFamily="34" charset="0"/>
              </a:rPr>
              <a:t>which</a:t>
            </a:r>
            <a:r>
              <a:rPr lang="fr-FR" sz="2000" dirty="0" smtClean="0">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only</a:t>
            </a:r>
            <a:r>
              <a:rPr lang="fr-FR" sz="2000" dirty="0" smtClean="0">
                <a:latin typeface="+mn-lt"/>
                <a:ea typeface="Verdana" panose="020B0604030504040204" pitchFamily="34" charset="0"/>
                <a:cs typeface="Verdana" panose="020B0604030504040204" pitchFamily="34" charset="0"/>
              </a:rPr>
              <a:t> one of </a:t>
            </a:r>
            <a:r>
              <a:rPr lang="fr-FR" sz="2000" dirty="0" err="1" smtClean="0">
                <a:latin typeface="+mn-lt"/>
                <a:ea typeface="Verdana" panose="020B0604030504040204" pitchFamily="34" charset="0"/>
                <a:cs typeface="Verdana" panose="020B0604030504040204" pitchFamily="34" charset="0"/>
              </a:rPr>
              <a:t>them</a:t>
            </a:r>
            <a:r>
              <a:rPr lang="fr-FR" sz="2000" dirty="0" smtClean="0">
                <a:latin typeface="+mn-lt"/>
                <a:ea typeface="Verdana" panose="020B0604030504040204" pitchFamily="34" charset="0"/>
                <a:cs typeface="Verdana" panose="020B0604030504040204" pitchFamily="34" charset="0"/>
              </a:rPr>
              <a:t> (0.23%) </a:t>
            </a:r>
            <a:r>
              <a:rPr lang="fr-FR" sz="2000" dirty="0" err="1" smtClean="0">
                <a:latin typeface="+mn-lt"/>
                <a:ea typeface="Verdana" panose="020B0604030504040204" pitchFamily="34" charset="0"/>
                <a:cs typeface="Verdana" panose="020B0604030504040204" pitchFamily="34" charset="0"/>
              </a:rPr>
              <a:t>was</a:t>
            </a:r>
            <a:r>
              <a:rPr lang="fr-FR" sz="2000" dirty="0" smtClean="0">
                <a:latin typeface="+mn-lt"/>
                <a:ea typeface="Verdana" panose="020B0604030504040204" pitchFamily="34" charset="0"/>
                <a:cs typeface="Verdana" panose="020B0604030504040204" pitchFamily="34" charset="0"/>
              </a:rPr>
              <a:t> a </a:t>
            </a:r>
            <a:r>
              <a:rPr lang="fr-FR" sz="2000" dirty="0" err="1" smtClean="0">
                <a:latin typeface="+mn-lt"/>
                <a:ea typeface="Verdana" panose="020B0604030504040204" pitchFamily="34" charset="0"/>
                <a:cs typeface="Verdana" panose="020B0604030504040204" pitchFamily="34" charset="0"/>
              </a:rPr>
              <a:t>true</a:t>
            </a:r>
            <a:r>
              <a:rPr lang="fr-FR" sz="2000" dirty="0" smtClean="0">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failure</a:t>
            </a:r>
            <a:r>
              <a:rPr lang="fr-FR" sz="2000" dirty="0" smtClean="0">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poor</a:t>
            </a:r>
            <a:r>
              <a:rPr lang="fr-FR" sz="2000" dirty="0" smtClean="0">
                <a:latin typeface="+mn-lt"/>
                <a:ea typeface="Verdana" panose="020B0604030504040204" pitchFamily="34" charset="0"/>
                <a:cs typeface="Verdana" panose="020B0604030504040204" pitchFamily="34" charset="0"/>
              </a:rPr>
              <a:t> indication+++ in </a:t>
            </a:r>
            <a:r>
              <a:rPr lang="fr-FR" sz="2000" dirty="0" err="1" smtClean="0">
                <a:latin typeface="+mn-lt"/>
                <a:ea typeface="Verdana" panose="020B0604030504040204" pitchFamily="34" charset="0"/>
                <a:cs typeface="Verdana" panose="020B0604030504040204" pitchFamily="34" charset="0"/>
              </a:rPr>
              <a:t>very</a:t>
            </a:r>
            <a:r>
              <a:rPr lang="fr-FR" sz="2000" dirty="0" smtClean="0">
                <a:latin typeface="+mn-lt"/>
                <a:ea typeface="Verdana" panose="020B0604030504040204" pitchFamily="34" charset="0"/>
                <a:cs typeface="Verdana" panose="020B0604030504040204" pitchFamily="34" charset="0"/>
              </a:rPr>
              <a:t> soft </a:t>
            </a:r>
            <a:r>
              <a:rPr lang="fr-FR" sz="2000" dirty="0" err="1" smtClean="0">
                <a:latin typeface="+mn-lt"/>
                <a:ea typeface="Verdana" panose="020B0604030504040204" pitchFamily="34" charset="0"/>
                <a:cs typeface="Verdana" panose="020B0604030504040204" pitchFamily="34" charset="0"/>
              </a:rPr>
              <a:t>bone</a:t>
            </a:r>
            <a:r>
              <a:rPr lang="fr-FR" sz="2000" dirty="0" smtClean="0">
                <a:latin typeface="+mn-lt"/>
                <a:ea typeface="Verdana" panose="020B0604030504040204" pitchFamily="34" charset="0"/>
                <a:cs typeface="Verdana" panose="020B0604030504040204" pitchFamily="34" charset="0"/>
              </a:rPr>
              <a:t>!)</a:t>
            </a:r>
          </a:p>
          <a:p>
            <a:pPr marL="742950" lvl="1" indent="-285750">
              <a:spcBef>
                <a:spcPts val="600"/>
              </a:spcBef>
              <a:buFont typeface="Courier New" panose="02070309020205020404" pitchFamily="49" charset="0"/>
              <a:buChar char="o"/>
            </a:pPr>
            <a:r>
              <a:rPr lang="fr-FR" sz="2000" dirty="0" smtClean="0">
                <a:solidFill>
                  <a:srgbClr val="FFFF00"/>
                </a:solidFill>
                <a:latin typeface="+mn-lt"/>
                <a:ea typeface="Verdana" panose="020B0604030504040204" pitchFamily="34" charset="0"/>
                <a:cs typeface="Verdana" panose="020B0604030504040204" pitchFamily="34" charset="0"/>
              </a:rPr>
              <a:t>No psoas tendon </a:t>
            </a:r>
            <a:r>
              <a:rPr lang="fr-FR" sz="2000" dirty="0" err="1" smtClean="0">
                <a:solidFill>
                  <a:srgbClr val="FFFF00"/>
                </a:solidFill>
                <a:latin typeface="+mn-lt"/>
                <a:ea typeface="Verdana" panose="020B0604030504040204" pitchFamily="34" charset="0"/>
                <a:cs typeface="Verdana" panose="020B0604030504040204" pitchFamily="34" charset="0"/>
              </a:rPr>
              <a:t>impigement</a:t>
            </a:r>
            <a:r>
              <a:rPr lang="fr-FR" sz="2000" dirty="0" smtClean="0">
                <a:solidFill>
                  <a:srgbClr val="FFFF00"/>
                </a:solidFill>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thanks</a:t>
            </a:r>
            <a:r>
              <a:rPr lang="fr-FR" sz="2000" dirty="0" smtClean="0">
                <a:latin typeface="+mn-lt"/>
                <a:ea typeface="Verdana" panose="020B0604030504040204" pitchFamily="34" charset="0"/>
                <a:cs typeface="Verdana" panose="020B0604030504040204" pitchFamily="34" charset="0"/>
              </a:rPr>
              <a:t> to the </a:t>
            </a:r>
            <a:r>
              <a:rPr lang="fr-FR" sz="2000" dirty="0" err="1" smtClean="0">
                <a:latin typeface="+mn-lt"/>
                <a:ea typeface="Verdana" panose="020B0604030504040204" pitchFamily="34" charset="0"/>
                <a:cs typeface="Verdana" panose="020B0604030504040204" pitchFamily="34" charset="0"/>
              </a:rPr>
              <a:t>anatomical</a:t>
            </a:r>
            <a:r>
              <a:rPr lang="fr-FR" sz="2000" dirty="0" smtClean="0">
                <a:latin typeface="+mn-lt"/>
                <a:ea typeface="Verdana" panose="020B0604030504040204" pitchFamily="34" charset="0"/>
                <a:cs typeface="Verdana" panose="020B0604030504040204" pitchFamily="34" charset="0"/>
              </a:rPr>
              <a:t> design of ADM</a:t>
            </a:r>
            <a:endParaRPr lang="en-US" sz="2000" dirty="0" smtClean="0">
              <a:latin typeface="+mn-lt"/>
              <a:ea typeface="Verdana" panose="020B0604030504040204" pitchFamily="34" charset="0"/>
              <a:cs typeface="Verdana" panose="020B0604030504040204" pitchFamily="34" charset="0"/>
            </a:endParaRPr>
          </a:p>
          <a:p>
            <a:pPr marL="742950" lvl="1" indent="-285750">
              <a:spcBef>
                <a:spcPts val="600"/>
              </a:spcBef>
              <a:buFont typeface="Courier New" panose="02070309020205020404" pitchFamily="49" charset="0"/>
              <a:buChar char="o"/>
            </a:pPr>
            <a:r>
              <a:rPr lang="en-US" sz="2000" dirty="0" smtClean="0">
                <a:latin typeface="+mn-lt"/>
                <a:ea typeface="Verdana" panose="020B0604030504040204" pitchFamily="34" charset="0"/>
                <a:cs typeface="Verdana" panose="020B0604030504040204" pitchFamily="34" charset="0"/>
              </a:rPr>
              <a:t>Our clinical results are </a:t>
            </a:r>
            <a:r>
              <a:rPr lang="en-US" sz="2000" dirty="0">
                <a:latin typeface="+mn-lt"/>
                <a:ea typeface="Verdana" panose="020B0604030504040204" pitchFamily="34" charset="0"/>
                <a:cs typeface="Verdana" panose="020B0604030504040204" pitchFamily="34" charset="0"/>
              </a:rPr>
              <a:t>superior to </a:t>
            </a:r>
            <a:r>
              <a:rPr lang="en-US" sz="2000" dirty="0" smtClean="0">
                <a:latin typeface="+mn-lt"/>
                <a:ea typeface="Verdana" panose="020B0604030504040204" pitchFamily="34" charset="0"/>
                <a:cs typeface="Verdana" panose="020B0604030504040204" pitchFamily="34" charset="0"/>
              </a:rPr>
              <a:t>those in </a:t>
            </a:r>
            <a:r>
              <a:rPr lang="en-US" sz="2000" dirty="0">
                <a:latin typeface="+mn-lt"/>
                <a:ea typeface="Verdana" panose="020B0604030504040204" pitchFamily="34" charset="0"/>
                <a:cs typeface="Verdana" panose="020B0604030504040204" pitchFamily="34" charset="0"/>
              </a:rPr>
              <a:t>the </a:t>
            </a:r>
            <a:r>
              <a:rPr lang="en-US" sz="2000" dirty="0" smtClean="0">
                <a:latin typeface="+mn-lt"/>
                <a:ea typeface="Verdana" panose="020B0604030504040204" pitchFamily="34" charset="0"/>
                <a:cs typeface="Verdana" panose="020B0604030504040204" pitchFamily="34" charset="0"/>
              </a:rPr>
              <a:t>literature with “old DM cups”, and must open a new era in </a:t>
            </a:r>
            <a:r>
              <a:rPr lang="en-US" sz="2000" dirty="0" err="1" smtClean="0">
                <a:latin typeface="+mn-lt"/>
                <a:ea typeface="Verdana" panose="020B0604030504040204" pitchFamily="34" charset="0"/>
                <a:cs typeface="Verdana" panose="020B0604030504040204" pitchFamily="34" charset="0"/>
              </a:rPr>
              <a:t>acetabular</a:t>
            </a:r>
            <a:r>
              <a:rPr lang="en-US" sz="2000" dirty="0" smtClean="0">
                <a:latin typeface="+mn-lt"/>
                <a:ea typeface="Verdana" panose="020B0604030504040204" pitchFamily="34" charset="0"/>
                <a:cs typeface="Verdana" panose="020B0604030504040204" pitchFamily="34" charset="0"/>
              </a:rPr>
              <a:t> replacement, with widely extended indications thanks to stabilized HXLPE (X3)</a:t>
            </a:r>
          </a:p>
          <a:p>
            <a:pPr marL="742950" lvl="1" indent="-285750">
              <a:spcBef>
                <a:spcPts val="600"/>
              </a:spcBef>
              <a:buFont typeface="Courier New" panose="02070309020205020404" pitchFamily="49" charset="0"/>
              <a:buChar char="o"/>
            </a:pPr>
            <a:r>
              <a:rPr lang="fr-FR" sz="2000" dirty="0" err="1" smtClean="0">
                <a:solidFill>
                  <a:srgbClr val="FFFF00"/>
                </a:solidFill>
                <a:latin typeface="+mn-lt"/>
                <a:ea typeface="Verdana" panose="020B0604030504040204" pitchFamily="34" charset="0"/>
                <a:cs typeface="Verdana" panose="020B0604030504040204" pitchFamily="34" charset="0"/>
              </a:rPr>
              <a:t>Encouraging</a:t>
            </a:r>
            <a:r>
              <a:rPr lang="fr-FR" sz="2000" dirty="0" smtClean="0">
                <a:solidFill>
                  <a:srgbClr val="FFFF00"/>
                </a:solidFill>
                <a:latin typeface="+mn-lt"/>
                <a:ea typeface="Verdana" panose="020B0604030504040204" pitchFamily="34" charset="0"/>
                <a:cs typeface="Verdana" panose="020B0604030504040204" pitchFamily="34" charset="0"/>
              </a:rPr>
              <a:t> </a:t>
            </a:r>
            <a:r>
              <a:rPr lang="fr-FR" sz="2000" dirty="0" err="1" smtClean="0">
                <a:solidFill>
                  <a:srgbClr val="FFFF00"/>
                </a:solidFill>
                <a:latin typeface="+mn-lt"/>
                <a:ea typeface="Verdana" panose="020B0604030504040204" pitchFamily="34" charset="0"/>
                <a:cs typeface="Verdana" panose="020B0604030504040204" pitchFamily="34" charset="0"/>
              </a:rPr>
              <a:t>results</a:t>
            </a:r>
            <a:r>
              <a:rPr lang="fr-FR" sz="2000" dirty="0" smtClean="0">
                <a:solidFill>
                  <a:srgbClr val="FFFF00"/>
                </a:solidFill>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so</a:t>
            </a:r>
            <a:r>
              <a:rPr lang="fr-FR" sz="2000" dirty="0" smtClean="0">
                <a:latin typeface="+mn-lt"/>
                <a:ea typeface="Verdana" panose="020B0604030504040204" pitchFamily="34" charset="0"/>
                <a:cs typeface="Verdana" panose="020B0604030504040204" pitchFamily="34" charset="0"/>
              </a:rPr>
              <a:t> far, </a:t>
            </a:r>
            <a:r>
              <a:rPr lang="fr-FR" sz="2000" dirty="0" err="1" smtClean="0">
                <a:latin typeface="+mn-lt"/>
                <a:ea typeface="Verdana" panose="020B0604030504040204" pitchFamily="34" charset="0"/>
                <a:cs typeface="Verdana" panose="020B0604030504040204" pitchFamily="34" charset="0"/>
              </a:rPr>
              <a:t>ongoing</a:t>
            </a:r>
            <a:r>
              <a:rPr lang="fr-FR" sz="2000" dirty="0" smtClean="0">
                <a:latin typeface="+mn-lt"/>
                <a:ea typeface="Verdana" panose="020B0604030504040204" pitchFamily="34" charset="0"/>
                <a:cs typeface="Verdana" panose="020B0604030504040204" pitchFamily="34" charset="0"/>
              </a:rPr>
              <a:t> </a:t>
            </a:r>
            <a:r>
              <a:rPr lang="fr-FR" sz="2000" dirty="0" err="1" smtClean="0">
                <a:latin typeface="+mn-lt"/>
                <a:ea typeface="Verdana" panose="020B0604030504040204" pitchFamily="34" charset="0"/>
                <a:cs typeface="Verdana" panose="020B0604030504040204" pitchFamily="34" charset="0"/>
              </a:rPr>
              <a:t>studies</a:t>
            </a:r>
            <a:r>
              <a:rPr lang="fr-FR" sz="2000" dirty="0" smtClean="0">
                <a:latin typeface="+mn-lt"/>
                <a:ea typeface="Verdana" panose="020B0604030504040204" pitchFamily="34" charset="0"/>
                <a:cs typeface="Verdana" panose="020B0604030504040204" pitchFamily="34" charset="0"/>
              </a:rPr>
              <a:t> in </a:t>
            </a:r>
            <a:r>
              <a:rPr lang="fr-FR" sz="2000" dirty="0" err="1" smtClean="0">
                <a:latin typeface="+mn-lt"/>
                <a:ea typeface="Verdana" panose="020B0604030504040204" pitchFamily="34" charset="0"/>
                <a:cs typeface="Verdana" panose="020B0604030504040204" pitchFamily="34" charset="0"/>
              </a:rPr>
              <a:t>young</a:t>
            </a:r>
            <a:r>
              <a:rPr lang="fr-FR" sz="2000" dirty="0" smtClean="0">
                <a:latin typeface="+mn-lt"/>
                <a:ea typeface="Verdana" panose="020B0604030504040204" pitchFamily="34" charset="0"/>
                <a:cs typeface="Verdana" panose="020B0604030504040204" pitchFamily="34" charset="0"/>
              </a:rPr>
              <a:t> patients </a:t>
            </a:r>
            <a:r>
              <a:rPr lang="fr-FR" sz="2000" dirty="0" err="1" smtClean="0">
                <a:latin typeface="+mn-lt"/>
                <a:ea typeface="Verdana" panose="020B0604030504040204" pitchFamily="34" charset="0"/>
                <a:cs typeface="Verdana" panose="020B0604030504040204" pitchFamily="34" charset="0"/>
              </a:rPr>
              <a:t>under</a:t>
            </a:r>
            <a:r>
              <a:rPr lang="fr-FR" sz="2000" dirty="0" smtClean="0">
                <a:latin typeface="+mn-lt"/>
                <a:ea typeface="Verdana" panose="020B0604030504040204" pitchFamily="34" charset="0"/>
                <a:cs typeface="Verdana" panose="020B0604030504040204" pitchFamily="34" charset="0"/>
              </a:rPr>
              <a:t> 55 </a:t>
            </a:r>
            <a:r>
              <a:rPr lang="fr-FR" sz="2000" dirty="0" err="1" smtClean="0">
                <a:latin typeface="+mn-lt"/>
                <a:ea typeface="Verdana" panose="020B0604030504040204" pitchFamily="34" charset="0"/>
                <a:cs typeface="Verdana" panose="020B0604030504040204" pitchFamily="34" charset="0"/>
              </a:rPr>
              <a:t>years</a:t>
            </a:r>
            <a:r>
              <a:rPr lang="fr-FR" sz="2000" dirty="0" smtClean="0">
                <a:latin typeface="+mn-lt"/>
                <a:ea typeface="Verdana" panose="020B0604030504040204" pitchFamily="34" charset="0"/>
                <a:cs typeface="Verdana" panose="020B0604030504040204" pitchFamily="34" charset="0"/>
              </a:rPr>
              <a:t> of </a:t>
            </a:r>
            <a:r>
              <a:rPr lang="fr-FR" sz="2000" dirty="0" err="1" smtClean="0">
                <a:latin typeface="+mn-lt"/>
                <a:ea typeface="Verdana" panose="020B0604030504040204" pitchFamily="34" charset="0"/>
                <a:cs typeface="Verdana" panose="020B0604030504040204" pitchFamily="34" charset="0"/>
              </a:rPr>
              <a:t>age</a:t>
            </a:r>
            <a:r>
              <a:rPr lang="fr-FR" sz="2000" dirty="0" smtClean="0">
                <a:latin typeface="+mn-lt"/>
                <a:ea typeface="Verdana" panose="020B0604030504040204" pitchFamily="34" charset="0"/>
                <a:cs typeface="Verdana" panose="020B0604030504040204" pitchFamily="34" charset="0"/>
              </a:rPr>
              <a:t>, and </a:t>
            </a:r>
            <a:r>
              <a:rPr lang="fr-FR" sz="2000" dirty="0" err="1" smtClean="0">
                <a:latin typeface="+mn-lt"/>
                <a:ea typeface="Verdana" panose="020B0604030504040204" pitchFamily="34" charset="0"/>
                <a:cs typeface="Verdana" panose="020B0604030504040204" pitchFamily="34" charset="0"/>
              </a:rPr>
              <a:t>expected</a:t>
            </a:r>
            <a:r>
              <a:rPr lang="fr-FR" sz="2000" dirty="0" smtClean="0">
                <a:latin typeface="+mn-lt"/>
                <a:ea typeface="Verdana" panose="020B0604030504040204" pitchFamily="34" charset="0"/>
                <a:cs typeface="Verdana" panose="020B0604030504040204" pitchFamily="34" charset="0"/>
              </a:rPr>
              <a:t> large </a:t>
            </a:r>
            <a:r>
              <a:rPr lang="fr-FR" sz="2000" dirty="0" err="1" smtClean="0">
                <a:latin typeface="+mn-lt"/>
                <a:ea typeface="Verdana" panose="020B0604030504040204" pitchFamily="34" charset="0"/>
                <a:cs typeface="Verdana" panose="020B0604030504040204" pitchFamily="34" charset="0"/>
              </a:rPr>
              <a:t>increase</a:t>
            </a:r>
            <a:r>
              <a:rPr lang="fr-FR" sz="2000" dirty="0" smtClean="0">
                <a:latin typeface="+mn-lt"/>
                <a:ea typeface="Verdana" panose="020B0604030504040204" pitchFamily="34" charset="0"/>
                <a:cs typeface="Verdana" panose="020B0604030504040204" pitchFamily="34" charset="0"/>
              </a:rPr>
              <a:t> in ADM implantations</a:t>
            </a:r>
            <a:endParaRPr lang="en-US" sz="2000" dirty="0">
              <a:latin typeface="+mn-lt"/>
              <a:ea typeface="Verdana" panose="020B0604030504040204" pitchFamily="34" charset="0"/>
              <a:cs typeface="Verdana" panose="020B0604030504040204" pitchFamily="34" charset="0"/>
            </a:endParaRPr>
          </a:p>
          <a:p>
            <a:pPr marL="742950" lvl="1" indent="-285750">
              <a:spcBef>
                <a:spcPts val="600"/>
              </a:spcBef>
              <a:buFont typeface="Courier New" panose="02070309020205020404" pitchFamily="49" charset="0"/>
              <a:buChar char="o"/>
            </a:pPr>
            <a:endParaRPr lang="en-US" sz="2000" dirty="0">
              <a:latin typeface="+mn-lt"/>
              <a:ea typeface="Verdana" panose="020B0604030504040204" pitchFamily="34" charset="0"/>
              <a:cs typeface="Verdana" panose="020B0604030504040204" pitchFamily="34" charset="0"/>
            </a:endParaRPr>
          </a:p>
        </p:txBody>
      </p:sp>
      <p:pic>
        <p:nvPicPr>
          <p:cNvPr id="6" name="Picture 3" descr="C:\Users\JA\Documents\__________StrykerConsult\_____JoinTheLoop_ADM\Images\ADMvsPSL_Images\Im_Article\ADMnew.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5737"/>
          <a:stretch/>
        </p:blipFill>
        <p:spPr bwMode="auto">
          <a:xfrm>
            <a:off x="7465591" y="0"/>
            <a:ext cx="1678409" cy="1307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7957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bwMode="auto">
          <a:xfrm>
            <a:off x="364957" y="1105782"/>
            <a:ext cx="2394119" cy="2335881"/>
          </a:xfrm>
          <a:prstGeom prst="ellipse">
            <a:avLst/>
          </a:prstGeom>
          <a:noFill/>
          <a:ln w="38100" cap="flat" cmpd="sng" algn="ctr">
            <a:solidFill>
              <a:srgbClr val="B9B9E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3" name="Ellipse 2"/>
          <p:cNvSpPr/>
          <p:nvPr/>
        </p:nvSpPr>
        <p:spPr bwMode="auto">
          <a:xfrm>
            <a:off x="6385867" y="1105782"/>
            <a:ext cx="2394119" cy="2335881"/>
          </a:xfrm>
          <a:prstGeom prst="ellipse">
            <a:avLst/>
          </a:prstGeom>
          <a:noFill/>
          <a:ln w="38100" cap="flat" cmpd="sng" algn="ctr">
            <a:solidFill>
              <a:srgbClr val="B9B9E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4" name="Ellipse 3"/>
          <p:cNvSpPr/>
          <p:nvPr/>
        </p:nvSpPr>
        <p:spPr bwMode="auto">
          <a:xfrm>
            <a:off x="6385867" y="4348017"/>
            <a:ext cx="2394119" cy="2335881"/>
          </a:xfrm>
          <a:prstGeom prst="ellipse">
            <a:avLst/>
          </a:prstGeom>
          <a:noFill/>
          <a:ln w="38100" cap="flat" cmpd="sng" algn="ctr">
            <a:solidFill>
              <a:srgbClr val="B9B9E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a:latin typeface="Arial" pitchFamily="-106" charset="0"/>
              <a:ea typeface="ＭＳ Ｐゴシック" pitchFamily="-106" charset="-128"/>
              <a:cs typeface="ＭＳ Ｐゴシック" pitchFamily="-106" charset="-128"/>
            </a:endParaRPr>
          </a:p>
        </p:txBody>
      </p:sp>
      <p:sp>
        <p:nvSpPr>
          <p:cNvPr id="5" name="Ellipse 4"/>
          <p:cNvSpPr/>
          <p:nvPr/>
        </p:nvSpPr>
        <p:spPr bwMode="auto">
          <a:xfrm>
            <a:off x="364957" y="4348017"/>
            <a:ext cx="2394119" cy="2335881"/>
          </a:xfrm>
          <a:prstGeom prst="ellipse">
            <a:avLst/>
          </a:prstGeom>
          <a:noFill/>
          <a:ln w="38100" cap="flat" cmpd="sng" algn="ctr">
            <a:solidFill>
              <a:srgbClr val="B9B9E7"/>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fr-FR">
              <a:latin typeface="Arial" pitchFamily="-106" charset="0"/>
              <a:ea typeface="ＭＳ Ｐゴシック" pitchFamily="-106" charset="-128"/>
              <a:cs typeface="ＭＳ Ｐゴシック" pitchFamily="-106" charset="-128"/>
            </a:endParaRPr>
          </a:p>
        </p:txBody>
      </p:sp>
      <p:sp>
        <p:nvSpPr>
          <p:cNvPr id="6" name="ZoneTexte 5"/>
          <p:cNvSpPr txBox="1"/>
          <p:nvPr/>
        </p:nvSpPr>
        <p:spPr>
          <a:xfrm>
            <a:off x="834306" y="1718234"/>
            <a:ext cx="1643529" cy="1077218"/>
          </a:xfrm>
          <a:prstGeom prst="rect">
            <a:avLst/>
          </a:prstGeom>
          <a:noFill/>
        </p:spPr>
        <p:txBody>
          <a:bodyPr wrap="square" rtlCol="0">
            <a:spAutoFit/>
          </a:bodyPr>
          <a:lstStyle/>
          <a:p>
            <a:r>
              <a:rPr lang="fr-FR" sz="3200" dirty="0" smtClean="0"/>
              <a:t>Dual </a:t>
            </a:r>
            <a:r>
              <a:rPr lang="fr-FR" sz="3200" dirty="0" err="1" smtClean="0"/>
              <a:t>mobility</a:t>
            </a:r>
            <a:endParaRPr lang="fr-FR" sz="3200" dirty="0"/>
          </a:p>
        </p:txBody>
      </p:sp>
      <p:sp>
        <p:nvSpPr>
          <p:cNvPr id="7" name="ZoneTexte 6"/>
          <p:cNvSpPr txBox="1"/>
          <p:nvPr/>
        </p:nvSpPr>
        <p:spPr>
          <a:xfrm>
            <a:off x="6811420" y="1528443"/>
            <a:ext cx="1643529" cy="1569660"/>
          </a:xfrm>
          <a:prstGeom prst="rect">
            <a:avLst/>
          </a:prstGeom>
          <a:noFill/>
        </p:spPr>
        <p:txBody>
          <a:bodyPr wrap="square" rtlCol="0">
            <a:spAutoFit/>
          </a:bodyPr>
          <a:lstStyle/>
          <a:p>
            <a:r>
              <a:rPr lang="fr-FR" sz="3200" dirty="0" err="1" smtClean="0"/>
              <a:t>Porous</a:t>
            </a:r>
            <a:r>
              <a:rPr lang="fr-FR" sz="3200" dirty="0" smtClean="0"/>
              <a:t> </a:t>
            </a:r>
            <a:r>
              <a:rPr lang="fr-FR" sz="3200" dirty="0" err="1" smtClean="0"/>
              <a:t>coated</a:t>
            </a:r>
            <a:r>
              <a:rPr lang="fr-FR" sz="3200" dirty="0" smtClean="0"/>
              <a:t> + HA</a:t>
            </a:r>
            <a:endParaRPr lang="fr-FR" sz="3200" dirty="0"/>
          </a:p>
        </p:txBody>
      </p:sp>
      <p:sp>
        <p:nvSpPr>
          <p:cNvPr id="8" name="ZoneTexte 7"/>
          <p:cNvSpPr txBox="1"/>
          <p:nvPr/>
        </p:nvSpPr>
        <p:spPr>
          <a:xfrm>
            <a:off x="834306" y="5270332"/>
            <a:ext cx="1608016" cy="584776"/>
          </a:xfrm>
          <a:prstGeom prst="rect">
            <a:avLst/>
          </a:prstGeom>
          <a:noFill/>
        </p:spPr>
        <p:txBody>
          <a:bodyPr wrap="square" rtlCol="0">
            <a:spAutoFit/>
          </a:bodyPr>
          <a:lstStyle/>
          <a:p>
            <a:r>
              <a:rPr lang="fr-FR" sz="3200" dirty="0" smtClean="0"/>
              <a:t>HXLPE</a:t>
            </a:r>
            <a:endParaRPr lang="fr-FR" sz="3200" dirty="0"/>
          </a:p>
        </p:txBody>
      </p:sp>
      <p:sp>
        <p:nvSpPr>
          <p:cNvPr id="9" name="ZoneTexte 8"/>
          <p:cNvSpPr txBox="1"/>
          <p:nvPr/>
        </p:nvSpPr>
        <p:spPr>
          <a:xfrm>
            <a:off x="6700612" y="4762887"/>
            <a:ext cx="1897777" cy="1569660"/>
          </a:xfrm>
          <a:prstGeom prst="rect">
            <a:avLst/>
          </a:prstGeom>
          <a:noFill/>
        </p:spPr>
        <p:txBody>
          <a:bodyPr wrap="square" rtlCol="0">
            <a:spAutoFit/>
          </a:bodyPr>
          <a:lstStyle/>
          <a:p>
            <a:r>
              <a:rPr lang="fr-FR" sz="3200" dirty="0" smtClean="0"/>
              <a:t>The </a:t>
            </a:r>
            <a:r>
              <a:rPr lang="fr-FR" sz="3200" dirty="0" err="1" smtClean="0"/>
              <a:t>only</a:t>
            </a:r>
            <a:endParaRPr lang="fr-FR" sz="3200" dirty="0" smtClean="0"/>
          </a:p>
          <a:p>
            <a:r>
              <a:rPr lang="fr-FR" sz="3200" dirty="0" err="1" smtClean="0"/>
              <a:t>Anatomic</a:t>
            </a:r>
            <a:r>
              <a:rPr lang="fr-FR" sz="3200" dirty="0" smtClean="0"/>
              <a:t> design</a:t>
            </a:r>
            <a:endParaRPr lang="fr-FR" sz="3200" dirty="0"/>
          </a:p>
        </p:txBody>
      </p:sp>
      <p:cxnSp>
        <p:nvCxnSpPr>
          <p:cNvPr id="11" name="Connecteur droit avec flèche 10"/>
          <p:cNvCxnSpPr/>
          <p:nvPr/>
        </p:nvCxnSpPr>
        <p:spPr bwMode="auto">
          <a:xfrm>
            <a:off x="2890460" y="2394278"/>
            <a:ext cx="875897" cy="861356"/>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cxnSp>
        <p:nvCxnSpPr>
          <p:cNvPr id="15" name="Connecteur droit avec flèche 14"/>
          <p:cNvCxnSpPr/>
          <p:nvPr/>
        </p:nvCxnSpPr>
        <p:spPr bwMode="auto">
          <a:xfrm flipH="1">
            <a:off x="5357570" y="2394278"/>
            <a:ext cx="1028297" cy="861356"/>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cxnSp>
        <p:nvCxnSpPr>
          <p:cNvPr id="17" name="Connecteur droit avec flèche 16"/>
          <p:cNvCxnSpPr/>
          <p:nvPr/>
        </p:nvCxnSpPr>
        <p:spPr bwMode="auto">
          <a:xfrm flipV="1">
            <a:off x="2890460" y="4788556"/>
            <a:ext cx="744513" cy="759161"/>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cxnSp>
        <p:nvCxnSpPr>
          <p:cNvPr id="19" name="Connecteur droit avec flèche 18"/>
          <p:cNvCxnSpPr/>
          <p:nvPr/>
        </p:nvCxnSpPr>
        <p:spPr bwMode="auto">
          <a:xfrm flipH="1" flipV="1">
            <a:off x="5357570" y="4788556"/>
            <a:ext cx="890495" cy="759161"/>
          </a:xfrm>
          <a:prstGeom prst="straightConnector1">
            <a:avLst/>
          </a:prstGeom>
          <a:solidFill>
            <a:schemeClr val="accent1"/>
          </a:solidFill>
          <a:ln w="76200" cap="flat" cmpd="sng" algn="ctr">
            <a:solidFill>
              <a:schemeClr val="accent6"/>
            </a:solidFill>
            <a:prstDash val="solid"/>
            <a:round/>
            <a:headEnd type="none" w="med" len="med"/>
            <a:tailEnd type="arrow"/>
          </a:ln>
          <a:effectLst/>
        </p:spPr>
      </p:cxnSp>
      <p:sp>
        <p:nvSpPr>
          <p:cNvPr id="20" name="ZoneTexte 19"/>
          <p:cNvSpPr txBox="1"/>
          <p:nvPr/>
        </p:nvSpPr>
        <p:spPr>
          <a:xfrm>
            <a:off x="2759076" y="3441663"/>
            <a:ext cx="3499180" cy="1200329"/>
          </a:xfrm>
          <a:prstGeom prst="rect">
            <a:avLst/>
          </a:prstGeom>
          <a:noFill/>
        </p:spPr>
        <p:txBody>
          <a:bodyPr wrap="square" rtlCol="0">
            <a:spAutoFit/>
          </a:bodyPr>
          <a:lstStyle/>
          <a:p>
            <a:pPr algn="ctr"/>
            <a:r>
              <a:rPr lang="fr-FR" sz="7200" dirty="0" smtClean="0">
                <a:solidFill>
                  <a:srgbClr val="FFFF00"/>
                </a:solidFill>
                <a:effectLst>
                  <a:glow rad="228600">
                    <a:schemeClr val="accent1">
                      <a:satMod val="175000"/>
                      <a:alpha val="40000"/>
                    </a:schemeClr>
                  </a:glow>
                </a:effectLst>
              </a:rPr>
              <a:t>A D M</a:t>
            </a:r>
            <a:endParaRPr lang="fr-FR" sz="7200" dirty="0">
              <a:solidFill>
                <a:srgbClr val="FFFF00"/>
              </a:solidFill>
              <a:effectLst>
                <a:glow rad="228600">
                  <a:schemeClr val="accent1">
                    <a:satMod val="175000"/>
                    <a:alpha val="40000"/>
                  </a:schemeClr>
                </a:glow>
              </a:effectLst>
            </a:endParaRPr>
          </a:p>
        </p:txBody>
      </p:sp>
      <p:pic>
        <p:nvPicPr>
          <p:cNvPr id="16" name="Picture 2"/>
          <p:cNvPicPr>
            <a:picLocks noChangeAspect="1" noChangeArrowheads="1"/>
          </p:cNvPicPr>
          <p:nvPr/>
        </p:nvPicPr>
        <p:blipFill>
          <a:blip r:embed="rId2" cstate="print"/>
          <a:srcRect/>
          <a:stretch>
            <a:fillRect/>
          </a:stretch>
        </p:blipFill>
        <p:spPr bwMode="auto">
          <a:xfrm>
            <a:off x="3489061" y="892921"/>
            <a:ext cx="2130689" cy="1469771"/>
          </a:xfrm>
          <a:prstGeom prst="rect">
            <a:avLst/>
          </a:prstGeom>
          <a:noFill/>
          <a:ln w="9525">
            <a:noFill/>
            <a:miter lim="800000"/>
            <a:headEnd/>
            <a:tailEnd/>
          </a:ln>
        </p:spPr>
      </p:pic>
    </p:spTree>
    <p:extLst>
      <p:ext uri="{BB962C8B-B14F-4D97-AF65-F5344CB8AC3E}">
        <p14:creationId xmlns:p14="http://schemas.microsoft.com/office/powerpoint/2010/main" val="116817723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0"/>
                            </p:stCondLst>
                            <p:childTnLst>
                              <p:par>
                                <p:cTn id="32" presetID="1" presetClass="entr" presetSubtype="0" fill="hold" grpId="0" nodeType="afterEffect">
                                  <p:stCondLst>
                                    <p:cond delay="500"/>
                                  </p:stCondLst>
                                  <p:childTnLst>
                                    <p:set>
                                      <p:cBhvr>
                                        <p:cTn id="33" dur="1" fill="hold">
                                          <p:stCondLst>
                                            <p:cond delay="0"/>
                                          </p:stCondLst>
                                        </p:cTn>
                                        <p:tgtEl>
                                          <p:spTgt spid="20"/>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P spid="8" grpId="0"/>
      <p:bldP spid="9" grpId="0"/>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G_1861.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78502" y="0"/>
            <a:ext cx="3863975" cy="6858000"/>
          </a:xfrm>
          <a:prstGeom prst="rect">
            <a:avLst/>
          </a:prstGeom>
        </p:spPr>
      </p:pic>
    </p:spTree>
    <p:extLst>
      <p:ext uri="{BB962C8B-B14F-4D97-AF65-F5344CB8AC3E}">
        <p14:creationId xmlns:p14="http://schemas.microsoft.com/office/powerpoint/2010/main" val="214505389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55919" y="856678"/>
            <a:ext cx="7772400" cy="2247600"/>
          </a:xfrm>
        </p:spPr>
        <p:txBody>
          <a:bodyPr/>
          <a:lstStyle/>
          <a:p>
            <a:pPr algn="l"/>
            <a:r>
              <a:rPr lang="fr-FR" dirty="0" smtClean="0"/>
              <a:t/>
            </a:r>
            <a:br>
              <a:rPr lang="fr-FR" dirty="0" smtClean="0"/>
            </a:br>
            <a:r>
              <a:rPr lang="en-US" i="0" dirty="0">
                <a:solidFill>
                  <a:schemeClr val="tx1"/>
                </a:solidFill>
                <a:latin typeface="Arial" panose="020B0604020202020204" pitchFamily="34" charset="0"/>
                <a:cs typeface="Arial" panose="020B0604020202020204" pitchFamily="34" charset="0"/>
              </a:rPr>
              <a:t>SO… I nowadays implant this new generation of ADM/X3 for ALL my patients</a:t>
            </a:r>
            <a:endParaRPr lang="fr-FR" i="0" dirty="0">
              <a:solidFill>
                <a:schemeClr val="tx1"/>
              </a:solidFill>
            </a:endParaRPr>
          </a:p>
        </p:txBody>
      </p:sp>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1762" y="3520995"/>
            <a:ext cx="1883477" cy="28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cstate="print"/>
          <a:srcRect/>
          <a:stretch>
            <a:fillRect/>
          </a:stretch>
        </p:blipFill>
        <p:spPr bwMode="auto">
          <a:xfrm>
            <a:off x="6928866" y="3520994"/>
            <a:ext cx="2046045" cy="2857200"/>
          </a:xfrm>
          <a:prstGeom prst="rect">
            <a:avLst/>
          </a:prstGeom>
          <a:noFill/>
          <a:ln w="9525">
            <a:noFill/>
            <a:miter lim="800000"/>
            <a:headEnd/>
            <a:tailEnd/>
          </a:ln>
          <a:effectLst/>
        </p:spPr>
      </p:pic>
      <p:pic>
        <p:nvPicPr>
          <p:cNvPr id="5" name="Image 4" descr="se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6878" y="3520995"/>
            <a:ext cx="1188499" cy="2857200"/>
          </a:xfrm>
          <a:prstGeom prst="rect">
            <a:avLst/>
          </a:prstGeom>
        </p:spPr>
      </p:pic>
      <p:pic>
        <p:nvPicPr>
          <p:cNvPr id="6" name="Image 5" descr="dc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127" y="3636002"/>
            <a:ext cx="2781300" cy="2451100"/>
          </a:xfrm>
          <a:prstGeom prst="rect">
            <a:avLst/>
          </a:prstGeom>
        </p:spPr>
      </p:pic>
    </p:spTree>
    <p:extLst>
      <p:ext uri="{BB962C8B-B14F-4D97-AF65-F5344CB8AC3E}">
        <p14:creationId xmlns:p14="http://schemas.microsoft.com/office/powerpoint/2010/main" val="326494041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erz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0946"/>
            <a:ext cx="9144000" cy="6363801"/>
          </a:xfrm>
          <a:prstGeom prst="rect">
            <a:avLst/>
          </a:prstGeom>
        </p:spPr>
      </p:pic>
      <p:sp>
        <p:nvSpPr>
          <p:cNvPr id="3" name="Pensées 2"/>
          <p:cNvSpPr/>
          <p:nvPr/>
        </p:nvSpPr>
        <p:spPr bwMode="auto">
          <a:xfrm>
            <a:off x="5624540" y="148459"/>
            <a:ext cx="3480286" cy="2160910"/>
          </a:xfrm>
          <a:prstGeom prst="cloudCallout">
            <a:avLst/>
          </a:prstGeom>
          <a:noFill/>
          <a:ln w="38100" cap="flat" cmpd="sng" algn="ctr">
            <a:solidFill>
              <a:srgbClr val="77A3CD"/>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sp>
        <p:nvSpPr>
          <p:cNvPr id="4" name="ZoneTexte 3"/>
          <p:cNvSpPr txBox="1"/>
          <p:nvPr/>
        </p:nvSpPr>
        <p:spPr>
          <a:xfrm>
            <a:off x="6020401" y="699764"/>
            <a:ext cx="2639081" cy="1077218"/>
          </a:xfrm>
          <a:prstGeom prst="rect">
            <a:avLst/>
          </a:prstGeom>
          <a:noFill/>
        </p:spPr>
        <p:txBody>
          <a:bodyPr wrap="square" rtlCol="0">
            <a:spAutoFit/>
          </a:bodyPr>
          <a:lstStyle/>
          <a:p>
            <a:r>
              <a:rPr lang="fr-FR" sz="3200" dirty="0" err="1" smtClean="0"/>
              <a:t>Phew</a:t>
            </a:r>
            <a:r>
              <a:rPr lang="fr-FR" sz="3200" dirty="0" smtClean="0"/>
              <a:t>… </a:t>
            </a:r>
            <a:r>
              <a:rPr lang="fr-FR" sz="3200" dirty="0" err="1" smtClean="0"/>
              <a:t>That’s</a:t>
            </a:r>
            <a:r>
              <a:rPr lang="fr-FR" sz="3200" smtClean="0"/>
              <a:t> all !</a:t>
            </a:r>
            <a:endParaRPr lang="fr-FR" sz="3200" dirty="0"/>
          </a:p>
        </p:txBody>
      </p:sp>
    </p:spTree>
    <p:extLst>
      <p:ext uri="{BB962C8B-B14F-4D97-AF65-F5344CB8AC3E}">
        <p14:creationId xmlns:p14="http://schemas.microsoft.com/office/powerpoint/2010/main" val="343354583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3079919" y="202343"/>
            <a:ext cx="5825035" cy="1143000"/>
          </a:xfrm>
          <a:ln>
            <a:noFill/>
          </a:ln>
        </p:spPr>
        <p:txBody>
          <a:bodyPr/>
          <a:lstStyle/>
          <a:p>
            <a:pPr algn="l"/>
            <a:r>
              <a:rPr lang="fr-FR" i="0" dirty="0" smtClean="0">
                <a:solidFill>
                  <a:srgbClr val="FFFF00"/>
                </a:solidFill>
              </a:rPr>
              <a:t>Exigences différentes</a:t>
            </a:r>
            <a:endParaRPr lang="fr-FR" i="0" dirty="0">
              <a:solidFill>
                <a:srgbClr val="FFFF00"/>
              </a:solidFill>
            </a:endParaRPr>
          </a:p>
        </p:txBody>
      </p:sp>
      <p:pic>
        <p:nvPicPr>
          <p:cNvPr id="9" name="Image 8" descr="duc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96" y="1227200"/>
            <a:ext cx="4469117" cy="2576921"/>
          </a:xfrm>
          <a:prstGeom prst="rect">
            <a:avLst/>
          </a:prstGeom>
        </p:spPr>
      </p:pic>
      <p:sp>
        <p:nvSpPr>
          <p:cNvPr id="10" name="ZoneTexte 9"/>
          <p:cNvSpPr txBox="1"/>
          <p:nvPr/>
        </p:nvSpPr>
        <p:spPr>
          <a:xfrm>
            <a:off x="3426376" y="1227200"/>
            <a:ext cx="1721521" cy="1015663"/>
          </a:xfrm>
          <a:prstGeom prst="rect">
            <a:avLst/>
          </a:prstGeom>
          <a:noFill/>
        </p:spPr>
        <p:txBody>
          <a:bodyPr wrap="square" rtlCol="0">
            <a:spAutoFit/>
          </a:bodyPr>
          <a:lstStyle/>
          <a:p>
            <a:r>
              <a:rPr lang="fr-FR" sz="6000" dirty="0" smtClean="0">
                <a:solidFill>
                  <a:srgbClr val="000090"/>
                </a:solidFill>
              </a:rPr>
              <a:t>€€€</a:t>
            </a:r>
            <a:endParaRPr lang="fr-FR" sz="6000" dirty="0">
              <a:solidFill>
                <a:srgbClr val="000090"/>
              </a:solidFill>
            </a:endParaRPr>
          </a:p>
        </p:txBody>
      </p:sp>
      <p:pic>
        <p:nvPicPr>
          <p:cNvPr id="2" name="Image 1" descr="T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2552" y="1223078"/>
            <a:ext cx="1826918" cy="5664980"/>
          </a:xfrm>
          <a:prstGeom prst="rect">
            <a:avLst/>
          </a:prstGeom>
        </p:spPr>
      </p:pic>
      <p:sp>
        <p:nvSpPr>
          <p:cNvPr id="3" name="Rectangle 2"/>
          <p:cNvSpPr/>
          <p:nvPr/>
        </p:nvSpPr>
        <p:spPr bwMode="auto">
          <a:xfrm>
            <a:off x="6233467" y="1227201"/>
            <a:ext cx="1357641" cy="7527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endParaRPr>
          </a:p>
        </p:txBody>
      </p:sp>
      <p:pic>
        <p:nvPicPr>
          <p:cNvPr id="11" name="Image 10" descr="Moor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496" y="2979459"/>
            <a:ext cx="1917700" cy="3530600"/>
          </a:xfrm>
          <a:prstGeom prst="rect">
            <a:avLst/>
          </a:prstGeom>
          <a:ln w="12700" cmpd="sng">
            <a:solidFill>
              <a:srgbClr val="CCCCFF"/>
            </a:solidFill>
          </a:ln>
        </p:spPr>
      </p:pic>
      <p:pic>
        <p:nvPicPr>
          <p:cNvPr id="12" name="Image 11" descr="pt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1020" y="3331580"/>
            <a:ext cx="2168450" cy="3178479"/>
          </a:xfrm>
          <a:prstGeom prst="rect">
            <a:avLst/>
          </a:prstGeom>
          <a:ln w="12700" cmpd="sng">
            <a:solidFill>
              <a:schemeClr val="accent2"/>
            </a:solidFill>
          </a:ln>
        </p:spPr>
      </p:pic>
      <p:pic>
        <p:nvPicPr>
          <p:cNvPr id="13" name="Image 12" descr="nav.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5648" y="4794659"/>
            <a:ext cx="1849306" cy="1488295"/>
          </a:xfrm>
          <a:prstGeom prst="rect">
            <a:avLst/>
          </a:prstGeom>
          <a:ln>
            <a:solidFill>
              <a:srgbClr val="CCCCFF"/>
            </a:solidFill>
          </a:ln>
        </p:spPr>
      </p:pic>
      <p:cxnSp>
        <p:nvCxnSpPr>
          <p:cNvPr id="15" name="Connecteur droit 14"/>
          <p:cNvCxnSpPr/>
          <p:nvPr/>
        </p:nvCxnSpPr>
        <p:spPr bwMode="auto">
          <a:xfrm>
            <a:off x="5255382" y="1478647"/>
            <a:ext cx="14598" cy="5031412"/>
          </a:xfrm>
          <a:prstGeom prst="line">
            <a:avLst/>
          </a:prstGeom>
          <a:solidFill>
            <a:schemeClr val="accent1"/>
          </a:solidFill>
          <a:ln w="38100" cap="flat" cmpd="sng" algn="ctr">
            <a:solidFill>
              <a:srgbClr val="FFFF00"/>
            </a:solidFill>
            <a:prstDash val="solid"/>
            <a:round/>
            <a:headEnd type="none" w="med" len="med"/>
            <a:tailEnd type="none" w="med" len="med"/>
          </a:ln>
          <a:effectLst/>
        </p:spPr>
      </p:cxnSp>
      <p:pic>
        <p:nvPicPr>
          <p:cNvPr id="16" name="Image 15" descr="cannes.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70642" y="3701926"/>
            <a:ext cx="1854200" cy="2692400"/>
          </a:xfrm>
          <a:prstGeom prst="rect">
            <a:avLst/>
          </a:prstGeom>
          <a:ln>
            <a:solidFill>
              <a:srgbClr val="CCCCFF"/>
            </a:solidFill>
          </a:ln>
        </p:spPr>
      </p:pic>
    </p:spTree>
    <p:extLst>
      <p:ext uri="{BB962C8B-B14F-4D97-AF65-F5344CB8AC3E}">
        <p14:creationId xmlns:p14="http://schemas.microsoft.com/office/powerpoint/2010/main" val="1039551255"/>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3764365" y="164037"/>
            <a:ext cx="5095069" cy="1143000"/>
          </a:xfrm>
        </p:spPr>
        <p:txBody>
          <a:bodyPr/>
          <a:lstStyle/>
          <a:p>
            <a:pPr algn="r"/>
            <a:r>
              <a:rPr lang="en-GB" sz="4800" i="0" dirty="0">
                <a:solidFill>
                  <a:srgbClr val="FFFF00"/>
                </a:solidFill>
                <a:latin typeface="Arial" charset="0"/>
                <a:ea typeface="ＭＳ Ｐゴシック" charset="0"/>
                <a:cs typeface="ＭＳ Ｐゴシック" charset="0"/>
              </a:rPr>
              <a:t>F</a:t>
            </a:r>
            <a:r>
              <a:rPr lang="en-GB" sz="4800" i="0" dirty="0" smtClean="0">
                <a:solidFill>
                  <a:srgbClr val="FFFF00"/>
                </a:solidFill>
                <a:latin typeface="Arial" charset="0"/>
                <a:ea typeface="ＭＳ Ｐゴシック" charset="0"/>
                <a:cs typeface="ＭＳ Ｐゴシック" charset="0"/>
              </a:rPr>
              <a:t>ailures </a:t>
            </a:r>
            <a:r>
              <a:rPr lang="en-GB" sz="4800" i="0" dirty="0">
                <a:solidFill>
                  <a:srgbClr val="FFFF00"/>
                </a:solidFill>
                <a:latin typeface="Arial" charset="0"/>
                <a:ea typeface="ＭＳ Ｐゴシック" charset="0"/>
                <a:cs typeface="ＭＳ Ｐゴシック" charset="0"/>
              </a:rPr>
              <a:t>/ age</a:t>
            </a:r>
          </a:p>
        </p:txBody>
      </p:sp>
      <p:pic>
        <p:nvPicPr>
          <p:cNvPr id="212997" name="Picture 5" descr="over 7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8502" y="1460626"/>
            <a:ext cx="3765598" cy="48474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2998" name="Picture 6" descr="60 to 75 all implan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2598" y="1458549"/>
            <a:ext cx="3767212" cy="484949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2999" name="Picture 7" descr="50 to 59 all implan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82598" y="1455422"/>
            <a:ext cx="3743918" cy="4846213"/>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213000" name="Picture 8" descr="under 50 all impla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598" y="1458549"/>
            <a:ext cx="3741502" cy="4843086"/>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270575"/>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2997"/>
                                        </p:tgtEl>
                                        <p:attrNameLst>
                                          <p:attrName>style.visibility</p:attrName>
                                        </p:attrNameLst>
                                      </p:cBhvr>
                                      <p:to>
                                        <p:strVal val="visible"/>
                                      </p:to>
                                    </p:set>
                                    <p:animEffect transition="in" filter="fade">
                                      <p:cBhvr>
                                        <p:cTn id="7" dur="500"/>
                                        <p:tgtEl>
                                          <p:spTgt spid="2129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212998"/>
                                        </p:tgtEl>
                                        <p:attrNameLst>
                                          <p:attrName>style.visibility</p:attrName>
                                        </p:attrNameLst>
                                      </p:cBhvr>
                                      <p:to>
                                        <p:strVal val="visible"/>
                                      </p:to>
                                    </p:set>
                                    <p:animEffect transition="in" filter="fade">
                                      <p:cBhvr>
                                        <p:cTn id="12" dur="500"/>
                                        <p:tgtEl>
                                          <p:spTgt spid="2129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212999"/>
                                        </p:tgtEl>
                                        <p:attrNameLst>
                                          <p:attrName>style.visibility</p:attrName>
                                        </p:attrNameLst>
                                      </p:cBhvr>
                                      <p:to>
                                        <p:strVal val="visible"/>
                                      </p:to>
                                    </p:set>
                                    <p:animEffect transition="in" filter="fade">
                                      <p:cBhvr>
                                        <p:cTn id="17" dur="500"/>
                                        <p:tgtEl>
                                          <p:spTgt spid="2129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213000"/>
                                        </p:tgtEl>
                                        <p:attrNameLst>
                                          <p:attrName>style.visibility</p:attrName>
                                        </p:attrNameLst>
                                      </p:cBhvr>
                                      <p:to>
                                        <p:strVal val="visible"/>
                                      </p:to>
                                    </p:set>
                                    <p:animEffect transition="in" filter="fade">
                                      <p:cBhvr>
                                        <p:cTn id="22" dur="500"/>
                                        <p:tgtEl>
                                          <p:spTgt spid="213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54445" y="926726"/>
            <a:ext cx="4864095" cy="752635"/>
          </a:xfrm>
        </p:spPr>
        <p:txBody>
          <a:bodyPr/>
          <a:lstStyle/>
          <a:p>
            <a:pPr algn="l"/>
            <a:r>
              <a:rPr lang="fr-FR" sz="4800" i="0" dirty="0" err="1" smtClean="0">
                <a:solidFill>
                  <a:srgbClr val="FFFF00"/>
                </a:solidFill>
                <a:latin typeface="Arial" charset="0"/>
                <a:ea typeface="ＭＳ Ｐゴシック" charset="0"/>
                <a:cs typeface="ＭＳ Ｐゴシック" charset="0"/>
              </a:rPr>
              <a:t>Targets</a:t>
            </a:r>
            <a:endParaRPr lang="fr-FR" sz="4800" i="0" dirty="0">
              <a:solidFill>
                <a:srgbClr val="FFFF00"/>
              </a:solidFill>
              <a:latin typeface="Arial" charset="0"/>
              <a:ea typeface="ＭＳ Ｐゴシック" charset="0"/>
              <a:cs typeface="ＭＳ Ｐゴシック" charset="0"/>
            </a:endParaRPr>
          </a:p>
        </p:txBody>
      </p:sp>
      <p:sp>
        <p:nvSpPr>
          <p:cNvPr id="3" name="Espace réservé du contenu 2"/>
          <p:cNvSpPr>
            <a:spLocks noGrp="1"/>
          </p:cNvSpPr>
          <p:nvPr>
            <p:ph idx="1"/>
          </p:nvPr>
        </p:nvSpPr>
        <p:spPr>
          <a:xfrm>
            <a:off x="376264" y="1981200"/>
            <a:ext cx="8434586" cy="4024205"/>
          </a:xfrm>
        </p:spPr>
        <p:txBody>
          <a:bodyPr/>
          <a:lstStyle/>
          <a:p>
            <a:pPr>
              <a:buFont typeface="Arial"/>
              <a:buChar char="•"/>
            </a:pPr>
            <a:r>
              <a:rPr lang="fr-FR" dirty="0" err="1"/>
              <a:t>Avoid</a:t>
            </a:r>
            <a:r>
              <a:rPr lang="fr-FR" dirty="0"/>
              <a:t> the </a:t>
            </a:r>
            <a:r>
              <a:rPr lang="fr-FR" dirty="0" err="1" smtClean="0"/>
              <a:t>early</a:t>
            </a:r>
            <a:r>
              <a:rPr lang="fr-FR" dirty="0" smtClean="0"/>
              <a:t> </a:t>
            </a:r>
            <a:r>
              <a:rPr lang="fr-FR" dirty="0"/>
              <a:t>complications (</a:t>
            </a:r>
            <a:r>
              <a:rPr lang="fr-FR" dirty="0" smtClean="0"/>
              <a:t>dislocations)</a:t>
            </a:r>
            <a:endParaRPr lang="fr-FR" dirty="0"/>
          </a:p>
          <a:p>
            <a:pPr>
              <a:buFont typeface="Arial"/>
              <a:buChar char="•"/>
            </a:pPr>
            <a:r>
              <a:rPr lang="fr-FR" dirty="0" err="1"/>
              <a:t>Reproduce</a:t>
            </a:r>
            <a:r>
              <a:rPr lang="fr-FR" dirty="0"/>
              <a:t> an optimal </a:t>
            </a:r>
            <a:r>
              <a:rPr lang="fr-FR" dirty="0" err="1"/>
              <a:t>articular</a:t>
            </a:r>
            <a:r>
              <a:rPr lang="fr-FR" dirty="0"/>
              <a:t> </a:t>
            </a:r>
            <a:r>
              <a:rPr lang="fr-FR" smtClean="0"/>
              <a:t>function (</a:t>
            </a:r>
            <a:r>
              <a:rPr lang="fr-FR" dirty="0" err="1"/>
              <a:t>anatomy</a:t>
            </a:r>
            <a:r>
              <a:rPr lang="fr-FR" dirty="0"/>
              <a:t>)</a:t>
            </a:r>
          </a:p>
          <a:p>
            <a:pPr>
              <a:buFont typeface="Arial"/>
              <a:buChar char="•"/>
            </a:pPr>
            <a:r>
              <a:rPr lang="fr-FR" dirty="0" err="1"/>
              <a:t>Reduce</a:t>
            </a:r>
            <a:r>
              <a:rPr lang="fr-FR" dirty="0"/>
              <a:t> the wear (</a:t>
            </a:r>
            <a:r>
              <a:rPr lang="fr-FR" dirty="0" err="1"/>
              <a:t>Tribology</a:t>
            </a:r>
            <a:r>
              <a:rPr lang="fr-FR" dirty="0"/>
              <a:t>)</a:t>
            </a:r>
          </a:p>
          <a:p>
            <a:pPr>
              <a:buFont typeface="Arial"/>
              <a:buChar char="•"/>
            </a:pPr>
            <a:r>
              <a:rPr lang="fr-FR" dirty="0" err="1"/>
              <a:t>Optimize</a:t>
            </a:r>
            <a:r>
              <a:rPr lang="fr-FR" dirty="0"/>
              <a:t> the </a:t>
            </a:r>
            <a:r>
              <a:rPr lang="fr-FR" dirty="0" err="1"/>
              <a:t>quality</a:t>
            </a:r>
            <a:r>
              <a:rPr lang="fr-FR" dirty="0"/>
              <a:t> of </a:t>
            </a:r>
            <a:r>
              <a:rPr lang="fr-FR" dirty="0" smtClean="0"/>
              <a:t>Implantation</a:t>
            </a:r>
            <a:endParaRPr lang="fr-FR" dirty="0"/>
          </a:p>
          <a:p>
            <a:pPr>
              <a:buFont typeface="Arial"/>
              <a:buChar char="•"/>
            </a:pPr>
            <a:r>
              <a:rPr lang="fr-FR" dirty="0" err="1"/>
              <a:t>Reduce</a:t>
            </a:r>
            <a:r>
              <a:rPr lang="fr-FR" dirty="0"/>
              <a:t> the operating trauma, </a:t>
            </a:r>
            <a:r>
              <a:rPr lang="fr-FR" dirty="0" smtClean="0"/>
              <a:t>(MIS, </a:t>
            </a:r>
            <a:r>
              <a:rPr lang="fr-FR" dirty="0"/>
              <a:t>computer-</a:t>
            </a:r>
            <a:r>
              <a:rPr lang="fr-FR" dirty="0" err="1"/>
              <a:t>aided</a:t>
            </a:r>
            <a:r>
              <a:rPr lang="fr-FR" dirty="0"/>
              <a:t> </a:t>
            </a:r>
            <a:r>
              <a:rPr lang="fr-FR" dirty="0" err="1"/>
              <a:t>surgery</a:t>
            </a:r>
            <a:r>
              <a:rPr lang="fr-FR" dirty="0"/>
              <a:t>)</a:t>
            </a:r>
            <a:endParaRPr lang="fr-FR"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266022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A\Pictures\disloc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16632"/>
            <a:ext cx="4707050" cy="662473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6336" y="2636912"/>
            <a:ext cx="1171575"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3708" y="1354154"/>
            <a:ext cx="1171575" cy="1504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353708" y="3573016"/>
            <a:ext cx="6048672" cy="2554546"/>
          </a:xfrm>
          <a:prstGeom prst="rect">
            <a:avLst/>
          </a:prstGeom>
          <a:solidFill>
            <a:schemeClr val="bg1"/>
          </a:solidFill>
        </p:spPr>
        <p:txBody>
          <a:bodyPr wrap="square">
            <a:spAutoFit/>
          </a:bodyPr>
          <a:lstStyle/>
          <a:p>
            <a:r>
              <a:rPr lang="en-US" sz="2000" dirty="0">
                <a:solidFill>
                  <a:srgbClr val="FFFFFF"/>
                </a:solidFill>
                <a:latin typeface="Arial" pitchFamily="34" charset="0"/>
                <a:cs typeface="Arial" pitchFamily="34" charset="0"/>
              </a:rPr>
              <a:t>The Epidemiology of Revision Total Hip Arthroplasty in the United States</a:t>
            </a:r>
            <a:endParaRPr lang="fr-FR" sz="2000" dirty="0">
              <a:solidFill>
                <a:srgbClr val="FFFFFF"/>
              </a:solidFill>
              <a:latin typeface="Arial" pitchFamily="34" charset="0"/>
              <a:cs typeface="Arial" pitchFamily="34" charset="0"/>
            </a:endParaRPr>
          </a:p>
          <a:p>
            <a:pPr algn="r"/>
            <a:r>
              <a:rPr lang="en-US" dirty="0" err="1">
                <a:solidFill>
                  <a:srgbClr val="FFFFFF"/>
                </a:solidFill>
                <a:latin typeface="Arial" pitchFamily="34" charset="0"/>
                <a:cs typeface="Arial" pitchFamily="34" charset="0"/>
              </a:rPr>
              <a:t>Bozic</a:t>
            </a:r>
            <a:r>
              <a:rPr lang="en-US" dirty="0">
                <a:solidFill>
                  <a:srgbClr val="FFFFFF"/>
                </a:solidFill>
                <a:latin typeface="Arial" pitchFamily="34" charset="0"/>
                <a:cs typeface="Arial" pitchFamily="34" charset="0"/>
              </a:rPr>
              <a:t>, K.., </a:t>
            </a:r>
            <a:r>
              <a:rPr lang="fr-FR" dirty="0" smtClean="0">
                <a:solidFill>
                  <a:srgbClr val="FFFFFF"/>
                </a:solidFill>
                <a:latin typeface="Arial" pitchFamily="34" charset="0"/>
                <a:cs typeface="Arial" pitchFamily="34" charset="0"/>
              </a:rPr>
              <a:t>JBJS Am 2009</a:t>
            </a:r>
            <a:endParaRPr lang="fr-FR" sz="1600" i="1" dirty="0" smtClean="0">
              <a:solidFill>
                <a:srgbClr val="FFFFFF"/>
              </a:solidFill>
              <a:latin typeface="Arial" pitchFamily="34" charset="0"/>
              <a:cs typeface="Arial" pitchFamily="34" charset="0"/>
            </a:endParaRPr>
          </a:p>
          <a:p>
            <a:r>
              <a:rPr lang="en-US" sz="2400" i="1" dirty="0" smtClean="0">
                <a:solidFill>
                  <a:srgbClr val="FFFFFF"/>
                </a:solidFill>
                <a:effectLst>
                  <a:outerShdw blurRad="38100" dist="38100" dir="2700000" algn="tl">
                    <a:srgbClr val="000000">
                      <a:alpha val="43137"/>
                    </a:srgbClr>
                  </a:outerShdw>
                </a:effectLst>
                <a:latin typeface="Arial" pitchFamily="34" charset="0"/>
                <a:cs typeface="Arial" pitchFamily="34" charset="0"/>
              </a:rPr>
              <a:t>" </a:t>
            </a:r>
            <a:r>
              <a:rPr lang="en-US" sz="2400" i="1" dirty="0">
                <a:solidFill>
                  <a:srgbClr val="FFFFFF"/>
                </a:solidFill>
                <a:effectLst>
                  <a:outerShdw blurRad="38100" dist="38100" dir="2700000" algn="tl">
                    <a:srgbClr val="000000">
                      <a:alpha val="43137"/>
                    </a:srgbClr>
                  </a:outerShdw>
                </a:effectLst>
                <a:latin typeface="Arial" pitchFamily="34" charset="0"/>
                <a:cs typeface="Arial" pitchFamily="34" charset="0"/>
              </a:rPr>
              <a:t>… The most common causes of revision were </a:t>
            </a:r>
            <a:r>
              <a:rPr lang="en-US" sz="2400" i="1" u="sng" dirty="0">
                <a:solidFill>
                  <a:srgbClr val="FFFFFF"/>
                </a:solidFill>
                <a:effectLst>
                  <a:outerShdw blurRad="38100" dist="38100" dir="2700000" algn="tl">
                    <a:srgbClr val="000000">
                      <a:alpha val="43137"/>
                    </a:srgbClr>
                  </a:outerShdw>
                </a:effectLst>
                <a:latin typeface="Arial" pitchFamily="34" charset="0"/>
                <a:cs typeface="Arial" pitchFamily="34" charset="0"/>
              </a:rPr>
              <a:t>instability/dislocation</a:t>
            </a:r>
            <a:r>
              <a:rPr lang="en-US" sz="2400" i="1" dirty="0">
                <a:solidFill>
                  <a:srgbClr val="FFFFFF"/>
                </a:solidFill>
                <a:effectLst>
                  <a:outerShdw blurRad="38100" dist="38100" dir="2700000" algn="tl">
                    <a:srgbClr val="000000">
                      <a:alpha val="43137"/>
                    </a:srgbClr>
                  </a:outerShdw>
                </a:effectLst>
                <a:latin typeface="Arial" pitchFamily="34" charset="0"/>
                <a:cs typeface="Arial" pitchFamily="34" charset="0"/>
              </a:rPr>
              <a:t> (22.5%), mechanical loosening (19.7%), and infection (14.8%)."</a:t>
            </a:r>
            <a:endParaRPr lang="fr-FR" sz="2400" dirty="0">
              <a:solidFill>
                <a:srgbClr val="FFFFFF"/>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ectangle 2"/>
          <p:cNvSpPr/>
          <p:nvPr/>
        </p:nvSpPr>
        <p:spPr>
          <a:xfrm>
            <a:off x="4099407" y="147388"/>
            <a:ext cx="4963619" cy="707886"/>
          </a:xfrm>
          <a:prstGeom prst="rect">
            <a:avLst/>
          </a:prstGeom>
        </p:spPr>
        <p:txBody>
          <a:bodyPr wrap="none">
            <a:spAutoFit/>
          </a:bodyPr>
          <a:lstStyle/>
          <a:p>
            <a:r>
              <a:rPr lang="en-US" sz="4000" dirty="0">
                <a:solidFill>
                  <a:srgbClr val="FFFF00"/>
                </a:solidFill>
                <a:effectLst>
                  <a:outerShdw blurRad="38100" dist="38100" dir="2700000" algn="tl">
                    <a:srgbClr val="000000">
                      <a:alpha val="43137"/>
                    </a:srgbClr>
                  </a:outerShdw>
                </a:effectLst>
              </a:rPr>
              <a:t>DISLOCATIONS !!!...</a:t>
            </a:r>
          </a:p>
        </p:txBody>
      </p:sp>
      <p:sp>
        <p:nvSpPr>
          <p:cNvPr id="2" name="Rectangle 1"/>
          <p:cNvSpPr/>
          <p:nvPr/>
        </p:nvSpPr>
        <p:spPr>
          <a:xfrm>
            <a:off x="1830380" y="1651780"/>
            <a:ext cx="2525596" cy="1200328"/>
          </a:xfrm>
          <a:prstGeom prst="rect">
            <a:avLst/>
          </a:prstGeom>
        </p:spPr>
        <p:txBody>
          <a:bodyPr wrap="square">
            <a:spAutoFit/>
          </a:bodyPr>
          <a:lstStyle/>
          <a:p>
            <a:r>
              <a:rPr lang="en-US" b="1" dirty="0" smtClean="0">
                <a:effectLst>
                  <a:outerShdw blurRad="38100" dist="38100" dir="2700000" algn="tl">
                    <a:srgbClr val="000000">
                      <a:alpha val="43137"/>
                    </a:srgbClr>
                  </a:outerShdw>
                </a:effectLst>
              </a:rPr>
              <a:t>2009 </a:t>
            </a:r>
            <a:r>
              <a:rPr lang="en-US" b="1" dirty="0">
                <a:effectLst>
                  <a:outerShdw blurRad="38100" dist="38100" dir="2700000" algn="tl">
                    <a:srgbClr val="000000">
                      <a:alpha val="43137"/>
                    </a:srgbClr>
                  </a:outerShdw>
                </a:effectLst>
              </a:rPr>
              <a:t>report : </a:t>
            </a:r>
          </a:p>
          <a:p>
            <a:pPr marL="285750" indent="-285750">
              <a:buFont typeface="Arial" pitchFamily="34" charset="0"/>
              <a:buChar char="•"/>
            </a:pPr>
            <a:r>
              <a:rPr lang="en-US" b="1" dirty="0" smtClean="0">
                <a:effectLst>
                  <a:outerShdw blurRad="38100" dist="38100" dir="2700000" algn="tl">
                    <a:srgbClr val="000000">
                      <a:alpha val="43137"/>
                    </a:srgbClr>
                  </a:outerShdw>
                </a:effectLst>
              </a:rPr>
              <a:t>1st cause of </a:t>
            </a:r>
            <a:r>
              <a:rPr lang="en-US" b="1" dirty="0">
                <a:effectLst>
                  <a:outerShdw blurRad="38100" dist="38100" dir="2700000" algn="tl">
                    <a:srgbClr val="000000">
                      <a:alpha val="43137"/>
                    </a:srgbClr>
                  </a:outerShdw>
                </a:effectLst>
              </a:rPr>
              <a:t>revisions</a:t>
            </a:r>
          </a:p>
        </p:txBody>
      </p:sp>
    </p:spTree>
    <p:extLst>
      <p:ext uri="{BB962C8B-B14F-4D97-AF65-F5344CB8AC3E}">
        <p14:creationId xmlns:p14="http://schemas.microsoft.com/office/powerpoint/2010/main" val="2223621549"/>
      </p:ext>
    </p:extLst>
  </p:cSld>
  <p:clrMapOvr>
    <a:masterClrMapping/>
  </p:clrMapOvr>
  <p:transition xmlns:p14="http://schemas.microsoft.com/office/powerpoint/2010/main">
    <p:fade thruBlk="1"/>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4102"/>
                                        </p:tgtEl>
                                        <p:attrNameLst>
                                          <p:attrName>style.visibility</p:attrName>
                                        </p:attrNameLst>
                                      </p:cBhvr>
                                      <p:to>
                                        <p:strVal val="visible"/>
                                      </p:to>
                                    </p:set>
                                    <p:anim calcmode="lin" valueType="num">
                                      <p:cBhvr>
                                        <p:cTn id="7" dur="500" decel="50000" fill="hold">
                                          <p:stCondLst>
                                            <p:cond delay="0"/>
                                          </p:stCondLst>
                                        </p:cTn>
                                        <p:tgtEl>
                                          <p:spTgt spid="410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10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102"/>
                                        </p:tgtEl>
                                        <p:attrNameLst>
                                          <p:attrName>ppt_w</p:attrName>
                                        </p:attrNameLst>
                                      </p:cBhvr>
                                      <p:tavLst>
                                        <p:tav tm="0">
                                          <p:val>
                                            <p:strVal val="#ppt_w*.05"/>
                                          </p:val>
                                        </p:tav>
                                        <p:tav tm="100000">
                                          <p:val>
                                            <p:strVal val="#ppt_w"/>
                                          </p:val>
                                        </p:tav>
                                      </p:tavLst>
                                    </p:anim>
                                    <p:anim calcmode="lin" valueType="num">
                                      <p:cBhvr>
                                        <p:cTn id="10" dur="1000" fill="hold"/>
                                        <p:tgtEl>
                                          <p:spTgt spid="410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10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10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10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102"/>
                                        </p:tgtEl>
                                      </p:cBhvr>
                                    </p:animEffect>
                                  </p:childTnLst>
                                </p:cTn>
                              </p:par>
                            </p:childTnLst>
                          </p:cTn>
                        </p:par>
                        <p:par>
                          <p:cTn id="15" fill="hold">
                            <p:stCondLst>
                              <p:cond delay="1000"/>
                            </p:stCondLst>
                            <p:childTnLst>
                              <p:par>
                                <p:cTn id="16" presetID="1" presetClass="entr" presetSubtype="0" fill="hold" grpId="0" nodeType="afterEffect">
                                  <p:stCondLst>
                                    <p:cond delay="50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Ales chir ortho 2">
  <a:themeElements>
    <a:clrScheme name="Reflet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Reflet">
      <a:majorFont>
        <a:latin typeface="Arial"/>
        <a:ea typeface="Osaka"/>
        <a:cs typeface="Osaka"/>
      </a:majorFont>
      <a:minorFont>
        <a:latin typeface="Arial"/>
        <a:ea typeface="Osaka"/>
        <a:cs typeface="Osaka"/>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chemeClr val="tx1"/>
            </a:solidFill>
            <a:effectLst/>
            <a:latin typeface="Arial" pitchFamily="-106" charset="0"/>
            <a:ea typeface="ＭＳ Ｐゴシック" pitchFamily="-106" charset="-128"/>
            <a:cs typeface="ＭＳ Ｐゴシック" pitchFamily="-106" charset="-128"/>
          </a:defRPr>
        </a:defPPr>
      </a:lstStyle>
    </a:lnDef>
  </a:objectDefaults>
  <a:extraClrSchemeLst>
    <a:extraClrScheme>
      <a:clrScheme name="Reflet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eflet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eflet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Ales chir ortho 2.thmx</Template>
  <TotalTime>2173</TotalTime>
  <Words>2751</Words>
  <Application>Microsoft Macintosh PowerPoint</Application>
  <PresentationFormat>Présentation à l'écran (4:3)</PresentationFormat>
  <Paragraphs>811</Paragraphs>
  <Slides>59</Slides>
  <Notes>49</Notes>
  <HiddenSlides>0</HiddenSlides>
  <MMClips>1</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59</vt:i4>
      </vt:variant>
    </vt:vector>
  </HeadingPairs>
  <TitlesOfParts>
    <vt:vector size="62" baseType="lpstr">
      <vt:lpstr>Ales chir ortho 2</vt:lpstr>
      <vt:lpstr>Feuille de calcul</vt:lpstr>
      <vt:lpstr>Graphique</vt:lpstr>
      <vt:lpstr>Intérêt du Cotyle ADM en arthroplastie de première intention chez le sujet jeune</vt:lpstr>
      <vt:lpstr>Présentation PowerPoint</vt:lpstr>
      <vt:lpstr>Présentation PowerPoint</vt:lpstr>
      <vt:lpstr>Présentation PowerPoint</vt:lpstr>
      <vt:lpstr>Exigences différentes</vt:lpstr>
      <vt:lpstr>Exigences différentes</vt:lpstr>
      <vt:lpstr>Failures / age</vt:lpstr>
      <vt:lpstr>Targets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The problem ?</vt:lpstr>
      <vt:lpstr>Présentation PowerPoint</vt:lpstr>
      <vt:lpstr>LUXATIONS: RESULTATS EN CHIRURGIE DE PREMIERE INTENTION &lt; 1 %  ( Moyenne de  2 à 4% avec des cups standards)</vt:lpstr>
      <vt:lpstr>Présentation PowerPoint</vt:lpstr>
      <vt:lpstr>Fiabilité:  survie </vt:lpstr>
      <vt:lpstr>Présentation PowerPoint</vt:lpstr>
      <vt:lpstr>Présentation PowerPoint</vt:lpstr>
      <vt:lpstr>Présentation PowerPoint</vt:lpstr>
      <vt:lpstr>Présentation PowerPoint</vt:lpstr>
      <vt:lpstr>EARLY PAIN</vt:lpstr>
      <vt:lpstr>Présentation PowerPoint</vt:lpstr>
      <vt:lpstr>Présentation PowerPoint</vt:lpstr>
      <vt:lpstr>Présentation PowerPoint</vt:lpstr>
      <vt:lpstr>Présentation PowerPoint</vt:lpstr>
      <vt:lpstr>Métal / Métal</vt:lpstr>
      <vt:lpstr>Ceramic / Ceramic</vt:lpstr>
      <vt:lpstr>Présentation PowerPoint</vt:lpstr>
      <vt:lpstr>Mechanical Strength</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SO… I nowadays implant this new generation of ADM/X3 for ALL my patients</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Intérêt du Cotyle ADM en arthroplastie de première intention chez le sujet jeune</dc:title>
  <dc:creator>Richard BERACASSAT</dc:creator>
  <cp:lastModifiedBy>Richard BERACASSAT</cp:lastModifiedBy>
  <cp:revision>128</cp:revision>
  <dcterms:created xsi:type="dcterms:W3CDTF">2014-09-01T07:12:18Z</dcterms:created>
  <dcterms:modified xsi:type="dcterms:W3CDTF">2014-09-12T17:43:43Z</dcterms:modified>
</cp:coreProperties>
</file>