
<file path=[Content_Types].xml><?xml version="1.0" encoding="utf-8"?>
<Types xmlns="http://schemas.openxmlformats.org/package/2006/content-types">
  <Default Extension="xml" ContentType="application/xml"/>
  <Default Extension="wmf" ContentType="image/x-wmf"/>
  <Default Extension="wmv" ContentType="video/unknown"/>
  <Default Extension="jpeg" ContentType="image/jpeg"/>
  <Default Extension="jpg" ContentType="image/jpeg"/>
  <Default Extension="rels" ContentType="application/vnd.openxmlformats-package.relationships+xml"/>
  <Default Extension="vml" ContentType="application/vnd.openxmlformats-officedocument.vmlDrawing"/>
  <Default Extension="xls" ContentType="application/vnd.ms-exce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embeddings/oleObject1.bin" ContentType="application/vnd.openxmlformats-officedocument.oleObject"/>
  <Override PartName="/ppt/tags/tag2.xml" ContentType="application/vnd.openxmlformats-officedocument.presentationml.tags+xml"/>
  <Override PartName="/ppt/notesSlides/notesSlide5.xml" ContentType="application/vnd.openxmlformats-officedocument.presentationml.notesSlide+xml"/>
  <Override PartName="/ppt/tags/tag3.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embeddings/oleObject2.bin" ContentType="application/vnd.openxmlformats-officedocument.oleObject"/>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4.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5.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omments/comment1.xml" ContentType="application/vnd.openxmlformats-officedocument.presentationml.comment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embeddings/oleObject3.bin" ContentType="application/vnd.openxmlformats-officedocument.oleObject"/>
  <Override PartName="/ppt/embeddings/oleObject4.bin" ContentType="application/vnd.openxmlformats-officedocument.oleObject"/>
  <Override PartName="/ppt/embeddings/oleObject5.bin" ContentType="application/vnd.openxmlformats-officedocument.oleObject"/>
  <Override PartName="/ppt/notesSlides/notesSlide23.xml" ContentType="application/vnd.openxmlformats-officedocument.presentationml.notesSlide+xml"/>
  <Override PartName="/ppt/embeddings/oleObject6.bin" ContentType="application/vnd.openxmlformats-officedocument.oleObject"/>
  <Override PartName="/ppt/embeddings/oleObject7.bin" ContentType="application/vnd.openxmlformats-officedocument.oleObject"/>
  <Override PartName="/ppt/embeddings/oleObject8.bin" ContentType="application/vnd.openxmlformats-officedocument.oleObject"/>
  <Override PartName="/ppt/notesSlides/notesSlide24.xml" ContentType="application/vnd.openxmlformats-officedocument.presentationml.notesSlide+xml"/>
  <Override PartName="/ppt/embeddings/oleObject9.bin" ContentType="application/vnd.openxmlformats-officedocument.oleObject"/>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260" r:id="rId1"/>
  </p:sldMasterIdLst>
  <p:notesMasterIdLst>
    <p:notesMasterId r:id="rId37"/>
  </p:notesMasterIdLst>
  <p:sldIdLst>
    <p:sldId id="256" r:id="rId2"/>
    <p:sldId id="333" r:id="rId3"/>
    <p:sldId id="258" r:id="rId4"/>
    <p:sldId id="265" r:id="rId5"/>
    <p:sldId id="351" r:id="rId6"/>
    <p:sldId id="267" r:id="rId7"/>
    <p:sldId id="268" r:id="rId8"/>
    <p:sldId id="261" r:id="rId9"/>
    <p:sldId id="272" r:id="rId10"/>
    <p:sldId id="280" r:id="rId11"/>
    <p:sldId id="279" r:id="rId12"/>
    <p:sldId id="339" r:id="rId13"/>
    <p:sldId id="308" r:id="rId14"/>
    <p:sldId id="312" r:id="rId15"/>
    <p:sldId id="288" r:id="rId16"/>
    <p:sldId id="336" r:id="rId17"/>
    <p:sldId id="337" r:id="rId18"/>
    <p:sldId id="340" r:id="rId19"/>
    <p:sldId id="341" r:id="rId20"/>
    <p:sldId id="342" r:id="rId21"/>
    <p:sldId id="343" r:id="rId22"/>
    <p:sldId id="344" r:id="rId23"/>
    <p:sldId id="345" r:id="rId24"/>
    <p:sldId id="346" r:id="rId25"/>
    <p:sldId id="347" r:id="rId26"/>
    <p:sldId id="348" r:id="rId27"/>
    <p:sldId id="349" r:id="rId28"/>
    <p:sldId id="350" r:id="rId29"/>
    <p:sldId id="334" r:id="rId30"/>
    <p:sldId id="315" r:id="rId31"/>
    <p:sldId id="316" r:id="rId32"/>
    <p:sldId id="318" r:id="rId33"/>
    <p:sldId id="329" r:id="rId34"/>
    <p:sldId id="317" r:id="rId35"/>
    <p:sldId id="319" r:id="rId36"/>
  </p:sldIdLst>
  <p:sldSz cx="9144000" cy="6858000" type="screen4x3"/>
  <p:notesSz cx="6858000" cy="9144000"/>
  <p:defaultTextStyle>
    <a:defPPr>
      <a:defRPr lang="fr-FR"/>
    </a:defPPr>
    <a:lvl1pPr algn="l" defTabSz="455613" rtl="0" fontAlgn="base">
      <a:spcBef>
        <a:spcPct val="0"/>
      </a:spcBef>
      <a:spcAft>
        <a:spcPct val="0"/>
      </a:spcAft>
      <a:defRPr sz="2400" kern="1200">
        <a:solidFill>
          <a:schemeClr val="tx1"/>
        </a:solidFill>
        <a:latin typeface="Arial" charset="0"/>
        <a:ea typeface="ＭＳ Ｐゴシック" charset="-128"/>
        <a:cs typeface="ＭＳ Ｐゴシック" charset="-128"/>
      </a:defRPr>
    </a:lvl1pPr>
    <a:lvl2pPr marL="455613" indent="1588" algn="l" defTabSz="455613" rtl="0" fontAlgn="base">
      <a:spcBef>
        <a:spcPct val="0"/>
      </a:spcBef>
      <a:spcAft>
        <a:spcPct val="0"/>
      </a:spcAft>
      <a:defRPr sz="2400" kern="1200">
        <a:solidFill>
          <a:schemeClr val="tx1"/>
        </a:solidFill>
        <a:latin typeface="Arial" charset="0"/>
        <a:ea typeface="ＭＳ Ｐゴシック" charset="-128"/>
        <a:cs typeface="ＭＳ Ｐゴシック" charset="-128"/>
      </a:defRPr>
    </a:lvl2pPr>
    <a:lvl3pPr marL="912813" indent="1588" algn="l" defTabSz="455613" rtl="0" fontAlgn="base">
      <a:spcBef>
        <a:spcPct val="0"/>
      </a:spcBef>
      <a:spcAft>
        <a:spcPct val="0"/>
      </a:spcAft>
      <a:defRPr sz="2400" kern="1200">
        <a:solidFill>
          <a:schemeClr val="tx1"/>
        </a:solidFill>
        <a:latin typeface="Arial" charset="0"/>
        <a:ea typeface="ＭＳ Ｐゴシック" charset="-128"/>
        <a:cs typeface="ＭＳ Ｐゴシック" charset="-128"/>
      </a:defRPr>
    </a:lvl3pPr>
    <a:lvl4pPr marL="1370013" indent="1588" algn="l" defTabSz="455613" rtl="0" fontAlgn="base">
      <a:spcBef>
        <a:spcPct val="0"/>
      </a:spcBef>
      <a:spcAft>
        <a:spcPct val="0"/>
      </a:spcAft>
      <a:defRPr sz="2400" kern="1200">
        <a:solidFill>
          <a:schemeClr val="tx1"/>
        </a:solidFill>
        <a:latin typeface="Arial" charset="0"/>
        <a:ea typeface="ＭＳ Ｐゴシック" charset="-128"/>
        <a:cs typeface="ＭＳ Ｐゴシック" charset="-128"/>
      </a:defRPr>
    </a:lvl4pPr>
    <a:lvl5pPr marL="1827213" indent="1588" algn="l" defTabSz="455613" rtl="0" fontAlgn="base">
      <a:spcBef>
        <a:spcPct val="0"/>
      </a:spcBef>
      <a:spcAft>
        <a:spcPct val="0"/>
      </a:spcAft>
      <a:defRPr sz="2400" kern="1200">
        <a:solidFill>
          <a:schemeClr val="tx1"/>
        </a:solidFill>
        <a:latin typeface="Arial" charset="0"/>
        <a:ea typeface="ＭＳ Ｐゴシック" charset="-128"/>
        <a:cs typeface="ＭＳ Ｐゴシック" charset="-128"/>
      </a:defRPr>
    </a:lvl5pPr>
    <a:lvl6pPr marL="2286000" algn="l" defTabSz="457200" rtl="0" eaLnBrk="1" latinLnBrk="0" hangingPunct="1">
      <a:defRPr sz="2400" kern="1200">
        <a:solidFill>
          <a:schemeClr val="tx1"/>
        </a:solidFill>
        <a:latin typeface="Arial" charset="0"/>
        <a:ea typeface="ＭＳ Ｐゴシック" charset="-128"/>
        <a:cs typeface="ＭＳ Ｐゴシック" charset="-128"/>
      </a:defRPr>
    </a:lvl6pPr>
    <a:lvl7pPr marL="2743200" algn="l" defTabSz="457200" rtl="0" eaLnBrk="1" latinLnBrk="0" hangingPunct="1">
      <a:defRPr sz="2400" kern="1200">
        <a:solidFill>
          <a:schemeClr val="tx1"/>
        </a:solidFill>
        <a:latin typeface="Arial" charset="0"/>
        <a:ea typeface="ＭＳ Ｐゴシック" charset="-128"/>
        <a:cs typeface="ＭＳ Ｐゴシック" charset="-128"/>
      </a:defRPr>
    </a:lvl7pPr>
    <a:lvl8pPr marL="3200400" algn="l" defTabSz="457200" rtl="0" eaLnBrk="1" latinLnBrk="0" hangingPunct="1">
      <a:defRPr sz="2400" kern="1200">
        <a:solidFill>
          <a:schemeClr val="tx1"/>
        </a:solidFill>
        <a:latin typeface="Arial" charset="0"/>
        <a:ea typeface="ＭＳ Ｐゴシック" charset="-128"/>
        <a:cs typeface="ＭＳ Ｐゴシック" charset="-128"/>
      </a:defRPr>
    </a:lvl8pPr>
    <a:lvl9pPr marL="3657600" algn="l" defTabSz="457200" rtl="0" eaLnBrk="1" latinLnBrk="0" hangingPunct="1">
      <a:defRPr sz="2400" kern="1200">
        <a:solidFill>
          <a:schemeClr val="tx1"/>
        </a:solidFill>
        <a:latin typeface="Arial" charset="0"/>
        <a:ea typeface="ＭＳ Ｐゴシック" charset="-128"/>
        <a:cs typeface="ＭＳ Ｐゴシック" charset="-128"/>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Richard BERACASSAT" initials="A" lastIdx="2"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A7052F"/>
    <a:srgbClr val="C1EEFF"/>
    <a:srgbClr val="FBF89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showComments="0">
  <p:normalViewPr>
    <p:restoredLeft sz="15620"/>
    <p:restoredTop sz="88121" autoAdjust="0"/>
  </p:normalViewPr>
  <p:slideViewPr>
    <p:cSldViewPr snapToGrid="0" snapToObjects="1">
      <p:cViewPr varScale="1">
        <p:scale>
          <a:sx n="79" d="100"/>
          <a:sy n="79" d="100"/>
        </p:scale>
        <p:origin x="-2184" y="-96"/>
      </p:cViewPr>
      <p:guideLst>
        <p:guide orient="horz" pos="2160"/>
        <p:guide pos="2880"/>
      </p:guideLst>
    </p:cSldViewPr>
  </p:slideViewPr>
  <p:notesTextViewPr>
    <p:cViewPr>
      <p:scale>
        <a:sx n="100" d="100"/>
        <a:sy n="100" d="100"/>
      </p:scale>
      <p:origin x="0" y="0"/>
    </p:cViewPr>
  </p:notesTextViewPr>
  <p:sorterViewPr>
    <p:cViewPr>
      <p:scale>
        <a:sx n="55" d="100"/>
        <a:sy n="55" d="100"/>
      </p:scale>
      <p:origin x="0" y="0"/>
    </p:cViewPr>
  </p:sorterViewPr>
  <p:notesViewPr>
    <p:cSldViewPr snapToGrid="0" snapToObjects="1">
      <p:cViewPr varScale="1">
        <p:scale>
          <a:sx n="76" d="100"/>
          <a:sy n="76" d="100"/>
        </p:scale>
        <p:origin x="-3648" y="-10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notesMaster" Target="notesMasters/notesMaster1.xml"/><Relationship Id="rId38" Type="http://schemas.openxmlformats.org/officeDocument/2006/relationships/printerSettings" Target="printerSettings/printerSettings1.bin"/><Relationship Id="rId39" Type="http://schemas.openxmlformats.org/officeDocument/2006/relationships/commentAuthors" Target="commentAuthors.xml"/><Relationship Id="rId40" Type="http://schemas.openxmlformats.org/officeDocument/2006/relationships/presProps" Target="presProps.xml"/><Relationship Id="rId41" Type="http://schemas.openxmlformats.org/officeDocument/2006/relationships/viewProps" Target="viewProps.xml"/><Relationship Id="rId42" Type="http://schemas.openxmlformats.org/officeDocument/2006/relationships/theme" Target="theme/theme1.xml"/><Relationship Id="rId43" Type="http://schemas.openxmlformats.org/officeDocument/2006/relationships/tableStyles" Target="tableStyles.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11-05-29T10:22:30.416" idx="1">
    <p:pos x="10" y="10"/>
    <p:text/>
  </p:cm>
</p:cmLst>
</file>

<file path=ppt/drawings/_rels/vmlDrawing1.vml.rels><?xml version="1.0" encoding="UTF-8" standalone="yes"?>
<Relationships xmlns="http://schemas.openxmlformats.org/package/2006/relationships"><Relationship Id="rId1" Type="http://schemas.openxmlformats.org/officeDocument/2006/relationships/image" Target="../media/image10.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4.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6.png"/><Relationship Id="rId2" Type="http://schemas.openxmlformats.org/officeDocument/2006/relationships/image" Target="../media/image47.png"/><Relationship Id="rId3" Type="http://schemas.openxmlformats.org/officeDocument/2006/relationships/image" Target="../media/image48.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52.png"/><Relationship Id="rId2" Type="http://schemas.openxmlformats.org/officeDocument/2006/relationships/image" Target="../media/image53.png"/><Relationship Id="rId3" Type="http://schemas.openxmlformats.org/officeDocument/2006/relationships/image" Target="../media/image54.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55.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defTabSz="457177" fontAlgn="auto">
              <a:spcBef>
                <a:spcPts val="0"/>
              </a:spcBef>
              <a:spcAft>
                <a:spcPts val="0"/>
              </a:spcAft>
              <a:defRPr sz="1200">
                <a:latin typeface="+mn-lt"/>
                <a:ea typeface="+mn-ea"/>
                <a:cs typeface="+mn-cs"/>
              </a:defRPr>
            </a:lvl1pPr>
          </a:lstStyle>
          <a:p>
            <a:pPr>
              <a:defRPr/>
            </a:pPr>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defTabSz="457177" fontAlgn="auto">
              <a:spcBef>
                <a:spcPts val="0"/>
              </a:spcBef>
              <a:spcAft>
                <a:spcPts val="0"/>
              </a:spcAft>
              <a:defRPr sz="1200">
                <a:latin typeface="+mn-lt"/>
                <a:ea typeface="+mn-ea"/>
                <a:cs typeface="+mn-cs"/>
              </a:defRPr>
            </a:lvl1pPr>
          </a:lstStyle>
          <a:p>
            <a:pPr>
              <a:defRPr/>
            </a:pPr>
            <a:fld id="{47AE36F4-5A49-F04D-8320-62A170885F62}" type="datetime1">
              <a:rPr lang="fr-FR"/>
              <a:pPr>
                <a:defRPr/>
              </a:pPr>
              <a:t>16/07/11</a:t>
            </a:fld>
            <a:endParaRPr lang="fr-FR"/>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fr-FR" noProof="0"/>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fr-FR" noProof="0" smtClean="0"/>
              <a:t>Cliquez pour modifier les styles du texte du masque</a:t>
            </a:r>
          </a:p>
          <a:p>
            <a:pPr lvl="1"/>
            <a:r>
              <a:rPr lang="fr-FR" noProof="0" smtClean="0"/>
              <a:t>Deuxième niveau</a:t>
            </a:r>
          </a:p>
          <a:p>
            <a:pPr lvl="2"/>
            <a:r>
              <a:rPr lang="fr-FR" noProof="0" smtClean="0"/>
              <a:t>Troisième niveau</a:t>
            </a:r>
          </a:p>
          <a:p>
            <a:pPr lvl="3"/>
            <a:r>
              <a:rPr lang="fr-FR" noProof="0" smtClean="0"/>
              <a:t>Quatrième niveau</a:t>
            </a:r>
          </a:p>
          <a:p>
            <a:pPr lvl="4"/>
            <a:r>
              <a:rPr lang="fr-FR" noProof="0" smtClean="0"/>
              <a:t>Cinquième niveau</a:t>
            </a:r>
            <a:endParaRPr lang="fr-FR" noProof="0"/>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defTabSz="457177" fontAlgn="auto">
              <a:spcBef>
                <a:spcPts val="0"/>
              </a:spcBef>
              <a:spcAft>
                <a:spcPts val="0"/>
              </a:spcAft>
              <a:defRPr sz="1200">
                <a:latin typeface="+mn-lt"/>
                <a:ea typeface="+mn-ea"/>
                <a:cs typeface="+mn-cs"/>
              </a:defRPr>
            </a:lvl1pPr>
          </a:lstStyle>
          <a:p>
            <a:pPr>
              <a:defRPr/>
            </a:pPr>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defTabSz="457177" fontAlgn="auto">
              <a:spcBef>
                <a:spcPts val="0"/>
              </a:spcBef>
              <a:spcAft>
                <a:spcPts val="0"/>
              </a:spcAft>
              <a:defRPr sz="1200">
                <a:latin typeface="+mn-lt"/>
                <a:ea typeface="+mn-ea"/>
                <a:cs typeface="+mn-cs"/>
              </a:defRPr>
            </a:lvl1pPr>
          </a:lstStyle>
          <a:p>
            <a:pPr>
              <a:defRPr/>
            </a:pPr>
            <a:fld id="{1D5A8FC9-DE90-AA45-885D-3AB4D891D9D0}" type="slidenum">
              <a:rPr lang="fr-FR"/>
              <a:pPr>
                <a:defRPr/>
              </a:pPr>
              <a:t>‹#›</a:t>
            </a:fld>
            <a:endParaRPr lang="fr-FR"/>
          </a:p>
        </p:txBody>
      </p:sp>
    </p:spTree>
    <p:extLst>
      <p:ext uri="{BB962C8B-B14F-4D97-AF65-F5344CB8AC3E}">
        <p14:creationId xmlns:p14="http://schemas.microsoft.com/office/powerpoint/2010/main" val="106613592"/>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tags" Target="../tags/tag4.xml"/><Relationship Id="rId2" Type="http://schemas.openxmlformats.org/officeDocument/2006/relationships/notesMaster" Target="../notesMasters/notesMaster1.xml"/><Relationship Id="rId3" Type="http://schemas.openxmlformats.org/officeDocument/2006/relationships/slide" Target="../slides/slide13.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2.xml.rels><?xml version="1.0" encoding="UTF-8" standalone="yes"?>
<Relationships xmlns="http://schemas.openxmlformats.org/package/2006/relationships"><Relationship Id="rId1" Type="http://schemas.openxmlformats.org/officeDocument/2006/relationships/tags" Target="../tags/tag5.xml"/><Relationship Id="rId2" Type="http://schemas.openxmlformats.org/officeDocument/2006/relationships/notesMaster" Target="../notesMasters/notesMaster1.xml"/><Relationship Id="rId3" Type="http://schemas.openxmlformats.org/officeDocument/2006/relationships/slide" Target="../slides/slide15.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xml.rels><?xml version="1.0" encoding="UTF-8" standalone="yes"?>
<Relationships xmlns="http://schemas.openxmlformats.org/package/2006/relationships"><Relationship Id="rId1" Type="http://schemas.openxmlformats.org/officeDocument/2006/relationships/tags" Target="../tags/tag1.xml"/><Relationship Id="rId2" Type="http://schemas.openxmlformats.org/officeDocument/2006/relationships/notesMaster" Target="../notesMasters/notesMaster1.xml"/><Relationship Id="rId3"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Espace réservé de l'image des diapositives 1"/>
          <p:cNvSpPr>
            <a:spLocks noGrp="1" noRot="1" noChangeAspect="1"/>
          </p:cNvSpPr>
          <p:nvPr>
            <p:ph type="sldImg"/>
          </p:nvPr>
        </p:nvSpPr>
        <p:spPr bwMode="auto">
          <a:noFill/>
          <a:ln>
            <a:solidFill>
              <a:srgbClr val="000000"/>
            </a:solidFill>
            <a:miter lim="800000"/>
            <a:headEnd/>
            <a:tailEnd/>
          </a:ln>
        </p:spPr>
      </p:sp>
      <p:sp>
        <p:nvSpPr>
          <p:cNvPr id="16387"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endParaRPr lang="fr-FR" dirty="0" smtClean="0"/>
          </a:p>
        </p:txBody>
      </p:sp>
      <p:sp>
        <p:nvSpPr>
          <p:cNvPr id="4" name="Espace réservé du numéro de diapositive 3"/>
          <p:cNvSpPr>
            <a:spLocks noGrp="1"/>
          </p:cNvSpPr>
          <p:nvPr>
            <p:ph type="sldNum" sz="quarter" idx="5"/>
          </p:nvPr>
        </p:nvSpPr>
        <p:spPr/>
        <p:txBody>
          <a:bodyPr/>
          <a:lstStyle/>
          <a:p>
            <a:pPr>
              <a:defRPr/>
            </a:pPr>
            <a:fld id="{903E4CB4-30E4-8F49-9A98-0011EFD182FD}" type="slidenum">
              <a:rPr lang="fr-FR" smtClean="0"/>
              <a:pPr>
                <a:defRPr/>
              </a:pPr>
              <a:t>1</a:t>
            </a:fld>
            <a:endParaRPr lang="fr-F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p:cNvSpPr>
            <a:spLocks noGrp="1" noChangeArrowheads="1"/>
          </p:cNvSpPr>
          <p:nvPr>
            <p:ph type="sldNum" sz="quarter" idx="5"/>
            <p:custDataLst>
              <p:tags r:id="rId1"/>
            </p:custDataLst>
          </p:nvPr>
        </p:nvSpPr>
        <p:spPr/>
        <p:txBody>
          <a:bodyPr/>
          <a:lstStyle/>
          <a:p>
            <a:pPr>
              <a:defRPr/>
            </a:pPr>
            <a:fld id="{39B610AA-05B9-3044-A774-112726884258}" type="slidenum">
              <a:rPr lang="en-US" smtClean="0"/>
              <a:pPr>
                <a:defRPr/>
              </a:pPr>
              <a:t>13</a:t>
            </a:fld>
            <a:endParaRPr lang="en-US" smtClean="0">
              <a:latin typeface="Trebuchet MS" charset="0"/>
            </a:endParaRPr>
          </a:p>
        </p:txBody>
      </p:sp>
      <p:sp>
        <p:nvSpPr>
          <p:cNvPr id="103427" name="Rectangle 2"/>
          <p:cNvSpPr>
            <a:spLocks noGrp="1" noRot="1" noChangeAspect="1" noChangeArrowheads="1"/>
          </p:cNvSpPr>
          <p:nvPr>
            <p:ph type="sldImg"/>
          </p:nvPr>
        </p:nvSpPr>
        <p:spPr bwMode="auto">
          <a:xfrm>
            <a:off x="1397000" y="441325"/>
            <a:ext cx="4221163" cy="3165475"/>
          </a:xfrm>
          <a:solidFill>
            <a:srgbClr val="FFFFFF"/>
          </a:solidFill>
          <a:ln>
            <a:solidFill>
              <a:srgbClr val="000000"/>
            </a:solidFill>
            <a:miter lim="800000"/>
            <a:headEnd/>
            <a:tailEnd/>
          </a:ln>
        </p:spPr>
      </p:sp>
      <p:sp>
        <p:nvSpPr>
          <p:cNvPr id="103428" name="Rectangle 3"/>
          <p:cNvSpPr>
            <a:spLocks noGrp="1" noChangeArrowheads="1"/>
          </p:cNvSpPr>
          <p:nvPr>
            <p:ph type="body" idx="1"/>
          </p:nvPr>
        </p:nvSpPr>
        <p:spPr bwMode="auto">
          <a:xfrm>
            <a:off x="906463" y="3798888"/>
            <a:ext cx="5202237" cy="5133975"/>
          </a:xfrm>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r>
              <a:rPr lang="fr-FR">
                <a:latin typeface="Arial" charset="0"/>
              </a:rPr>
              <a:t>En conclusion,</a:t>
            </a:r>
          </a:p>
          <a:p>
            <a:pPr eaLnBrk="1" hangingPunct="1"/>
            <a:endParaRPr lang="en-GB" sz="1800" b="1" i="1">
              <a:latin typeface="Arial" charset="0"/>
            </a:endParaRPr>
          </a:p>
          <a:p>
            <a:pPr eaLnBrk="1" hangingPunct="1">
              <a:spcBef>
                <a:spcPct val="0"/>
              </a:spcBef>
            </a:pPr>
            <a:r>
              <a:rPr lang="en-GB" sz="1800" b="1" i="1">
                <a:latin typeface="Arial" charset="0"/>
              </a:rPr>
              <a:t>Le rebord acétabulaire est une succession asymétrique de 3 pics et 3 vallées.</a:t>
            </a:r>
          </a:p>
          <a:p>
            <a:pPr eaLnBrk="1" hangingPunct="1">
              <a:spcBef>
                <a:spcPct val="0"/>
              </a:spcBef>
            </a:pPr>
            <a:endParaRPr lang="en-GB" sz="1800" b="1" i="1">
              <a:latin typeface="Arial" charset="0"/>
            </a:endParaRPr>
          </a:p>
          <a:p>
            <a:pPr eaLnBrk="1" hangingPunct="1">
              <a:spcBef>
                <a:spcPct val="0"/>
              </a:spcBef>
            </a:pPr>
            <a:r>
              <a:rPr lang="en-GB" sz="1800" b="1" i="1">
                <a:latin typeface="Arial" charset="0"/>
              </a:rPr>
              <a:t>La vallée du psoas a une profondeur de 3 à 5 mm.</a:t>
            </a:r>
            <a:endParaRPr lang="fr-FR">
              <a:latin typeface="Arial" charset="0"/>
            </a:endParaRPr>
          </a:p>
          <a:p>
            <a:pPr eaLnBrk="1" hangingPunct="1"/>
            <a:endParaRPr lang="fr-FR">
              <a:latin typeface="Arial" charset="0"/>
            </a:endParaRPr>
          </a:p>
          <a:p>
            <a:pPr eaLnBrk="1" hangingPunct="1"/>
            <a:endParaRPr lang="fr-FR">
              <a:latin typeface="Arial"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p:txBody>
          <a:bodyPr/>
          <a:lstStyle/>
          <a:p>
            <a:pPr>
              <a:defRPr/>
            </a:pPr>
            <a:fld id="{57DAC153-DD18-D94E-9934-392AAFD89E0E}" type="slidenum">
              <a:rPr lang="fr-FR" smtClean="0"/>
              <a:pPr>
                <a:defRPr/>
              </a:pPr>
              <a:t>14</a:t>
            </a:fld>
            <a:endParaRPr lang="fr-FR" smtClean="0"/>
          </a:p>
        </p:txBody>
      </p:sp>
      <p:sp>
        <p:nvSpPr>
          <p:cNvPr id="107523" name="Rectangle 2"/>
          <p:cNvSpPr>
            <a:spLocks noGrp="1" noRot="1" noChangeAspect="1" noChangeArrowheads="1" noTextEdit="1"/>
          </p:cNvSpPr>
          <p:nvPr>
            <p:ph type="sldImg"/>
          </p:nvPr>
        </p:nvSpPr>
        <p:spPr bwMode="auto">
          <a:xfrm>
            <a:off x="1400175" y="441325"/>
            <a:ext cx="4221163" cy="3165475"/>
          </a:xfrm>
          <a:noFill/>
          <a:ln>
            <a:solidFill>
              <a:srgbClr val="000000"/>
            </a:solidFill>
            <a:miter lim="800000"/>
            <a:headEnd/>
            <a:tailEnd/>
          </a:ln>
        </p:spPr>
      </p:sp>
      <p:sp>
        <p:nvSpPr>
          <p:cNvPr id="107524" name="Rectangle 3"/>
          <p:cNvSpPr>
            <a:spLocks noGrp="1" noChangeArrowheads="1"/>
          </p:cNvSpPr>
          <p:nvPr>
            <p:ph type="body" idx="1"/>
          </p:nvPr>
        </p:nvSpPr>
        <p:spPr bwMode="auto">
          <a:xfrm>
            <a:off x="906463" y="3798888"/>
            <a:ext cx="5202237" cy="5133975"/>
          </a:xfrm>
          <a:noFill/>
        </p:spPr>
        <p:txBody>
          <a:bodyPr wrap="square" numCol="1" anchor="t" anchorCtr="0" compatLnSpc="1">
            <a:prstTxWarp prst="textNoShape">
              <a:avLst/>
            </a:prstTxWarp>
          </a:bodyPr>
          <a:lstStyle/>
          <a:p>
            <a:pPr defTabSz="703263" eaLnBrk="1" hangingPunct="1"/>
            <a:r>
              <a:rPr lang="fr-FR"/>
              <a:t>Les résultats ont montré que la projection polaire du rebord acétabulaire ressemble à une sinusoïde asymétrique constituée de successions de 3 sommets et de 3 dépressions. La courbe part à gauche de la corne postérieure pour aller à droite vers la corne antérieure.</a:t>
            </a:r>
          </a:p>
          <a:p>
            <a:pPr defTabSz="703263" eaLnBrk="1" hangingPunct="1"/>
            <a:endParaRPr lang="fr-F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custDataLst>
              <p:tags r:id="rId1"/>
            </p:custDataLst>
          </p:nvPr>
        </p:nvSpPr>
        <p:spPr/>
        <p:txBody>
          <a:bodyPr/>
          <a:lstStyle/>
          <a:p>
            <a:pPr>
              <a:defRPr/>
            </a:pPr>
            <a:fld id="{2DB65848-6228-8242-80CB-00FC0DBD2557}" type="slidenum">
              <a:rPr lang="en-US" smtClean="0"/>
              <a:pPr>
                <a:defRPr/>
              </a:pPr>
              <a:t>15</a:t>
            </a:fld>
            <a:endParaRPr lang="en-US" smtClean="0">
              <a:latin typeface="Trebuchet MS" charset="0"/>
            </a:endParaRPr>
          </a:p>
        </p:txBody>
      </p:sp>
      <p:sp>
        <p:nvSpPr>
          <p:cNvPr id="66563" name="Rectangle 2"/>
          <p:cNvSpPr>
            <a:spLocks noGrp="1" noRot="1" noChangeAspect="1" noChangeArrowheads="1"/>
          </p:cNvSpPr>
          <p:nvPr>
            <p:ph type="sldImg"/>
          </p:nvPr>
        </p:nvSpPr>
        <p:spPr bwMode="auto">
          <a:xfrm>
            <a:off x="1397000" y="441325"/>
            <a:ext cx="4221163" cy="3165475"/>
          </a:xfrm>
          <a:solidFill>
            <a:srgbClr val="FFFFFF"/>
          </a:solidFill>
          <a:ln>
            <a:solidFill>
              <a:srgbClr val="000000"/>
            </a:solidFill>
            <a:miter lim="800000"/>
            <a:headEnd/>
            <a:tailEnd/>
          </a:ln>
        </p:spPr>
      </p:sp>
      <p:sp>
        <p:nvSpPr>
          <p:cNvPr id="66564" name="Rectangle 3"/>
          <p:cNvSpPr>
            <a:spLocks noGrp="1" noChangeArrowheads="1"/>
          </p:cNvSpPr>
          <p:nvPr>
            <p:ph type="body" idx="1"/>
          </p:nvPr>
        </p:nvSpPr>
        <p:spPr bwMode="auto">
          <a:xfrm>
            <a:off x="906463" y="3798888"/>
            <a:ext cx="5202237" cy="5133975"/>
          </a:xfrm>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r>
              <a:rPr lang="fr-FR">
                <a:latin typeface="Arial" charset="0"/>
              </a:rPr>
              <a:t>Or ce conflit peut survenir avec tous types d’implant, même s’il est plus fréquent en cas de cupule </a:t>
            </a:r>
          </a:p>
          <a:p>
            <a:pPr eaLnBrk="1" hangingPunct="1"/>
            <a:r>
              <a:rPr lang="fr-FR">
                <a:latin typeface="Arial" charset="0"/>
              </a:rPr>
              <a:t>	- surdimensionnée, </a:t>
            </a:r>
          </a:p>
          <a:p>
            <a:pPr eaLnBrk="1" hangingPunct="1"/>
            <a:r>
              <a:rPr lang="fr-FR">
                <a:latin typeface="Arial" charset="0"/>
              </a:rPr>
              <a:t>	- peu antéversée (car elle déborde en avant), </a:t>
            </a:r>
          </a:p>
          <a:p>
            <a:pPr eaLnBrk="1" hangingPunct="1"/>
            <a:r>
              <a:rPr lang="fr-FR">
                <a:latin typeface="Arial" charset="0"/>
              </a:rPr>
              <a:t>	- extruse par fraisage insuffisant, </a:t>
            </a:r>
          </a:p>
          <a:p>
            <a:pPr eaLnBrk="1" hangingPunct="1"/>
            <a:r>
              <a:rPr lang="fr-FR">
                <a:latin typeface="Arial" charset="0"/>
              </a:rPr>
              <a:t>	- ou dont le dessin de l’implant cylindro-sphérique est débordant</a:t>
            </a:r>
          </a:p>
          <a:p>
            <a:pPr eaLnBrk="1" hangingPunct="1"/>
            <a:endParaRPr lang="fr-FR">
              <a:latin typeface="Arial"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171450" indent="-171450">
              <a:buFont typeface="Wingdings" charset="0"/>
              <a:buChar char="Ø"/>
            </a:pPr>
            <a:r>
              <a:rPr lang="fr-FR" sz="1200" kern="1200" dirty="0" err="1" smtClean="0">
                <a:solidFill>
                  <a:schemeClr val="tx1"/>
                </a:solidFill>
                <a:latin typeface="+mn-lt"/>
                <a:ea typeface="ＭＳ Ｐゴシック" charset="-128"/>
                <a:cs typeface="ＭＳ Ｐゴシック" charset="-128"/>
              </a:rPr>
              <a:t>Pre-operative</a:t>
            </a:r>
            <a:r>
              <a:rPr lang="fr-FR" sz="1200" kern="1200" dirty="0" smtClean="0">
                <a:solidFill>
                  <a:schemeClr val="tx1"/>
                </a:solidFill>
                <a:latin typeface="+mn-lt"/>
                <a:ea typeface="ＭＳ Ｐゴシック" charset="-128"/>
                <a:cs typeface="ＭＳ Ｐゴシック" charset="-128"/>
              </a:rPr>
              <a:t> planning and X-ray </a:t>
            </a:r>
            <a:r>
              <a:rPr lang="fr-FR" sz="1200" kern="1200" dirty="0" err="1" smtClean="0">
                <a:solidFill>
                  <a:schemeClr val="tx1"/>
                </a:solidFill>
                <a:latin typeface="+mn-lt"/>
                <a:ea typeface="ＭＳ Ｐゴシック" charset="-128"/>
                <a:cs typeface="ＭＳ Ｐゴシック" charset="-128"/>
              </a:rPr>
              <a:t>evaluation</a:t>
            </a:r>
            <a:r>
              <a:rPr lang="fr-FR" sz="1200" kern="1200" dirty="0" smtClean="0">
                <a:solidFill>
                  <a:schemeClr val="tx1"/>
                </a:solidFill>
                <a:latin typeface="+mn-lt"/>
                <a:ea typeface="ＭＳ Ｐゴシック" charset="-128"/>
                <a:cs typeface="ＭＳ Ｐゴシック" charset="-128"/>
              </a:rPr>
              <a:t> </a:t>
            </a:r>
            <a:r>
              <a:rPr lang="fr-FR" sz="1200" kern="1200" dirty="0" err="1" smtClean="0">
                <a:solidFill>
                  <a:schemeClr val="tx1"/>
                </a:solidFill>
                <a:latin typeface="+mn-lt"/>
                <a:ea typeface="ＭＳ Ｐゴシック" charset="-128"/>
                <a:cs typeface="ＭＳ Ｐゴシック" charset="-128"/>
              </a:rPr>
              <a:t>aids</a:t>
            </a:r>
            <a:r>
              <a:rPr lang="fr-FR" sz="1200" kern="1200" dirty="0" smtClean="0">
                <a:solidFill>
                  <a:schemeClr val="tx1"/>
                </a:solidFill>
                <a:latin typeface="+mn-lt"/>
                <a:ea typeface="ＭＳ Ｐゴシック" charset="-128"/>
                <a:cs typeface="ＭＳ Ｐゴシック" charset="-128"/>
              </a:rPr>
              <a:t> in the </a:t>
            </a:r>
            <a:r>
              <a:rPr lang="fr-FR" sz="1200" kern="1200" dirty="0" err="1" smtClean="0">
                <a:solidFill>
                  <a:schemeClr val="tx1"/>
                </a:solidFill>
                <a:latin typeface="+mn-lt"/>
                <a:ea typeface="ＭＳ Ｐゴシック" charset="-128"/>
                <a:cs typeface="ＭＳ Ｐゴシック" charset="-128"/>
              </a:rPr>
              <a:t>selection</a:t>
            </a:r>
            <a:r>
              <a:rPr lang="fr-FR" sz="1200" kern="1200" dirty="0" smtClean="0">
                <a:solidFill>
                  <a:schemeClr val="tx1"/>
                </a:solidFill>
                <a:latin typeface="+mn-lt"/>
                <a:ea typeface="ＭＳ Ｐゴシック" charset="-128"/>
                <a:cs typeface="ＭＳ Ｐゴシック" charset="-128"/>
              </a:rPr>
              <a:t> of the </a:t>
            </a:r>
            <a:r>
              <a:rPr lang="fr-FR" sz="1200" kern="1200" dirty="0" err="1" smtClean="0">
                <a:solidFill>
                  <a:schemeClr val="tx1"/>
                </a:solidFill>
                <a:latin typeface="+mn-lt"/>
                <a:ea typeface="ＭＳ Ｐゴシック" charset="-128"/>
                <a:cs typeface="ＭＳ Ｐゴシック" charset="-128"/>
              </a:rPr>
              <a:t>most</a:t>
            </a:r>
            <a:r>
              <a:rPr lang="fr-FR" sz="1200" kern="1200" dirty="0" smtClean="0">
                <a:solidFill>
                  <a:schemeClr val="tx1"/>
                </a:solidFill>
                <a:latin typeface="+mn-lt"/>
                <a:ea typeface="ＭＳ Ｐゴシック" charset="-128"/>
                <a:cs typeface="ＭＳ Ｐゴシック" charset="-128"/>
              </a:rPr>
              <a:t> favorable implant style and optimal size for the </a:t>
            </a:r>
            <a:r>
              <a:rPr lang="fr-FR" sz="1200" kern="1200" dirty="0" err="1" smtClean="0">
                <a:solidFill>
                  <a:schemeClr val="tx1"/>
                </a:solidFill>
                <a:latin typeface="+mn-lt"/>
                <a:ea typeface="ＭＳ Ｐゴシック" charset="-128"/>
                <a:cs typeface="ＭＳ Ｐゴシック" charset="-128"/>
              </a:rPr>
              <a:t>patient’s</a:t>
            </a:r>
            <a:r>
              <a:rPr lang="fr-FR" sz="1200" kern="1200" dirty="0" smtClean="0">
                <a:solidFill>
                  <a:schemeClr val="tx1"/>
                </a:solidFill>
                <a:latin typeface="+mn-lt"/>
                <a:ea typeface="ＭＳ Ｐゴシック" charset="-128"/>
                <a:cs typeface="ＭＳ Ｐゴシック" charset="-128"/>
              </a:rPr>
              <a:t> hip </a:t>
            </a:r>
            <a:r>
              <a:rPr lang="fr-FR" sz="1200" kern="1200" dirty="0" err="1" smtClean="0">
                <a:solidFill>
                  <a:schemeClr val="tx1"/>
                </a:solidFill>
                <a:latin typeface="+mn-lt"/>
                <a:ea typeface="ＭＳ Ｐゴシック" charset="-128"/>
                <a:cs typeface="ＭＳ Ｐゴシック" charset="-128"/>
              </a:rPr>
              <a:t>pathology</a:t>
            </a:r>
            <a:r>
              <a:rPr lang="fr-FR" sz="1200" kern="1200" dirty="0" smtClean="0">
                <a:solidFill>
                  <a:schemeClr val="tx1"/>
                </a:solidFill>
                <a:latin typeface="+mn-lt"/>
                <a:ea typeface="ＭＳ Ｐゴシック" charset="-128"/>
                <a:cs typeface="ＭＳ Ｐゴシック" charset="-128"/>
              </a:rPr>
              <a:t>. </a:t>
            </a:r>
            <a:r>
              <a:rPr lang="fr-FR" sz="1200" kern="1200" dirty="0" err="1" smtClean="0">
                <a:solidFill>
                  <a:schemeClr val="tx1"/>
                </a:solidFill>
                <a:latin typeface="+mn-lt"/>
                <a:ea typeface="ＭＳ Ｐゴシック" charset="-128"/>
                <a:cs typeface="ＭＳ Ｐゴシック" charset="-128"/>
              </a:rPr>
              <a:t>Selecting</a:t>
            </a:r>
            <a:r>
              <a:rPr lang="fr-FR" sz="1200" kern="1200" dirty="0" smtClean="0">
                <a:solidFill>
                  <a:schemeClr val="tx1"/>
                </a:solidFill>
                <a:latin typeface="+mn-lt"/>
                <a:ea typeface="ＭＳ Ｐゴシック" charset="-128"/>
                <a:cs typeface="ＭＳ Ｐゴシック" charset="-128"/>
              </a:rPr>
              <a:t> </a:t>
            </a:r>
            <a:r>
              <a:rPr lang="fr-FR" sz="1200" kern="1200" dirty="0" err="1" smtClean="0">
                <a:solidFill>
                  <a:schemeClr val="tx1"/>
                </a:solidFill>
                <a:latin typeface="+mn-lt"/>
                <a:ea typeface="ＭＳ Ｐゴシック" charset="-128"/>
                <a:cs typeface="ＭＳ Ｐゴシック" charset="-128"/>
              </a:rPr>
              <a:t>potential</a:t>
            </a:r>
            <a:r>
              <a:rPr lang="fr-FR" sz="1200" kern="1200" dirty="0" smtClean="0">
                <a:solidFill>
                  <a:schemeClr val="tx1"/>
                </a:solidFill>
                <a:latin typeface="+mn-lt"/>
                <a:ea typeface="ＭＳ Ｐゴシック" charset="-128"/>
                <a:cs typeface="ＭＳ Ｐゴシック" charset="-128"/>
              </a:rPr>
              <a:t> implant styles and sizes </a:t>
            </a:r>
            <a:r>
              <a:rPr lang="fr-FR" sz="1200" kern="1200" dirty="0" err="1" smtClean="0">
                <a:solidFill>
                  <a:schemeClr val="tx1"/>
                </a:solidFill>
                <a:latin typeface="+mn-lt"/>
                <a:ea typeface="ＭＳ Ｐゴシック" charset="-128"/>
                <a:cs typeface="ＭＳ Ｐゴシック" charset="-128"/>
              </a:rPr>
              <a:t>can</a:t>
            </a:r>
            <a:r>
              <a:rPr lang="fr-FR" sz="1200" kern="1200" dirty="0" smtClean="0">
                <a:solidFill>
                  <a:schemeClr val="tx1"/>
                </a:solidFill>
                <a:latin typeface="+mn-lt"/>
                <a:ea typeface="ＭＳ Ｐゴシック" charset="-128"/>
                <a:cs typeface="ＭＳ Ｐゴシック" charset="-128"/>
              </a:rPr>
              <a:t> </a:t>
            </a:r>
            <a:r>
              <a:rPr lang="fr-FR" sz="1200" kern="1200" dirty="0" err="1" smtClean="0">
                <a:solidFill>
                  <a:schemeClr val="tx1"/>
                </a:solidFill>
                <a:latin typeface="+mn-lt"/>
                <a:ea typeface="ＭＳ Ｐゴシック" charset="-128"/>
                <a:cs typeface="ＭＳ Ｐゴシック" charset="-128"/>
              </a:rPr>
              <a:t>facilitate</a:t>
            </a:r>
            <a:r>
              <a:rPr lang="fr-FR" sz="1200" kern="1200" dirty="0" smtClean="0">
                <a:solidFill>
                  <a:schemeClr val="tx1"/>
                </a:solidFill>
                <a:latin typeface="+mn-lt"/>
                <a:ea typeface="ＭＳ Ｐゴシック" charset="-128"/>
                <a:cs typeface="ＭＳ Ｐゴシック" charset="-128"/>
              </a:rPr>
              <a:t> operating room </a:t>
            </a:r>
            <a:r>
              <a:rPr lang="fr-FR" sz="1200" kern="1200" dirty="0" err="1" smtClean="0">
                <a:solidFill>
                  <a:schemeClr val="tx1"/>
                </a:solidFill>
                <a:latin typeface="+mn-lt"/>
                <a:ea typeface="ＭＳ Ｐゴシック" charset="-128"/>
                <a:cs typeface="ＭＳ Ｐゴシック" charset="-128"/>
              </a:rPr>
              <a:t>preparation</a:t>
            </a:r>
            <a:r>
              <a:rPr lang="fr-FR" sz="1200" kern="1200" dirty="0" smtClean="0">
                <a:solidFill>
                  <a:schemeClr val="tx1"/>
                </a:solidFill>
                <a:latin typeface="+mn-lt"/>
                <a:ea typeface="ＭＳ Ｐゴシック" charset="-128"/>
                <a:cs typeface="ＭＳ Ｐゴシック" charset="-128"/>
              </a:rPr>
              <a:t> and assure </a:t>
            </a:r>
            <a:r>
              <a:rPr lang="fr-FR" sz="1200" kern="1200" dirty="0" err="1" smtClean="0">
                <a:solidFill>
                  <a:schemeClr val="tx1"/>
                </a:solidFill>
                <a:latin typeface="+mn-lt"/>
                <a:ea typeface="ＭＳ Ｐゴシック" charset="-128"/>
                <a:cs typeface="ＭＳ Ｐゴシック" charset="-128"/>
              </a:rPr>
              <a:t>availability</a:t>
            </a:r>
            <a:r>
              <a:rPr lang="fr-FR" sz="1200" kern="1200" dirty="0" smtClean="0">
                <a:solidFill>
                  <a:schemeClr val="tx1"/>
                </a:solidFill>
                <a:latin typeface="+mn-lt"/>
                <a:ea typeface="ＭＳ Ｐゴシック" charset="-128"/>
                <a:cs typeface="ＭＳ Ｐゴシック" charset="-128"/>
              </a:rPr>
              <a:t> of an </a:t>
            </a:r>
            <a:r>
              <a:rPr lang="fr-FR" sz="1200" kern="1200" dirty="0" err="1" smtClean="0">
                <a:solidFill>
                  <a:schemeClr val="tx1"/>
                </a:solidFill>
                <a:latin typeface="+mn-lt"/>
                <a:ea typeface="ＭＳ Ｐゴシック" charset="-128"/>
                <a:cs typeface="ＭＳ Ｐゴシック" charset="-128"/>
              </a:rPr>
              <a:t>appropriate</a:t>
            </a:r>
            <a:r>
              <a:rPr lang="fr-FR" sz="1200" kern="1200" dirty="0" smtClean="0">
                <a:solidFill>
                  <a:schemeClr val="tx1"/>
                </a:solidFill>
                <a:latin typeface="+mn-lt"/>
                <a:ea typeface="ＭＳ Ｐゴシック" charset="-128"/>
                <a:cs typeface="ＭＳ Ｐゴシック" charset="-128"/>
              </a:rPr>
              <a:t> size </a:t>
            </a:r>
            <a:r>
              <a:rPr lang="fr-FR" sz="1200" kern="1200" dirty="0" err="1" smtClean="0">
                <a:solidFill>
                  <a:schemeClr val="tx1"/>
                </a:solidFill>
                <a:latin typeface="+mn-lt"/>
                <a:ea typeface="ＭＳ Ｐゴシック" charset="-128"/>
                <a:cs typeface="ＭＳ Ｐゴシック" charset="-128"/>
              </a:rPr>
              <a:t>selection</a:t>
            </a:r>
            <a:r>
              <a:rPr lang="fr-FR" sz="1200" kern="1200" dirty="0" smtClean="0">
                <a:solidFill>
                  <a:schemeClr val="tx1"/>
                </a:solidFill>
                <a:latin typeface="+mn-lt"/>
                <a:ea typeface="ＭＳ Ｐゴシック" charset="-128"/>
                <a:cs typeface="ＭＳ Ｐゴシック" charset="-128"/>
              </a:rPr>
              <a:t>.</a:t>
            </a:r>
          </a:p>
          <a:p>
            <a:pPr marL="0" marR="0" indent="0" algn="l" defTabSz="457200" rtl="0" eaLnBrk="0" fontAlgn="base" latinLnBrk="0" hangingPunct="0">
              <a:lnSpc>
                <a:spcPct val="100000"/>
              </a:lnSpc>
              <a:spcBef>
                <a:spcPct val="30000"/>
              </a:spcBef>
              <a:spcAft>
                <a:spcPct val="0"/>
              </a:spcAft>
              <a:buClrTx/>
              <a:buSzTx/>
              <a:buFontTx/>
              <a:buNone/>
              <a:tabLst/>
              <a:defRPr/>
            </a:pPr>
            <a:r>
              <a:rPr lang="fr-FR" sz="1200" kern="1200" dirty="0" smtClean="0">
                <a:solidFill>
                  <a:schemeClr val="tx1"/>
                </a:solidFill>
                <a:latin typeface="+mn-lt"/>
                <a:ea typeface="ＭＳ Ｐゴシック" charset="-128"/>
                <a:cs typeface="ＭＳ Ｐゴシック" charset="-128"/>
              </a:rPr>
              <a:t>&gt; X-ray </a:t>
            </a:r>
            <a:r>
              <a:rPr lang="fr-FR" sz="1200" kern="1200" dirty="0" err="1" smtClean="0">
                <a:solidFill>
                  <a:schemeClr val="tx1"/>
                </a:solidFill>
                <a:latin typeface="+mn-lt"/>
                <a:ea typeface="ＭＳ Ｐゴシック" charset="-128"/>
                <a:cs typeface="ＭＳ Ｐゴシック" charset="-128"/>
              </a:rPr>
              <a:t>evaluation</a:t>
            </a:r>
            <a:r>
              <a:rPr lang="fr-FR" sz="1200" kern="1200" dirty="0" smtClean="0">
                <a:solidFill>
                  <a:schemeClr val="tx1"/>
                </a:solidFill>
                <a:latin typeface="+mn-lt"/>
                <a:ea typeface="ＭＳ Ｐゴシック" charset="-128"/>
                <a:cs typeface="ＭＳ Ｐゴシック" charset="-128"/>
              </a:rPr>
              <a:t> </a:t>
            </a:r>
            <a:r>
              <a:rPr lang="fr-FR" sz="1200" kern="1200" dirty="0" err="1" smtClean="0">
                <a:solidFill>
                  <a:schemeClr val="tx1"/>
                </a:solidFill>
                <a:latin typeface="+mn-lt"/>
                <a:ea typeface="ＭＳ Ｐゴシック" charset="-128"/>
                <a:cs typeface="ＭＳ Ｐゴシック" charset="-128"/>
              </a:rPr>
              <a:t>may</a:t>
            </a:r>
            <a:r>
              <a:rPr lang="fr-FR" sz="1200" kern="1200" dirty="0" smtClean="0">
                <a:solidFill>
                  <a:schemeClr val="tx1"/>
                </a:solidFill>
                <a:latin typeface="+mn-lt"/>
                <a:ea typeface="ＭＳ Ｐゴシック" charset="-128"/>
                <a:cs typeface="ＭＳ Ｐゴシック" charset="-128"/>
              </a:rPr>
              <a:t> </a:t>
            </a:r>
            <a:r>
              <a:rPr lang="fr-FR" sz="1200" kern="1200" dirty="0" err="1" smtClean="0">
                <a:solidFill>
                  <a:schemeClr val="tx1"/>
                </a:solidFill>
                <a:latin typeface="+mn-lt"/>
                <a:ea typeface="ＭＳ Ｐゴシック" charset="-128"/>
                <a:cs typeface="ＭＳ Ｐゴシック" charset="-128"/>
              </a:rPr>
              <a:t>also</a:t>
            </a:r>
            <a:r>
              <a:rPr lang="fr-FR" sz="1200" kern="1200" dirty="0" smtClean="0">
                <a:solidFill>
                  <a:schemeClr val="tx1"/>
                </a:solidFill>
                <a:latin typeface="+mn-lt"/>
                <a:ea typeface="ＭＳ Ｐゴシック" charset="-128"/>
                <a:cs typeface="ＭＳ Ｐゴシック" charset="-128"/>
              </a:rPr>
              <a:t> help </a:t>
            </a:r>
            <a:r>
              <a:rPr lang="fr-FR" sz="1200" kern="1200" dirty="0" err="1" smtClean="0">
                <a:solidFill>
                  <a:schemeClr val="tx1"/>
                </a:solidFill>
                <a:latin typeface="+mn-lt"/>
                <a:ea typeface="ＭＳ Ｐゴシック" charset="-128"/>
                <a:cs typeface="ＭＳ Ｐゴシック" charset="-128"/>
              </a:rPr>
              <a:t>detect</a:t>
            </a:r>
            <a:r>
              <a:rPr lang="fr-FR" sz="1200" kern="1200" dirty="0" smtClean="0">
                <a:solidFill>
                  <a:schemeClr val="tx1"/>
                </a:solidFill>
                <a:latin typeface="+mn-lt"/>
                <a:ea typeface="ＭＳ Ｐゴシック" charset="-128"/>
                <a:cs typeface="ＭＳ Ｐゴシック" charset="-128"/>
              </a:rPr>
              <a:t> </a:t>
            </a:r>
            <a:r>
              <a:rPr lang="fr-FR" sz="1200" kern="1200" dirty="0" err="1" smtClean="0">
                <a:solidFill>
                  <a:schemeClr val="tx1"/>
                </a:solidFill>
                <a:latin typeface="+mn-lt"/>
                <a:ea typeface="ＭＳ Ｐゴシック" charset="-128"/>
                <a:cs typeface="ＭＳ Ｐゴシック" charset="-128"/>
              </a:rPr>
              <a:t>anatomic</a:t>
            </a:r>
            <a:r>
              <a:rPr lang="fr-FR" sz="1200" kern="1200" dirty="0" smtClean="0">
                <a:solidFill>
                  <a:schemeClr val="tx1"/>
                </a:solidFill>
                <a:latin typeface="+mn-lt"/>
                <a:ea typeface="ＭＳ Ｐゴシック" charset="-128"/>
                <a:cs typeface="ＭＳ Ｐゴシック" charset="-128"/>
              </a:rPr>
              <a:t> anomalies </a:t>
            </a:r>
            <a:r>
              <a:rPr lang="fr-FR" sz="1200" kern="1200" dirty="0" err="1" smtClean="0">
                <a:solidFill>
                  <a:schemeClr val="tx1"/>
                </a:solidFill>
                <a:latin typeface="+mn-lt"/>
                <a:ea typeface="ＭＳ Ｐゴシック" charset="-128"/>
                <a:cs typeface="ＭＳ Ｐゴシック" charset="-128"/>
              </a:rPr>
              <a:t>that</a:t>
            </a:r>
            <a:r>
              <a:rPr lang="fr-FR" sz="1200" kern="1200" dirty="0" smtClean="0">
                <a:solidFill>
                  <a:schemeClr val="tx1"/>
                </a:solidFill>
                <a:latin typeface="+mn-lt"/>
                <a:ea typeface="ＭＳ Ｐゴシック" charset="-128"/>
                <a:cs typeface="ＭＳ Ｐゴシック" charset="-128"/>
              </a:rPr>
              <a:t> </a:t>
            </a:r>
            <a:r>
              <a:rPr lang="fr-FR" sz="1200" kern="1200" dirty="0" err="1" smtClean="0">
                <a:solidFill>
                  <a:schemeClr val="tx1"/>
                </a:solidFill>
                <a:latin typeface="+mn-lt"/>
                <a:ea typeface="ＭＳ Ｐゴシック" charset="-128"/>
                <a:cs typeface="ＭＳ Ｐゴシック" charset="-128"/>
              </a:rPr>
              <a:t>could</a:t>
            </a:r>
            <a:r>
              <a:rPr lang="fr-FR" sz="1200" kern="1200" dirty="0" smtClean="0">
                <a:solidFill>
                  <a:schemeClr val="tx1"/>
                </a:solidFill>
                <a:latin typeface="+mn-lt"/>
                <a:ea typeface="ＭＳ Ｐゴシック" charset="-128"/>
                <a:cs typeface="ＭＳ Ｐゴシック" charset="-128"/>
              </a:rPr>
              <a:t> </a:t>
            </a:r>
            <a:r>
              <a:rPr lang="fr-FR" sz="1200" kern="1200" dirty="0" err="1" smtClean="0">
                <a:solidFill>
                  <a:schemeClr val="tx1"/>
                </a:solidFill>
                <a:latin typeface="+mn-lt"/>
                <a:ea typeface="ＭＳ Ｐゴシック" charset="-128"/>
                <a:cs typeface="ＭＳ Ｐゴシック" charset="-128"/>
              </a:rPr>
              <a:t>prevent</a:t>
            </a:r>
            <a:r>
              <a:rPr lang="fr-FR" sz="1200" kern="1200" dirty="0" smtClean="0">
                <a:solidFill>
                  <a:schemeClr val="tx1"/>
                </a:solidFill>
                <a:latin typeface="+mn-lt"/>
                <a:ea typeface="ＭＳ Ｐゴシック" charset="-128"/>
                <a:cs typeface="ＭＳ Ｐゴシック" charset="-128"/>
              </a:rPr>
              <a:t> the intra-</a:t>
            </a:r>
            <a:r>
              <a:rPr lang="fr-FR" sz="1200" kern="1200" dirty="0" err="1" smtClean="0">
                <a:solidFill>
                  <a:schemeClr val="tx1"/>
                </a:solidFill>
                <a:latin typeface="+mn-lt"/>
                <a:ea typeface="ＭＳ Ｐゴシック" charset="-128"/>
                <a:cs typeface="ＭＳ Ｐゴシック" charset="-128"/>
              </a:rPr>
              <a:t>operative</a:t>
            </a:r>
            <a:r>
              <a:rPr lang="fr-FR" sz="1200" kern="1200" dirty="0" smtClean="0">
                <a:solidFill>
                  <a:schemeClr val="tx1"/>
                </a:solidFill>
                <a:latin typeface="+mn-lt"/>
                <a:ea typeface="ＭＳ Ｐゴシック" charset="-128"/>
                <a:cs typeface="ＭＳ Ｐゴシック" charset="-128"/>
              </a:rPr>
              <a:t> </a:t>
            </a:r>
            <a:r>
              <a:rPr lang="fr-FR" sz="1200" kern="1200" dirty="0" err="1" smtClean="0">
                <a:solidFill>
                  <a:schemeClr val="tx1"/>
                </a:solidFill>
                <a:latin typeface="+mn-lt"/>
                <a:ea typeface="ＭＳ Ｐゴシック" charset="-128"/>
                <a:cs typeface="ＭＳ Ｐゴシック" charset="-128"/>
              </a:rPr>
              <a:t>achievement</a:t>
            </a:r>
            <a:r>
              <a:rPr lang="fr-FR" sz="1200" kern="1200" dirty="0" smtClean="0">
                <a:solidFill>
                  <a:schemeClr val="tx1"/>
                </a:solidFill>
                <a:latin typeface="+mn-lt"/>
                <a:ea typeface="ＭＳ Ｐゴシック" charset="-128"/>
                <a:cs typeface="ＭＳ Ｐゴシック" charset="-128"/>
              </a:rPr>
              <a:t> of the </a:t>
            </a:r>
            <a:r>
              <a:rPr lang="fr-FR" sz="1200" kern="1200" dirty="0" err="1" smtClean="0">
                <a:solidFill>
                  <a:schemeClr val="tx1"/>
                </a:solidFill>
                <a:latin typeface="+mn-lt"/>
                <a:ea typeface="ＭＳ Ｐゴシック" charset="-128"/>
                <a:cs typeface="ＭＳ Ｐゴシック" charset="-128"/>
              </a:rPr>
              <a:t>established</a:t>
            </a:r>
            <a:r>
              <a:rPr lang="fr-FR" sz="1200" kern="1200" dirty="0" smtClean="0">
                <a:solidFill>
                  <a:schemeClr val="tx1"/>
                </a:solidFill>
                <a:latin typeface="+mn-lt"/>
                <a:ea typeface="ＭＳ Ｐゴシック" charset="-128"/>
                <a:cs typeface="ＭＳ Ｐゴシック" charset="-128"/>
              </a:rPr>
              <a:t> </a:t>
            </a:r>
            <a:r>
              <a:rPr lang="fr-FR" sz="1200" kern="1200" dirty="0" err="1" smtClean="0">
                <a:solidFill>
                  <a:schemeClr val="tx1"/>
                </a:solidFill>
                <a:latin typeface="+mn-lt"/>
                <a:ea typeface="ＭＳ Ｐゴシック" charset="-128"/>
                <a:cs typeface="ＭＳ Ｐゴシック" charset="-128"/>
              </a:rPr>
              <a:t>pre-operative</a:t>
            </a:r>
            <a:r>
              <a:rPr lang="fr-FR" sz="1200" kern="1200" dirty="0" smtClean="0">
                <a:solidFill>
                  <a:schemeClr val="tx1"/>
                </a:solidFill>
                <a:latin typeface="+mn-lt"/>
                <a:ea typeface="ＭＳ Ｐゴシック" charset="-128"/>
                <a:cs typeface="ＭＳ Ｐゴシック" charset="-128"/>
              </a:rPr>
              <a:t> goals as </a:t>
            </a:r>
            <a:r>
              <a:rPr lang="fr-FR" sz="1200" kern="1200" dirty="0" err="1" smtClean="0">
                <a:solidFill>
                  <a:schemeClr val="tx1"/>
                </a:solidFill>
                <a:latin typeface="+mn-lt"/>
                <a:ea typeface="ＭＳ Ｐゴシック" charset="-128"/>
                <a:cs typeface="ＭＳ Ｐゴシック" charset="-128"/>
              </a:rPr>
              <a:t>Retore</a:t>
            </a:r>
            <a:r>
              <a:rPr lang="fr-FR" sz="1200" kern="1200" dirty="0" smtClean="0">
                <a:solidFill>
                  <a:schemeClr val="tx1"/>
                </a:solidFill>
                <a:latin typeface="+mn-lt"/>
                <a:ea typeface="ＭＳ Ｐゴシック" charset="-128"/>
                <a:cs typeface="ＭＳ Ｐゴシック" charset="-128"/>
              </a:rPr>
              <a:t> a good offset </a:t>
            </a:r>
            <a:r>
              <a:rPr lang="fr-FR" sz="1200" kern="1200" dirty="0" err="1" smtClean="0">
                <a:solidFill>
                  <a:schemeClr val="tx1"/>
                </a:solidFill>
                <a:latin typeface="+mn-lt"/>
                <a:ea typeface="ＭＳ Ｐゴシック" charset="-128"/>
                <a:cs typeface="ＭＳ Ｐゴシック" charset="-128"/>
              </a:rPr>
              <a:t>with</a:t>
            </a:r>
            <a:r>
              <a:rPr lang="fr-FR" sz="1200" kern="1200" baseline="0" dirty="0" smtClean="0">
                <a:solidFill>
                  <a:schemeClr val="tx1"/>
                </a:solidFill>
                <a:latin typeface="+mn-lt"/>
                <a:ea typeface="ＭＳ Ｐゴシック" charset="-128"/>
                <a:cs typeface="ＭＳ Ｐゴシック" charset="-128"/>
              </a:rPr>
              <a:t> </a:t>
            </a:r>
            <a:r>
              <a:rPr lang="fr-FR" sz="1200" kern="1200" baseline="0" dirty="0" err="1" smtClean="0">
                <a:solidFill>
                  <a:schemeClr val="tx1"/>
                </a:solidFill>
                <a:latin typeface="+mn-lt"/>
                <a:ea typeface="ＭＳ Ｐゴシック" charset="-128"/>
                <a:cs typeface="ＭＳ Ｐゴシック" charset="-128"/>
              </a:rPr>
              <a:t>femoral</a:t>
            </a:r>
            <a:r>
              <a:rPr lang="fr-FR" sz="1200" kern="1200" baseline="0" dirty="0" smtClean="0">
                <a:solidFill>
                  <a:schemeClr val="tx1"/>
                </a:solidFill>
                <a:latin typeface="+mn-lt"/>
                <a:ea typeface="ＭＳ Ｐゴシック" charset="-128"/>
                <a:cs typeface="ＭＳ Ｐゴシック" charset="-128"/>
              </a:rPr>
              <a:t> stem</a:t>
            </a:r>
            <a:endParaRPr lang="fr-FR" sz="1200" kern="1200" dirty="0" smtClean="0">
              <a:solidFill>
                <a:schemeClr val="tx1"/>
              </a:solidFill>
              <a:latin typeface="+mn-lt"/>
              <a:ea typeface="ＭＳ Ｐゴシック" charset="-128"/>
              <a:cs typeface="ＭＳ Ｐゴシック" charset="-128"/>
            </a:endParaRPr>
          </a:p>
          <a:p>
            <a:r>
              <a:rPr lang="fr-FR" sz="1200" kern="1200" dirty="0" smtClean="0">
                <a:solidFill>
                  <a:schemeClr val="tx1"/>
                </a:solidFill>
                <a:latin typeface="+mn-lt"/>
                <a:ea typeface="ＭＳ Ｐゴシック" charset="-128"/>
                <a:cs typeface="ＭＳ Ｐゴシック" charset="-128"/>
              </a:rPr>
              <a:t>.</a:t>
            </a:r>
            <a:endParaRPr lang="fr-FR" dirty="0"/>
          </a:p>
        </p:txBody>
      </p:sp>
      <p:sp>
        <p:nvSpPr>
          <p:cNvPr id="4" name="Espace réservé du numéro de diapositive 3"/>
          <p:cNvSpPr>
            <a:spLocks noGrp="1"/>
          </p:cNvSpPr>
          <p:nvPr>
            <p:ph type="sldNum" sz="quarter" idx="10"/>
          </p:nvPr>
        </p:nvSpPr>
        <p:spPr/>
        <p:txBody>
          <a:bodyPr/>
          <a:lstStyle/>
          <a:p>
            <a:pPr>
              <a:defRPr/>
            </a:pPr>
            <a:fld id="{1D5A8FC9-DE90-AA45-885D-3AB4D891D9D0}" type="slidenum">
              <a:rPr lang="fr-FR" smtClean="0"/>
              <a:pPr>
                <a:defRPr/>
              </a:pPr>
              <a:t>16</a:t>
            </a:fld>
            <a:endParaRPr lang="fr-FR"/>
          </a:p>
        </p:txBody>
      </p:sp>
    </p:spTree>
    <p:extLst>
      <p:ext uri="{BB962C8B-B14F-4D97-AF65-F5344CB8AC3E}">
        <p14:creationId xmlns:p14="http://schemas.microsoft.com/office/powerpoint/2010/main" val="3304725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The</a:t>
            </a:r>
            <a:r>
              <a:rPr lang="fr-FR" baseline="0" dirty="0" smtClean="0"/>
              <a:t> basic </a:t>
            </a:r>
            <a:r>
              <a:rPr lang="fr-FR" dirty="0" smtClean="0"/>
              <a:t> </a:t>
            </a:r>
            <a:r>
              <a:rPr lang="fr-FR" dirty="0"/>
              <a:t>point </a:t>
            </a:r>
            <a:r>
              <a:rPr lang="fr-FR" dirty="0" err="1"/>
              <a:t>is</a:t>
            </a:r>
            <a:r>
              <a:rPr lang="fr-FR" dirty="0"/>
              <a:t> </a:t>
            </a:r>
            <a:r>
              <a:rPr lang="fr-FR" dirty="0" err="1"/>
              <a:t>that</a:t>
            </a:r>
            <a:r>
              <a:rPr lang="fr-FR" dirty="0"/>
              <a:t> the </a:t>
            </a:r>
            <a:r>
              <a:rPr lang="fr-FR" dirty="0" err="1" smtClean="0"/>
              <a:t>approach</a:t>
            </a:r>
            <a:r>
              <a:rPr lang="fr-FR" dirty="0" smtClean="0"/>
              <a:t> </a:t>
            </a:r>
            <a:r>
              <a:rPr lang="fr-FR" dirty="0" err="1" smtClean="0"/>
              <a:t>allow</a:t>
            </a:r>
            <a:r>
              <a:rPr lang="fr-FR" dirty="0" smtClean="0"/>
              <a:t> </a:t>
            </a:r>
            <a:r>
              <a:rPr lang="fr-FR" dirty="0"/>
              <a:t>a good </a:t>
            </a:r>
            <a:r>
              <a:rPr lang="fr-FR" dirty="0" err="1" smtClean="0"/>
              <a:t>view</a:t>
            </a:r>
            <a:r>
              <a:rPr lang="fr-FR" dirty="0" smtClean="0"/>
              <a:t> </a:t>
            </a:r>
            <a:r>
              <a:rPr lang="fr-FR" dirty="0"/>
              <a:t>of the </a:t>
            </a:r>
            <a:r>
              <a:rPr lang="fr-FR" dirty="0" err="1" smtClean="0"/>
              <a:t>a</a:t>
            </a:r>
            <a:r>
              <a:rPr lang="fr-FR" sz="1200" dirty="0" err="1" smtClean="0">
                <a:solidFill>
                  <a:srgbClr val="FFFF00"/>
                </a:solidFill>
              </a:rPr>
              <a:t>cetabulum</a:t>
            </a:r>
            <a:r>
              <a:rPr lang="fr-FR" sz="1200" dirty="0" smtClean="0">
                <a:solidFill>
                  <a:srgbClr val="FFFF00"/>
                </a:solidFill>
              </a:rPr>
              <a:t> </a:t>
            </a:r>
            <a:r>
              <a:rPr lang="fr-FR" sz="1200" dirty="0" err="1" smtClean="0">
                <a:solidFill>
                  <a:srgbClr val="FFFF00"/>
                </a:solidFill>
              </a:rPr>
              <a:t>anterior</a:t>
            </a:r>
            <a:r>
              <a:rPr lang="fr-FR" sz="1200" dirty="0" smtClean="0">
                <a:solidFill>
                  <a:srgbClr val="FFFF00"/>
                </a:solidFill>
              </a:rPr>
              <a:t> </a:t>
            </a:r>
            <a:r>
              <a:rPr lang="fr-FR" sz="1200" dirty="0" err="1" smtClean="0">
                <a:solidFill>
                  <a:srgbClr val="FFFF00"/>
                </a:solidFill>
              </a:rPr>
              <a:t>rim</a:t>
            </a:r>
            <a:r>
              <a:rPr lang="fr-FR" sz="1200" dirty="0" smtClean="0">
                <a:solidFill>
                  <a:srgbClr val="FFFF00"/>
                </a:solidFill>
              </a:rPr>
              <a:t> </a:t>
            </a:r>
            <a:r>
              <a:rPr lang="fr-FR" sz="1200" dirty="0" err="1" smtClean="0">
                <a:solidFill>
                  <a:schemeClr val="tx1"/>
                </a:solidFill>
              </a:rPr>
              <a:t>v</a:t>
            </a:r>
            <a:r>
              <a:rPr lang="fr-FR" dirty="0" err="1" smtClean="0"/>
              <a:t>lew</a:t>
            </a:r>
            <a:endParaRPr lang="fr-FR" dirty="0"/>
          </a:p>
        </p:txBody>
      </p:sp>
      <p:sp>
        <p:nvSpPr>
          <p:cNvPr id="4" name="Espace réservé du numéro de diapositive 3"/>
          <p:cNvSpPr>
            <a:spLocks noGrp="1"/>
          </p:cNvSpPr>
          <p:nvPr>
            <p:ph type="sldNum" sz="quarter" idx="10"/>
          </p:nvPr>
        </p:nvSpPr>
        <p:spPr/>
        <p:txBody>
          <a:bodyPr/>
          <a:lstStyle/>
          <a:p>
            <a:pPr>
              <a:defRPr/>
            </a:pPr>
            <a:fld id="{1D5A8FC9-DE90-AA45-885D-3AB4D891D9D0}" type="slidenum">
              <a:rPr lang="fr-FR" smtClean="0"/>
              <a:pPr>
                <a:defRPr/>
              </a:pPr>
              <a:t>17</a:t>
            </a:fld>
            <a:endParaRPr lang="fr-FR"/>
          </a:p>
        </p:txBody>
      </p:sp>
    </p:spTree>
    <p:extLst>
      <p:ext uri="{BB962C8B-B14F-4D97-AF65-F5344CB8AC3E}">
        <p14:creationId xmlns:p14="http://schemas.microsoft.com/office/powerpoint/2010/main" val="42418369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err="1" smtClean="0"/>
              <a:t>Bony</a:t>
            </a:r>
            <a:r>
              <a:rPr lang="fr-FR" dirty="0" smtClean="0"/>
              <a:t> </a:t>
            </a:r>
            <a:r>
              <a:rPr lang="fr-FR" dirty="0" err="1" smtClean="0"/>
              <a:t>Défects</a:t>
            </a:r>
            <a:r>
              <a:rPr lang="fr-FR" dirty="0" smtClean="0"/>
              <a:t> </a:t>
            </a:r>
            <a:r>
              <a:rPr lang="fr-FR" dirty="0" err="1" smtClean="0"/>
              <a:t>can</a:t>
            </a:r>
            <a:r>
              <a:rPr lang="fr-FR" dirty="0" smtClean="0"/>
              <a:t> </a:t>
            </a:r>
            <a:r>
              <a:rPr lang="fr-FR" dirty="0" err="1" smtClean="0"/>
              <a:t>be</a:t>
            </a:r>
            <a:r>
              <a:rPr lang="fr-FR" dirty="0" smtClean="0"/>
              <a:t> </a:t>
            </a:r>
            <a:r>
              <a:rPr lang="fr-FR" dirty="0" err="1" smtClean="0"/>
              <a:t>identified</a:t>
            </a:r>
            <a:r>
              <a:rPr lang="fr-FR" dirty="0" smtClean="0"/>
              <a:t> for a possible </a:t>
            </a:r>
            <a:r>
              <a:rPr lang="fr-FR" dirty="0" err="1" smtClean="0"/>
              <a:t>Grafting</a:t>
            </a:r>
            <a:endParaRPr lang="fr-FR" dirty="0"/>
          </a:p>
        </p:txBody>
      </p:sp>
      <p:sp>
        <p:nvSpPr>
          <p:cNvPr id="4" name="Espace réservé du numéro de diapositive 3"/>
          <p:cNvSpPr>
            <a:spLocks noGrp="1"/>
          </p:cNvSpPr>
          <p:nvPr>
            <p:ph type="sldNum" sz="quarter" idx="10"/>
          </p:nvPr>
        </p:nvSpPr>
        <p:spPr/>
        <p:txBody>
          <a:bodyPr/>
          <a:lstStyle/>
          <a:p>
            <a:pPr>
              <a:defRPr/>
            </a:pPr>
            <a:fld id="{1D5A8FC9-DE90-AA45-885D-3AB4D891D9D0}" type="slidenum">
              <a:rPr lang="fr-FR" smtClean="0"/>
              <a:pPr>
                <a:defRPr/>
              </a:pPr>
              <a:t>18</a:t>
            </a:fld>
            <a:endParaRPr lang="fr-FR"/>
          </a:p>
        </p:txBody>
      </p:sp>
    </p:spTree>
    <p:extLst>
      <p:ext uri="{BB962C8B-B14F-4D97-AF65-F5344CB8AC3E}">
        <p14:creationId xmlns:p14="http://schemas.microsoft.com/office/powerpoint/2010/main" val="2768237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Caution </a:t>
            </a:r>
            <a:r>
              <a:rPr lang="fr-FR" dirty="0" err="1" smtClean="0"/>
              <a:t>acetabulum</a:t>
            </a:r>
            <a:r>
              <a:rPr lang="fr-FR" dirty="0" smtClean="0"/>
              <a:t> </a:t>
            </a:r>
            <a:r>
              <a:rPr lang="fr-FR" dirty="0" err="1" smtClean="0"/>
              <a:t>anteversion</a:t>
            </a:r>
            <a:r>
              <a:rPr lang="fr-FR" dirty="0" smtClean="0"/>
              <a:t>, </a:t>
            </a:r>
            <a:r>
              <a:rPr lang="fr-FR" dirty="0" err="1" smtClean="0"/>
              <a:t>Who</a:t>
            </a:r>
            <a:r>
              <a:rPr lang="fr-FR" dirty="0" smtClean="0"/>
              <a:t> </a:t>
            </a:r>
            <a:r>
              <a:rPr lang="fr-FR" dirty="0" err="1" smtClean="0"/>
              <a:t>can</a:t>
            </a:r>
            <a:r>
              <a:rPr lang="fr-FR" dirty="0" smtClean="0"/>
              <a:t> change </a:t>
            </a:r>
            <a:r>
              <a:rPr lang="fr-FR" dirty="0" err="1" smtClean="0"/>
              <a:t>according</a:t>
            </a:r>
            <a:r>
              <a:rPr lang="fr-FR" dirty="0" smtClean="0"/>
              <a:t> to the patients</a:t>
            </a:r>
            <a:endParaRPr lang="fr-FR" dirty="0"/>
          </a:p>
        </p:txBody>
      </p:sp>
      <p:sp>
        <p:nvSpPr>
          <p:cNvPr id="4" name="Espace réservé du numéro de diapositive 3"/>
          <p:cNvSpPr>
            <a:spLocks noGrp="1"/>
          </p:cNvSpPr>
          <p:nvPr>
            <p:ph type="sldNum" sz="quarter" idx="10"/>
          </p:nvPr>
        </p:nvSpPr>
        <p:spPr/>
        <p:txBody>
          <a:bodyPr/>
          <a:lstStyle/>
          <a:p>
            <a:pPr>
              <a:defRPr/>
            </a:pPr>
            <a:fld id="{1D5A8FC9-DE90-AA45-885D-3AB4D891D9D0}" type="slidenum">
              <a:rPr lang="fr-FR" smtClean="0"/>
              <a:pPr>
                <a:defRPr/>
              </a:pPr>
              <a:t>19</a:t>
            </a:fld>
            <a:endParaRPr lang="fr-FR"/>
          </a:p>
        </p:txBody>
      </p:sp>
    </p:spTree>
    <p:extLst>
      <p:ext uri="{BB962C8B-B14F-4D97-AF65-F5344CB8AC3E}">
        <p14:creationId xmlns:p14="http://schemas.microsoft.com/office/powerpoint/2010/main" val="17344406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Mark </a:t>
            </a:r>
            <a:r>
              <a:rPr lang="fr-FR" dirty="0" err="1" smtClean="0"/>
              <a:t>with</a:t>
            </a:r>
            <a:r>
              <a:rPr lang="fr-FR" dirty="0" smtClean="0"/>
              <a:t> the </a:t>
            </a:r>
            <a:r>
              <a:rPr lang="fr-FR" dirty="0" err="1" smtClean="0"/>
              <a:t>diathermy</a:t>
            </a:r>
            <a:r>
              <a:rPr lang="fr-FR" dirty="0" smtClean="0"/>
              <a:t> </a:t>
            </a:r>
            <a:r>
              <a:rPr lang="fr-FR" smtClean="0"/>
              <a:t>knife</a:t>
            </a:r>
            <a:endParaRPr lang="fr-FR"/>
          </a:p>
        </p:txBody>
      </p:sp>
      <p:sp>
        <p:nvSpPr>
          <p:cNvPr id="4" name="Espace réservé du numéro de diapositive 3"/>
          <p:cNvSpPr>
            <a:spLocks noGrp="1"/>
          </p:cNvSpPr>
          <p:nvPr>
            <p:ph type="sldNum" sz="quarter" idx="10"/>
          </p:nvPr>
        </p:nvSpPr>
        <p:spPr/>
        <p:txBody>
          <a:bodyPr/>
          <a:lstStyle/>
          <a:p>
            <a:pPr>
              <a:defRPr/>
            </a:pPr>
            <a:fld id="{1D5A8FC9-DE90-AA45-885D-3AB4D891D9D0}" type="slidenum">
              <a:rPr lang="fr-FR" smtClean="0"/>
              <a:pPr>
                <a:defRPr/>
              </a:pPr>
              <a:t>21</a:t>
            </a:fld>
            <a:endParaRPr lang="fr-FR"/>
          </a:p>
        </p:txBody>
      </p:sp>
    </p:spTree>
    <p:extLst>
      <p:ext uri="{BB962C8B-B14F-4D97-AF65-F5344CB8AC3E}">
        <p14:creationId xmlns:p14="http://schemas.microsoft.com/office/powerpoint/2010/main" val="37980088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fr-FR" sz="1200" dirty="0" smtClean="0"/>
              <a:t>The </a:t>
            </a:r>
            <a:r>
              <a:rPr lang="fr-FR" sz="1200" dirty="0" err="1" smtClean="0"/>
              <a:t>Expandable</a:t>
            </a:r>
            <a:r>
              <a:rPr lang="fr-FR" sz="1200" dirty="0" smtClean="0"/>
              <a:t> Coupler has a </a:t>
            </a:r>
            <a:r>
              <a:rPr lang="fr-FR" sz="1200" dirty="0" err="1" smtClean="0"/>
              <a:t>reference</a:t>
            </a:r>
            <a:r>
              <a:rPr lang="fr-FR" sz="1200" dirty="0" smtClean="0"/>
              <a:t> mark </a:t>
            </a:r>
            <a:r>
              <a:rPr lang="fr-FR" sz="1200" dirty="0" err="1" smtClean="0"/>
              <a:t>that</a:t>
            </a:r>
            <a:r>
              <a:rPr lang="fr-FR" sz="1200" dirty="0" smtClean="0"/>
              <a:t> corresponds to the </a:t>
            </a:r>
            <a:r>
              <a:rPr lang="fr-FR" sz="1200" dirty="0" err="1" smtClean="0"/>
              <a:t>superior</a:t>
            </a:r>
            <a:r>
              <a:rPr lang="fr-FR" sz="1200" dirty="0" smtClean="0"/>
              <a:t> </a:t>
            </a:r>
            <a:r>
              <a:rPr lang="fr-FR" sz="1200" dirty="0" err="1" smtClean="0"/>
              <a:t>reference</a:t>
            </a:r>
            <a:r>
              <a:rPr lang="fr-FR" sz="1200" dirty="0" smtClean="0"/>
              <a:t> mark on the implant. The gray </a:t>
            </a:r>
            <a:r>
              <a:rPr lang="fr-FR" sz="1200" dirty="0" err="1" smtClean="0"/>
              <a:t>stripes</a:t>
            </a:r>
            <a:r>
              <a:rPr lang="fr-FR" sz="1200" dirty="0" smtClean="0"/>
              <a:t> </a:t>
            </a:r>
            <a:r>
              <a:rPr lang="fr-FR" sz="1200" dirty="0" err="1" smtClean="0"/>
              <a:t>engraved</a:t>
            </a:r>
            <a:r>
              <a:rPr lang="fr-FR" sz="1200" dirty="0" smtClean="0"/>
              <a:t> on </a:t>
            </a:r>
            <a:r>
              <a:rPr lang="fr-FR" sz="1200" dirty="0" err="1" smtClean="0"/>
              <a:t>either</a:t>
            </a:r>
            <a:r>
              <a:rPr lang="fr-FR" sz="1200" dirty="0" smtClean="0"/>
              <a:t> </a:t>
            </a:r>
            <a:r>
              <a:rPr lang="fr-FR" sz="1200" dirty="0" err="1" smtClean="0"/>
              <a:t>side</a:t>
            </a:r>
            <a:r>
              <a:rPr lang="fr-FR" sz="1200" dirty="0" smtClean="0"/>
              <a:t> of the </a:t>
            </a:r>
            <a:r>
              <a:rPr lang="fr-FR" sz="1200" dirty="0" err="1" smtClean="0"/>
              <a:t>reference</a:t>
            </a:r>
            <a:r>
              <a:rPr lang="fr-FR" sz="1200" dirty="0" smtClean="0"/>
              <a:t> mark on the </a:t>
            </a:r>
            <a:r>
              <a:rPr lang="fr-FR" sz="1200" dirty="0" err="1" smtClean="0"/>
              <a:t>Expandable</a:t>
            </a:r>
            <a:r>
              <a:rPr lang="fr-FR" sz="1200" dirty="0" smtClean="0"/>
              <a:t> Coupler </a:t>
            </a:r>
            <a:r>
              <a:rPr lang="fr-FR" sz="1200" dirty="0" err="1" smtClean="0"/>
              <a:t>indicate</a:t>
            </a:r>
            <a:r>
              <a:rPr lang="fr-FR" sz="1200" dirty="0" smtClean="0"/>
              <a:t> the position of the </a:t>
            </a:r>
            <a:r>
              <a:rPr lang="fr-FR" sz="1200" dirty="0" err="1" smtClean="0"/>
              <a:t>cup</a:t>
            </a:r>
            <a:r>
              <a:rPr lang="fr-FR" sz="1200" dirty="0" smtClean="0"/>
              <a:t> </a:t>
            </a:r>
            <a:r>
              <a:rPr lang="fr-FR" sz="1200" dirty="0" err="1" smtClean="0"/>
              <a:t>notch</a:t>
            </a:r>
            <a:r>
              <a:rPr lang="fr-FR" sz="1200" dirty="0" smtClean="0"/>
              <a:t> (right or </a:t>
            </a:r>
            <a:r>
              <a:rPr lang="fr-FR" sz="1200" dirty="0" err="1" smtClean="0"/>
              <a:t>left</a:t>
            </a:r>
            <a:r>
              <a:rPr lang="fr-FR" sz="1200" dirty="0" smtClean="0"/>
              <a:t>) for the </a:t>
            </a:r>
            <a:r>
              <a:rPr lang="fr-FR" sz="1200" dirty="0" err="1" smtClean="0"/>
              <a:t>iliopsoas</a:t>
            </a:r>
            <a:r>
              <a:rPr lang="fr-FR" sz="1200" dirty="0" smtClean="0"/>
              <a:t> tendon </a:t>
            </a:r>
          </a:p>
          <a:p>
            <a:endParaRPr lang="fr-FR" dirty="0"/>
          </a:p>
        </p:txBody>
      </p:sp>
      <p:sp>
        <p:nvSpPr>
          <p:cNvPr id="4" name="Espace réservé du numéro de diapositive 3"/>
          <p:cNvSpPr>
            <a:spLocks noGrp="1"/>
          </p:cNvSpPr>
          <p:nvPr>
            <p:ph type="sldNum" sz="quarter" idx="10"/>
          </p:nvPr>
        </p:nvSpPr>
        <p:spPr/>
        <p:txBody>
          <a:bodyPr/>
          <a:lstStyle/>
          <a:p>
            <a:pPr>
              <a:defRPr/>
            </a:pPr>
            <a:fld id="{1D5A8FC9-DE90-AA45-885D-3AB4D891D9D0}" type="slidenum">
              <a:rPr lang="fr-FR" smtClean="0"/>
              <a:pPr>
                <a:defRPr/>
              </a:pPr>
              <a:t>22</a:t>
            </a:fld>
            <a:endParaRPr lang="fr-FR"/>
          </a:p>
        </p:txBody>
      </p:sp>
    </p:spTree>
    <p:extLst>
      <p:ext uri="{BB962C8B-B14F-4D97-AF65-F5344CB8AC3E}">
        <p14:creationId xmlns:p14="http://schemas.microsoft.com/office/powerpoint/2010/main" val="32864477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1200" kern="1200" dirty="0" smtClean="0">
                <a:solidFill>
                  <a:schemeClr val="tx1"/>
                </a:solidFill>
                <a:latin typeface="+mn-lt"/>
                <a:ea typeface="ＭＳ Ｐゴシック" charset="-128"/>
                <a:cs typeface="ＭＳ Ｐゴシック" charset="-128"/>
              </a:rPr>
              <a:t>The </a:t>
            </a:r>
            <a:r>
              <a:rPr lang="fr-FR" sz="1200" kern="1200" dirty="0" err="1" smtClean="0">
                <a:solidFill>
                  <a:schemeClr val="tx1"/>
                </a:solidFill>
                <a:latin typeface="+mn-lt"/>
                <a:ea typeface="ＭＳ Ｐゴシック" charset="-128"/>
                <a:cs typeface="ＭＳ Ｐゴシック" charset="-128"/>
              </a:rPr>
              <a:t>Expandable</a:t>
            </a:r>
            <a:r>
              <a:rPr lang="fr-FR" sz="1200" kern="1200" dirty="0" smtClean="0">
                <a:solidFill>
                  <a:schemeClr val="tx1"/>
                </a:solidFill>
                <a:latin typeface="+mn-lt"/>
                <a:ea typeface="ＭＳ Ｐゴシック" charset="-128"/>
                <a:cs typeface="ＭＳ Ｐゴシック" charset="-128"/>
              </a:rPr>
              <a:t> Coupler must </a:t>
            </a:r>
            <a:r>
              <a:rPr lang="fr-FR" sz="1200" kern="1200" dirty="0" err="1" smtClean="0">
                <a:solidFill>
                  <a:schemeClr val="tx1"/>
                </a:solidFill>
                <a:latin typeface="+mn-lt"/>
                <a:ea typeface="ＭＳ Ｐゴシック" charset="-128"/>
                <a:cs typeface="ＭＳ Ｐゴシック" charset="-128"/>
              </a:rPr>
              <a:t>be</a:t>
            </a:r>
            <a:r>
              <a:rPr lang="fr-FR" sz="1200" kern="1200" dirty="0" smtClean="0">
                <a:solidFill>
                  <a:schemeClr val="tx1"/>
                </a:solidFill>
                <a:latin typeface="+mn-lt"/>
                <a:ea typeface="ＭＳ Ｐゴシック" charset="-128"/>
                <a:cs typeface="ＭＳ Ｐゴシック" charset="-128"/>
              </a:rPr>
              <a:t> </a:t>
            </a:r>
            <a:r>
              <a:rPr lang="fr-FR" sz="1200" kern="1200" dirty="0" err="1" smtClean="0">
                <a:solidFill>
                  <a:schemeClr val="tx1"/>
                </a:solidFill>
                <a:latin typeface="+mn-lt"/>
                <a:ea typeface="ＭＳ Ｐゴシック" charset="-128"/>
                <a:cs typeface="ＭＳ Ｐゴシック" charset="-128"/>
              </a:rPr>
              <a:t>fully</a:t>
            </a:r>
            <a:r>
              <a:rPr lang="fr-FR" sz="1200" kern="1200" dirty="0" smtClean="0">
                <a:solidFill>
                  <a:schemeClr val="tx1"/>
                </a:solidFill>
                <a:latin typeface="+mn-lt"/>
                <a:ea typeface="ＭＳ Ｐゴシック" charset="-128"/>
                <a:cs typeface="ＭＳ Ｐゴシック" charset="-128"/>
              </a:rPr>
              <a:t> </a:t>
            </a:r>
            <a:r>
              <a:rPr lang="fr-FR" sz="1200" kern="1200" dirty="0" err="1" smtClean="0">
                <a:solidFill>
                  <a:schemeClr val="tx1"/>
                </a:solidFill>
                <a:latin typeface="+mn-lt"/>
                <a:ea typeface="ＭＳ Ｐゴシック" charset="-128"/>
                <a:cs typeface="ＭＳ Ｐゴシック" charset="-128"/>
              </a:rPr>
              <a:t>seated</a:t>
            </a:r>
            <a:r>
              <a:rPr lang="fr-FR" sz="1200" kern="1200" dirty="0" smtClean="0">
                <a:solidFill>
                  <a:schemeClr val="tx1"/>
                </a:solidFill>
                <a:latin typeface="+mn-lt"/>
                <a:ea typeface="ＭＳ Ｐゴシック" charset="-128"/>
                <a:cs typeface="ＭＳ Ｐゴシック" charset="-128"/>
              </a:rPr>
              <a:t> </a:t>
            </a:r>
            <a:r>
              <a:rPr lang="fr-FR" sz="1200" kern="1200" dirty="0" err="1" smtClean="0">
                <a:solidFill>
                  <a:schemeClr val="tx1"/>
                </a:solidFill>
                <a:latin typeface="+mn-lt"/>
                <a:ea typeface="ＭＳ Ｐゴシック" charset="-128"/>
                <a:cs typeface="ＭＳ Ｐゴシック" charset="-128"/>
              </a:rPr>
              <a:t>within</a:t>
            </a:r>
            <a:r>
              <a:rPr lang="fr-FR" sz="1200" kern="1200" dirty="0" smtClean="0">
                <a:solidFill>
                  <a:schemeClr val="tx1"/>
                </a:solidFill>
                <a:latin typeface="+mn-lt"/>
                <a:ea typeface="ＭＳ Ｐゴシック" charset="-128"/>
                <a:cs typeface="ＭＳ Ｐゴシック" charset="-128"/>
              </a:rPr>
              <a:t> the implant </a:t>
            </a:r>
            <a:r>
              <a:rPr lang="fr-FR" sz="1200" kern="1200" dirty="0" err="1" smtClean="0">
                <a:solidFill>
                  <a:schemeClr val="tx1"/>
                </a:solidFill>
                <a:latin typeface="+mn-lt"/>
                <a:ea typeface="ＭＳ Ｐゴシック" charset="-128"/>
                <a:cs typeface="ＭＳ Ｐゴシック" charset="-128"/>
              </a:rPr>
              <a:t>before</a:t>
            </a:r>
            <a:r>
              <a:rPr lang="fr-FR" sz="1200" kern="1200" dirty="0" smtClean="0">
                <a:solidFill>
                  <a:schemeClr val="tx1"/>
                </a:solidFill>
                <a:latin typeface="+mn-lt"/>
                <a:ea typeface="ＭＳ Ｐゴシック" charset="-128"/>
                <a:cs typeface="ＭＳ Ｐゴシック" charset="-128"/>
              </a:rPr>
              <a:t> </a:t>
            </a:r>
            <a:r>
              <a:rPr lang="fr-FR" sz="1200" kern="1200" dirty="0" err="1" smtClean="0">
                <a:solidFill>
                  <a:schemeClr val="tx1"/>
                </a:solidFill>
                <a:latin typeface="+mn-lt"/>
                <a:ea typeface="ＭＳ Ｐゴシック" charset="-128"/>
                <a:cs typeface="ＭＳ Ｐゴシック" charset="-128"/>
              </a:rPr>
              <a:t>tightening</a:t>
            </a:r>
            <a:r>
              <a:rPr lang="fr-FR" sz="1200" kern="1200" dirty="0" smtClean="0">
                <a:solidFill>
                  <a:schemeClr val="tx1"/>
                </a:solidFill>
                <a:latin typeface="+mn-lt"/>
                <a:ea typeface="ＭＳ Ｐゴシック" charset="-128"/>
                <a:cs typeface="ＭＳ Ｐゴシック" charset="-128"/>
              </a:rPr>
              <a:t>. </a:t>
            </a:r>
            <a:r>
              <a:rPr lang="fr-FR" sz="1200" kern="1200" dirty="0" err="1" smtClean="0">
                <a:solidFill>
                  <a:schemeClr val="tx1"/>
                </a:solidFill>
                <a:latin typeface="+mn-lt"/>
                <a:ea typeface="ＭＳ Ｐゴシック" charset="-128"/>
                <a:cs typeface="ＭＳ Ｐゴシック" charset="-128"/>
              </a:rPr>
              <a:t>Fully</a:t>
            </a:r>
            <a:r>
              <a:rPr lang="fr-FR" sz="1200" kern="1200" dirty="0" smtClean="0">
                <a:solidFill>
                  <a:schemeClr val="tx1"/>
                </a:solidFill>
                <a:latin typeface="+mn-lt"/>
                <a:ea typeface="ＭＳ Ｐゴシック" charset="-128"/>
                <a:cs typeface="ＭＳ Ｐゴシック" charset="-128"/>
              </a:rPr>
              <a:t> </a:t>
            </a:r>
            <a:r>
              <a:rPr lang="fr-FR" sz="1200" kern="1200" dirty="0" err="1" smtClean="0">
                <a:solidFill>
                  <a:schemeClr val="tx1"/>
                </a:solidFill>
                <a:latin typeface="+mn-lt"/>
                <a:ea typeface="ＭＳ Ｐゴシック" charset="-128"/>
                <a:cs typeface="ＭＳ Ｐゴシック" charset="-128"/>
              </a:rPr>
              <a:t>seating</a:t>
            </a:r>
            <a:r>
              <a:rPr lang="fr-FR" sz="1200" kern="1200" dirty="0" smtClean="0">
                <a:solidFill>
                  <a:schemeClr val="tx1"/>
                </a:solidFill>
                <a:latin typeface="+mn-lt"/>
                <a:ea typeface="ＭＳ Ｐゴシック" charset="-128"/>
                <a:cs typeface="ＭＳ Ｐゴシック" charset="-128"/>
              </a:rPr>
              <a:t> the </a:t>
            </a:r>
            <a:r>
              <a:rPr lang="fr-FR" sz="1200" kern="1200" dirty="0" err="1" smtClean="0">
                <a:solidFill>
                  <a:schemeClr val="tx1"/>
                </a:solidFill>
                <a:latin typeface="+mn-lt"/>
                <a:ea typeface="ＭＳ Ｐゴシック" charset="-128"/>
                <a:cs typeface="ＭＳ Ｐゴシック" charset="-128"/>
              </a:rPr>
              <a:t>Expandable</a:t>
            </a:r>
            <a:r>
              <a:rPr lang="fr-FR" sz="1200" kern="1200" dirty="0" smtClean="0">
                <a:solidFill>
                  <a:schemeClr val="tx1"/>
                </a:solidFill>
                <a:latin typeface="+mn-lt"/>
                <a:ea typeface="ＭＳ Ｐゴシック" charset="-128"/>
                <a:cs typeface="ＭＳ Ｐゴシック" charset="-128"/>
              </a:rPr>
              <a:t> Coupler </a:t>
            </a:r>
            <a:r>
              <a:rPr lang="fr-FR" sz="1200" kern="1200" dirty="0" err="1" smtClean="0">
                <a:solidFill>
                  <a:schemeClr val="tx1"/>
                </a:solidFill>
                <a:latin typeface="+mn-lt"/>
                <a:ea typeface="ＭＳ Ｐゴシック" charset="-128"/>
                <a:cs typeface="ＭＳ Ｐゴシック" charset="-128"/>
              </a:rPr>
              <a:t>can</a:t>
            </a:r>
            <a:r>
              <a:rPr lang="fr-FR" sz="1200" kern="1200" dirty="0" smtClean="0">
                <a:solidFill>
                  <a:schemeClr val="tx1"/>
                </a:solidFill>
                <a:latin typeface="+mn-lt"/>
                <a:ea typeface="ＭＳ Ｐゴシック" charset="-128"/>
                <a:cs typeface="ＭＳ Ｐゴシック" charset="-128"/>
              </a:rPr>
              <a:t> </a:t>
            </a:r>
            <a:r>
              <a:rPr lang="fr-FR" sz="1200" kern="1200" dirty="0" err="1" smtClean="0">
                <a:solidFill>
                  <a:schemeClr val="tx1"/>
                </a:solidFill>
                <a:latin typeface="+mn-lt"/>
                <a:ea typeface="ＭＳ Ｐゴシック" charset="-128"/>
                <a:cs typeface="ＭＳ Ｐゴシック" charset="-128"/>
              </a:rPr>
              <a:t>be</a:t>
            </a:r>
            <a:r>
              <a:rPr lang="fr-FR" sz="1200" kern="1200" dirty="0" smtClean="0">
                <a:solidFill>
                  <a:schemeClr val="tx1"/>
                </a:solidFill>
                <a:latin typeface="+mn-lt"/>
                <a:ea typeface="ＭＳ Ｐゴシック" charset="-128"/>
                <a:cs typeface="ＭＳ Ｐゴシック" charset="-128"/>
              </a:rPr>
              <a:t> </a:t>
            </a:r>
            <a:r>
              <a:rPr lang="fr-FR" sz="1200" kern="1200" dirty="0" err="1" smtClean="0">
                <a:solidFill>
                  <a:schemeClr val="tx1"/>
                </a:solidFill>
                <a:latin typeface="+mn-lt"/>
                <a:ea typeface="ＭＳ Ｐゴシック" charset="-128"/>
                <a:cs typeface="ＭＳ Ｐゴシック" charset="-128"/>
              </a:rPr>
              <a:t>achieved</a:t>
            </a:r>
            <a:r>
              <a:rPr lang="fr-FR" sz="1200" kern="1200" dirty="0" smtClean="0">
                <a:solidFill>
                  <a:schemeClr val="tx1"/>
                </a:solidFill>
                <a:latin typeface="+mn-lt"/>
                <a:ea typeface="ＭＳ Ｐゴシック" charset="-128"/>
                <a:cs typeface="ＭＳ Ｐゴシック" charset="-128"/>
              </a:rPr>
              <a:t> by pressing </a:t>
            </a:r>
            <a:r>
              <a:rPr lang="fr-FR" sz="1200" kern="1200" dirty="0" err="1" smtClean="0">
                <a:solidFill>
                  <a:schemeClr val="tx1"/>
                </a:solidFill>
                <a:latin typeface="+mn-lt"/>
                <a:ea typeface="ＭＳ Ｐゴシック" charset="-128"/>
                <a:cs typeface="ＭＳ Ｐゴシック" charset="-128"/>
              </a:rPr>
              <a:t>it</a:t>
            </a:r>
            <a:r>
              <a:rPr lang="fr-FR" sz="1200" kern="1200" dirty="0" smtClean="0">
                <a:solidFill>
                  <a:schemeClr val="tx1"/>
                </a:solidFill>
                <a:latin typeface="+mn-lt"/>
                <a:ea typeface="ＭＳ Ｐゴシック" charset="-128"/>
                <a:cs typeface="ＭＳ Ｐゴシック" charset="-128"/>
              </a:rPr>
              <a:t> </a:t>
            </a:r>
            <a:r>
              <a:rPr lang="fr-FR" sz="1200" kern="1200" dirty="0" err="1" smtClean="0">
                <a:solidFill>
                  <a:schemeClr val="tx1"/>
                </a:solidFill>
                <a:latin typeface="+mn-lt"/>
                <a:ea typeface="ＭＳ Ｐゴシック" charset="-128"/>
                <a:cs typeface="ＭＳ Ｐゴシック" charset="-128"/>
              </a:rPr>
              <a:t>vertically</a:t>
            </a:r>
            <a:r>
              <a:rPr lang="fr-FR" sz="1200" kern="1200" dirty="0" smtClean="0">
                <a:solidFill>
                  <a:schemeClr val="tx1"/>
                </a:solidFill>
                <a:latin typeface="+mn-lt"/>
                <a:ea typeface="ＭＳ Ｐゴシック" charset="-128"/>
                <a:cs typeface="ＭＳ Ｐゴシック" charset="-128"/>
              </a:rPr>
              <a:t> </a:t>
            </a:r>
            <a:r>
              <a:rPr lang="fr-FR" sz="1200" kern="1200" dirty="0" err="1" smtClean="0">
                <a:solidFill>
                  <a:schemeClr val="tx1"/>
                </a:solidFill>
                <a:latin typeface="+mn-lt"/>
                <a:ea typeface="ＭＳ Ｐゴシック" charset="-128"/>
                <a:cs typeface="ＭＳ Ｐゴシック" charset="-128"/>
              </a:rPr>
              <a:t>into</a:t>
            </a:r>
            <a:r>
              <a:rPr lang="fr-FR" sz="1200" kern="1200" dirty="0" smtClean="0">
                <a:solidFill>
                  <a:schemeClr val="tx1"/>
                </a:solidFill>
                <a:latin typeface="+mn-lt"/>
                <a:ea typeface="ＭＳ Ｐゴシック" charset="-128"/>
                <a:cs typeface="ＭＳ Ｐゴシック" charset="-128"/>
              </a:rPr>
              <a:t> the </a:t>
            </a:r>
            <a:r>
              <a:rPr lang="fr-FR" sz="1200" kern="1200" dirty="0" err="1" smtClean="0">
                <a:solidFill>
                  <a:schemeClr val="tx1"/>
                </a:solidFill>
                <a:latin typeface="+mn-lt"/>
                <a:ea typeface="ＭＳ Ｐゴシック" charset="-128"/>
                <a:cs typeface="ＭＳ Ｐゴシック" charset="-128"/>
              </a:rPr>
              <a:t>cup</a:t>
            </a:r>
            <a:r>
              <a:rPr lang="fr-FR" sz="1200" kern="1200" dirty="0" smtClean="0">
                <a:solidFill>
                  <a:schemeClr val="tx1"/>
                </a:solidFill>
                <a:latin typeface="+mn-lt"/>
                <a:ea typeface="ＭＳ Ｐゴシック" charset="-128"/>
                <a:cs typeface="ＭＳ Ｐゴシック" charset="-128"/>
              </a:rPr>
              <a:t>, </a:t>
            </a:r>
            <a:r>
              <a:rPr lang="fr-FR" sz="1200" kern="1200" dirty="0" err="1" smtClean="0">
                <a:solidFill>
                  <a:schemeClr val="tx1"/>
                </a:solidFill>
                <a:latin typeface="+mn-lt"/>
                <a:ea typeface="ＭＳ Ｐゴシック" charset="-128"/>
                <a:cs typeface="ＭＳ Ｐゴシック" charset="-128"/>
              </a:rPr>
              <a:t>while</a:t>
            </a:r>
            <a:r>
              <a:rPr lang="fr-FR" sz="1200" kern="1200" dirty="0" smtClean="0">
                <a:solidFill>
                  <a:schemeClr val="tx1"/>
                </a:solidFill>
                <a:latin typeface="+mn-lt"/>
                <a:ea typeface="ＭＳ Ｐゴシック" charset="-128"/>
                <a:cs typeface="ＭＳ Ｐゴシック" charset="-128"/>
              </a:rPr>
              <a:t> </a:t>
            </a:r>
            <a:r>
              <a:rPr lang="fr-FR" sz="1200" kern="1200" dirty="0" err="1" smtClean="0">
                <a:solidFill>
                  <a:schemeClr val="tx1"/>
                </a:solidFill>
                <a:latin typeface="+mn-lt"/>
                <a:ea typeface="ＭＳ Ｐゴシック" charset="-128"/>
                <a:cs typeface="ＭＳ Ｐゴシック" charset="-128"/>
              </a:rPr>
              <a:t>placed</a:t>
            </a:r>
            <a:r>
              <a:rPr lang="fr-FR" sz="1200" kern="1200" dirty="0" smtClean="0">
                <a:solidFill>
                  <a:schemeClr val="tx1"/>
                </a:solidFill>
                <a:latin typeface="+mn-lt"/>
                <a:ea typeface="ＭＳ Ｐゴシック" charset="-128"/>
                <a:cs typeface="ＭＳ Ｐゴシック" charset="-128"/>
              </a:rPr>
              <a:t> on a table. </a:t>
            </a:r>
            <a:r>
              <a:rPr lang="fr-FR" sz="1200" kern="1200" dirty="0" err="1" smtClean="0">
                <a:solidFill>
                  <a:schemeClr val="tx1"/>
                </a:solidFill>
                <a:latin typeface="+mn-lt"/>
                <a:ea typeface="ＭＳ Ｐゴシック" charset="-128"/>
                <a:cs typeface="ＭＳ Ｐゴシック" charset="-128"/>
              </a:rPr>
              <a:t>When</a:t>
            </a:r>
            <a:r>
              <a:rPr lang="fr-FR" sz="1200" kern="1200" dirty="0" smtClean="0">
                <a:solidFill>
                  <a:schemeClr val="tx1"/>
                </a:solidFill>
                <a:latin typeface="+mn-lt"/>
                <a:ea typeface="ＭＳ Ｐゴシック" charset="-128"/>
                <a:cs typeface="ＭＳ Ｐゴシック" charset="-128"/>
              </a:rPr>
              <a:t> </a:t>
            </a:r>
            <a:r>
              <a:rPr lang="fr-FR" sz="1200" kern="1200" dirty="0" err="1" smtClean="0">
                <a:solidFill>
                  <a:schemeClr val="tx1"/>
                </a:solidFill>
                <a:latin typeface="+mn-lt"/>
                <a:ea typeface="ＭＳ Ｐゴシック" charset="-128"/>
                <a:cs typeface="ＭＳ Ｐゴシック" charset="-128"/>
              </a:rPr>
              <a:t>fully</a:t>
            </a:r>
            <a:r>
              <a:rPr lang="fr-FR" sz="1200" kern="1200" dirty="0" smtClean="0">
                <a:solidFill>
                  <a:schemeClr val="tx1"/>
                </a:solidFill>
                <a:latin typeface="+mn-lt"/>
                <a:ea typeface="ＭＳ Ｐゴシック" charset="-128"/>
                <a:cs typeface="ＭＳ Ｐゴシック" charset="-128"/>
              </a:rPr>
              <a:t> </a:t>
            </a:r>
            <a:r>
              <a:rPr lang="fr-FR" sz="1200" kern="1200" dirty="0" err="1" smtClean="0">
                <a:solidFill>
                  <a:schemeClr val="tx1"/>
                </a:solidFill>
                <a:latin typeface="+mn-lt"/>
                <a:ea typeface="ＭＳ Ｐゴシック" charset="-128"/>
                <a:cs typeface="ＭＳ Ｐゴシック" charset="-128"/>
              </a:rPr>
              <a:t>seated</a:t>
            </a:r>
            <a:r>
              <a:rPr lang="fr-FR" sz="1200" kern="1200" dirty="0" smtClean="0">
                <a:solidFill>
                  <a:schemeClr val="tx1"/>
                </a:solidFill>
                <a:latin typeface="+mn-lt"/>
                <a:ea typeface="ＭＳ Ｐゴシック" charset="-128"/>
                <a:cs typeface="ＭＳ Ｐゴシック" charset="-128"/>
              </a:rPr>
              <a:t>, </a:t>
            </a:r>
            <a:r>
              <a:rPr lang="fr-FR" sz="1200" kern="1200" dirty="0" err="1" smtClean="0">
                <a:solidFill>
                  <a:schemeClr val="tx1"/>
                </a:solidFill>
                <a:latin typeface="+mn-lt"/>
                <a:ea typeface="ＭＳ Ｐゴシック" charset="-128"/>
                <a:cs typeface="ＭＳ Ｐゴシック" charset="-128"/>
              </a:rPr>
              <a:t>begin</a:t>
            </a:r>
            <a:r>
              <a:rPr lang="fr-FR" sz="1200" kern="1200" dirty="0" smtClean="0">
                <a:solidFill>
                  <a:schemeClr val="tx1"/>
                </a:solidFill>
                <a:latin typeface="+mn-lt"/>
                <a:ea typeface="ＭＳ Ｐゴシック" charset="-128"/>
                <a:cs typeface="ＭＳ Ｐゴシック" charset="-128"/>
              </a:rPr>
              <a:t> </a:t>
            </a:r>
            <a:r>
              <a:rPr lang="fr-FR" sz="1200" kern="1200" dirty="0" err="1" smtClean="0">
                <a:solidFill>
                  <a:schemeClr val="tx1"/>
                </a:solidFill>
                <a:latin typeface="+mn-lt"/>
                <a:ea typeface="ＭＳ Ｐゴシック" charset="-128"/>
                <a:cs typeface="ＭＳ Ｐゴシック" charset="-128"/>
              </a:rPr>
              <a:t>tightening</a:t>
            </a:r>
            <a:r>
              <a:rPr lang="fr-FR" sz="1200" kern="1200" dirty="0" smtClean="0">
                <a:solidFill>
                  <a:schemeClr val="tx1"/>
                </a:solidFill>
                <a:latin typeface="+mn-lt"/>
                <a:ea typeface="ＭＳ Ｐゴシック" charset="-128"/>
                <a:cs typeface="ＭＳ Ｐゴシック" charset="-128"/>
              </a:rPr>
              <a:t> the </a:t>
            </a:r>
            <a:r>
              <a:rPr lang="fr-FR" sz="1200" kern="1200" dirty="0" err="1" smtClean="0">
                <a:solidFill>
                  <a:schemeClr val="tx1"/>
                </a:solidFill>
                <a:latin typeface="+mn-lt"/>
                <a:ea typeface="ＭＳ Ｐゴシック" charset="-128"/>
                <a:cs typeface="ＭＳ Ｐゴシック" charset="-128"/>
              </a:rPr>
              <a:t>Expandable</a:t>
            </a:r>
            <a:r>
              <a:rPr lang="fr-FR" sz="1200" kern="1200" dirty="0" smtClean="0">
                <a:solidFill>
                  <a:schemeClr val="tx1"/>
                </a:solidFill>
                <a:latin typeface="+mn-lt"/>
                <a:ea typeface="ＭＳ Ｐゴシック" charset="-128"/>
                <a:cs typeface="ＭＳ Ｐゴシック" charset="-128"/>
              </a:rPr>
              <a:t> Coupler onto the </a:t>
            </a:r>
            <a:r>
              <a:rPr lang="fr-FR" sz="1200" kern="1200" dirty="0" err="1" smtClean="0">
                <a:solidFill>
                  <a:schemeClr val="tx1"/>
                </a:solidFill>
                <a:latin typeface="+mn-lt"/>
                <a:ea typeface="ＭＳ Ｐゴシック" charset="-128"/>
                <a:cs typeface="ＭＳ Ｐゴシック" charset="-128"/>
              </a:rPr>
              <a:t>cup</a:t>
            </a:r>
            <a:r>
              <a:rPr lang="fr-FR" sz="1200" kern="1200" dirty="0" smtClean="0">
                <a:solidFill>
                  <a:schemeClr val="tx1"/>
                </a:solidFill>
                <a:latin typeface="+mn-lt"/>
                <a:ea typeface="ＭＳ Ｐゴシック" charset="-128"/>
                <a:cs typeface="ＭＳ Ｐゴシック" charset="-128"/>
              </a:rPr>
              <a:t> for a </a:t>
            </a:r>
            <a:r>
              <a:rPr lang="fr-FR" sz="1200" kern="1200" dirty="0" err="1" smtClean="0">
                <a:solidFill>
                  <a:schemeClr val="tx1"/>
                </a:solidFill>
                <a:latin typeface="+mn-lt"/>
                <a:ea typeface="ＭＳ Ｐゴシック" charset="-128"/>
                <a:cs typeface="ＭＳ Ｐゴシック" charset="-128"/>
              </a:rPr>
              <a:t>secure</a:t>
            </a:r>
            <a:r>
              <a:rPr lang="fr-FR" sz="1200" kern="1200" dirty="0" smtClean="0">
                <a:solidFill>
                  <a:schemeClr val="tx1"/>
                </a:solidFill>
                <a:latin typeface="+mn-lt"/>
                <a:ea typeface="ＭＳ Ｐゴシック" charset="-128"/>
                <a:cs typeface="ＭＳ Ｐゴシック" charset="-128"/>
              </a:rPr>
              <a:t> fit. </a:t>
            </a:r>
            <a:r>
              <a:rPr lang="fr-FR" sz="1200" kern="1200" dirty="0" err="1" smtClean="0">
                <a:solidFill>
                  <a:schemeClr val="tx1"/>
                </a:solidFill>
                <a:latin typeface="+mn-lt"/>
                <a:ea typeface="ＭＳ Ｐゴシック" charset="-128"/>
                <a:cs typeface="ＭＳ Ｐゴシック" charset="-128"/>
              </a:rPr>
              <a:t>Following</a:t>
            </a:r>
            <a:r>
              <a:rPr lang="fr-FR" sz="1200" kern="1200" dirty="0" smtClean="0">
                <a:solidFill>
                  <a:schemeClr val="tx1"/>
                </a:solidFill>
                <a:latin typeface="+mn-lt"/>
                <a:ea typeface="ＭＳ Ｐゴシック" charset="-128"/>
                <a:cs typeface="ＭＳ Ｐゴシック" charset="-128"/>
              </a:rPr>
              <a:t> </a:t>
            </a:r>
            <a:r>
              <a:rPr lang="fr-FR" sz="1200" kern="1200" dirty="0" err="1" smtClean="0">
                <a:solidFill>
                  <a:schemeClr val="tx1"/>
                </a:solidFill>
                <a:latin typeface="+mn-lt"/>
                <a:ea typeface="ＭＳ Ｐゴシック" charset="-128"/>
                <a:cs typeface="ＭＳ Ｐゴシック" charset="-128"/>
              </a:rPr>
              <a:t>these</a:t>
            </a:r>
            <a:r>
              <a:rPr lang="fr-FR" sz="1200" kern="1200" dirty="0" smtClean="0">
                <a:solidFill>
                  <a:schemeClr val="tx1"/>
                </a:solidFill>
                <a:latin typeface="+mn-lt"/>
                <a:ea typeface="ＭＳ Ｐゴシック" charset="-128"/>
                <a:cs typeface="ＭＳ Ｐゴシック" charset="-128"/>
              </a:rPr>
              <a:t> instructions </a:t>
            </a:r>
            <a:r>
              <a:rPr lang="fr-FR" sz="1200" kern="1200" dirty="0" err="1" smtClean="0">
                <a:solidFill>
                  <a:schemeClr val="tx1"/>
                </a:solidFill>
                <a:latin typeface="+mn-lt"/>
                <a:ea typeface="ＭＳ Ｐゴシック" charset="-128"/>
                <a:cs typeface="ＭＳ Ｐゴシック" charset="-128"/>
              </a:rPr>
              <a:t>will</a:t>
            </a:r>
            <a:r>
              <a:rPr lang="fr-FR" sz="1200" kern="1200" dirty="0" smtClean="0">
                <a:solidFill>
                  <a:schemeClr val="tx1"/>
                </a:solidFill>
                <a:latin typeface="+mn-lt"/>
                <a:ea typeface="ＭＳ Ｐゴシック" charset="-128"/>
                <a:cs typeface="ＭＳ Ｐゴシック" charset="-128"/>
              </a:rPr>
              <a:t> help </a:t>
            </a:r>
            <a:r>
              <a:rPr lang="fr-FR" sz="1200" kern="1200" dirty="0" err="1" smtClean="0">
                <a:solidFill>
                  <a:schemeClr val="tx1"/>
                </a:solidFill>
                <a:latin typeface="+mn-lt"/>
                <a:ea typeface="ＭＳ Ｐゴシック" charset="-128"/>
                <a:cs typeface="ＭＳ Ｐゴシック" charset="-128"/>
              </a:rPr>
              <a:t>reduce</a:t>
            </a:r>
            <a:r>
              <a:rPr lang="fr-FR" sz="1200" kern="1200" dirty="0" smtClean="0">
                <a:solidFill>
                  <a:schemeClr val="tx1"/>
                </a:solidFill>
                <a:latin typeface="+mn-lt"/>
                <a:ea typeface="ＭＳ Ｐゴシック" charset="-128"/>
                <a:cs typeface="ＭＳ Ｐゴシック" charset="-128"/>
              </a:rPr>
              <a:t> the </a:t>
            </a:r>
            <a:r>
              <a:rPr lang="fr-FR" sz="1200" kern="1200" dirty="0" err="1" smtClean="0">
                <a:solidFill>
                  <a:schemeClr val="tx1"/>
                </a:solidFill>
                <a:latin typeface="+mn-lt"/>
                <a:ea typeface="ＭＳ Ｐゴシック" charset="-128"/>
                <a:cs typeface="ＭＳ Ｐゴシック" charset="-128"/>
              </a:rPr>
              <a:t>risk</a:t>
            </a:r>
            <a:r>
              <a:rPr lang="fr-FR" sz="1200" kern="1200" dirty="0" smtClean="0">
                <a:solidFill>
                  <a:schemeClr val="tx1"/>
                </a:solidFill>
                <a:latin typeface="+mn-lt"/>
                <a:ea typeface="ＭＳ Ｐゴシック" charset="-128"/>
                <a:cs typeface="ＭＳ Ｐゴシック" charset="-128"/>
              </a:rPr>
              <a:t> of the </a:t>
            </a:r>
            <a:r>
              <a:rPr lang="fr-FR" sz="1200" kern="1200" dirty="0" err="1" smtClean="0">
                <a:solidFill>
                  <a:schemeClr val="tx1"/>
                </a:solidFill>
                <a:latin typeface="+mn-lt"/>
                <a:ea typeface="ＭＳ Ｐゴシック" charset="-128"/>
                <a:cs typeface="ＭＳ Ｐゴシック" charset="-128"/>
              </a:rPr>
              <a:t>cup</a:t>
            </a:r>
            <a:r>
              <a:rPr lang="fr-FR" sz="1200" kern="1200" dirty="0" smtClean="0">
                <a:solidFill>
                  <a:schemeClr val="tx1"/>
                </a:solidFill>
                <a:latin typeface="+mn-lt"/>
                <a:ea typeface="ＭＳ Ｐゴシック" charset="-128"/>
                <a:cs typeface="ＭＳ Ｐゴシック" charset="-128"/>
              </a:rPr>
              <a:t> and </a:t>
            </a:r>
            <a:r>
              <a:rPr lang="fr-FR" sz="1200" kern="1200" dirty="0" err="1" smtClean="0">
                <a:solidFill>
                  <a:schemeClr val="tx1"/>
                </a:solidFill>
                <a:latin typeface="+mn-lt"/>
                <a:ea typeface="ＭＳ Ｐゴシック" charset="-128"/>
                <a:cs typeface="ＭＳ Ｐゴシック" charset="-128"/>
              </a:rPr>
              <a:t>Expandable</a:t>
            </a:r>
            <a:r>
              <a:rPr lang="fr-FR" sz="1200" kern="1200" dirty="0" smtClean="0">
                <a:solidFill>
                  <a:schemeClr val="tx1"/>
                </a:solidFill>
                <a:latin typeface="+mn-lt"/>
                <a:ea typeface="ＭＳ Ｐゴシック" charset="-128"/>
                <a:cs typeface="ＭＳ Ｐゴシック" charset="-128"/>
              </a:rPr>
              <a:t> Coupler/</a:t>
            </a:r>
            <a:r>
              <a:rPr lang="fr-FR" sz="1200" kern="1200" dirty="0" err="1" smtClean="0">
                <a:solidFill>
                  <a:schemeClr val="tx1"/>
                </a:solidFill>
                <a:latin typeface="+mn-lt"/>
                <a:ea typeface="ＭＳ Ｐゴシック" charset="-128"/>
                <a:cs typeface="ＭＳ Ｐゴシック" charset="-128"/>
              </a:rPr>
              <a:t>Cup</a:t>
            </a:r>
            <a:r>
              <a:rPr lang="fr-FR" sz="1200" kern="1200" dirty="0" smtClean="0">
                <a:solidFill>
                  <a:schemeClr val="tx1"/>
                </a:solidFill>
                <a:latin typeface="+mn-lt"/>
                <a:ea typeface="ＭＳ Ｐゴシック" charset="-128"/>
                <a:cs typeface="ＭＳ Ｐゴシック" charset="-128"/>
              </a:rPr>
              <a:t> </a:t>
            </a:r>
            <a:r>
              <a:rPr lang="fr-FR" sz="1200" kern="1200" dirty="0" err="1" smtClean="0">
                <a:solidFill>
                  <a:schemeClr val="tx1"/>
                </a:solidFill>
                <a:latin typeface="+mn-lt"/>
                <a:ea typeface="ＭＳ Ｐゴシック" charset="-128"/>
                <a:cs typeface="ＭＳ Ｐゴシック" charset="-128"/>
              </a:rPr>
              <a:t>Holder</a:t>
            </a:r>
            <a:r>
              <a:rPr lang="fr-FR" sz="1200" kern="1200" dirty="0" smtClean="0">
                <a:solidFill>
                  <a:schemeClr val="tx1"/>
                </a:solidFill>
                <a:latin typeface="+mn-lt"/>
                <a:ea typeface="ＭＳ Ｐゴシック" charset="-128"/>
                <a:cs typeface="ＭＳ Ｐゴシック" charset="-128"/>
              </a:rPr>
              <a:t> </a:t>
            </a:r>
            <a:r>
              <a:rPr lang="fr-FR" sz="1200" kern="1200" dirty="0" err="1" smtClean="0">
                <a:solidFill>
                  <a:schemeClr val="tx1"/>
                </a:solidFill>
                <a:latin typeface="+mn-lt"/>
                <a:ea typeface="ＭＳ Ｐゴシック" charset="-128"/>
                <a:cs typeface="ＭＳ Ｐゴシック" charset="-128"/>
              </a:rPr>
              <a:t>from</a:t>
            </a:r>
            <a:r>
              <a:rPr lang="fr-FR" sz="1200" kern="1200" dirty="0" smtClean="0">
                <a:solidFill>
                  <a:schemeClr val="tx1"/>
                </a:solidFill>
                <a:latin typeface="+mn-lt"/>
                <a:ea typeface="ＭＳ Ｐゴシック" charset="-128"/>
                <a:cs typeface="ＭＳ Ｐゴシック" charset="-128"/>
              </a:rPr>
              <a:t> </a:t>
            </a:r>
            <a:r>
              <a:rPr lang="fr-FR" sz="1200" kern="1200" dirty="0" err="1" smtClean="0">
                <a:solidFill>
                  <a:schemeClr val="tx1"/>
                </a:solidFill>
                <a:latin typeface="+mn-lt"/>
                <a:ea typeface="ＭＳ Ｐゴシック" charset="-128"/>
                <a:cs typeface="ＭＳ Ｐゴシック" charset="-128"/>
              </a:rPr>
              <a:t>disengaging</a:t>
            </a:r>
            <a:r>
              <a:rPr lang="fr-FR" sz="1200" kern="1200" dirty="0" smtClean="0">
                <a:solidFill>
                  <a:schemeClr val="tx1"/>
                </a:solidFill>
                <a:latin typeface="+mn-lt"/>
                <a:ea typeface="ＭＳ Ｐゴシック" charset="-128"/>
                <a:cs typeface="ＭＳ Ｐゴシック" charset="-128"/>
              </a:rPr>
              <a:t> </a:t>
            </a:r>
            <a:r>
              <a:rPr lang="fr-FR" sz="1200" kern="1200" dirty="0" err="1" smtClean="0">
                <a:solidFill>
                  <a:schemeClr val="tx1"/>
                </a:solidFill>
                <a:latin typeface="+mn-lt"/>
                <a:ea typeface="ＭＳ Ｐゴシック" charset="-128"/>
                <a:cs typeface="ＭＳ Ｐゴシック" charset="-128"/>
              </a:rPr>
              <a:t>during</a:t>
            </a:r>
            <a:r>
              <a:rPr lang="fr-FR" sz="1200" kern="1200" dirty="0" smtClean="0">
                <a:solidFill>
                  <a:schemeClr val="tx1"/>
                </a:solidFill>
                <a:latin typeface="+mn-lt"/>
                <a:ea typeface="ＭＳ Ｐゴシック" charset="-128"/>
                <a:cs typeface="ＭＳ Ｐゴシック" charset="-128"/>
              </a:rPr>
              <a:t> impaction.</a:t>
            </a:r>
            <a:endParaRPr lang="fr-FR" dirty="0"/>
          </a:p>
        </p:txBody>
      </p:sp>
      <p:sp>
        <p:nvSpPr>
          <p:cNvPr id="4" name="Espace réservé du numéro de diapositive 3"/>
          <p:cNvSpPr>
            <a:spLocks noGrp="1"/>
          </p:cNvSpPr>
          <p:nvPr>
            <p:ph type="sldNum" sz="quarter" idx="10"/>
          </p:nvPr>
        </p:nvSpPr>
        <p:spPr/>
        <p:txBody>
          <a:bodyPr/>
          <a:lstStyle/>
          <a:p>
            <a:pPr>
              <a:defRPr/>
            </a:pPr>
            <a:fld id="{1D5A8FC9-DE90-AA45-885D-3AB4D891D9D0}" type="slidenum">
              <a:rPr lang="fr-FR" smtClean="0"/>
              <a:pPr>
                <a:defRPr/>
              </a:pPr>
              <a:t>23</a:t>
            </a:fld>
            <a:endParaRPr lang="fr-FR"/>
          </a:p>
        </p:txBody>
      </p:sp>
    </p:spTree>
    <p:extLst>
      <p:ext uri="{BB962C8B-B14F-4D97-AF65-F5344CB8AC3E}">
        <p14:creationId xmlns:p14="http://schemas.microsoft.com/office/powerpoint/2010/main" val="25985406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8675"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fr-FR"/>
              <a:t>Le principe de la double mobilité est de bénéficier d'une usure réduite de l'insert polyéthylène dans un principe de " low friction " telle que l'avait décrit Charnley, et de procurer une stabilité intrinsèque de l'articulation en réimplantant une "tête fémorale" aux dimensions proches de l'anatomie originelle du patient, selon le principe de McKee-Farrar. </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1200" kern="1200" dirty="0" err="1" smtClean="0">
                <a:solidFill>
                  <a:schemeClr val="tx1"/>
                </a:solidFill>
                <a:latin typeface="+mn-lt"/>
                <a:ea typeface="ＭＳ Ｐゴシック" charset="-128"/>
                <a:cs typeface="ＭＳ Ｐゴシック" charset="-128"/>
              </a:rPr>
              <a:t>Locate</a:t>
            </a:r>
            <a:r>
              <a:rPr lang="fr-FR" sz="1200" kern="1200" dirty="0" smtClean="0">
                <a:solidFill>
                  <a:schemeClr val="tx1"/>
                </a:solidFill>
                <a:latin typeface="+mn-lt"/>
                <a:ea typeface="ＭＳ Ｐゴシック" charset="-128"/>
                <a:cs typeface="ＭＳ Ｐゴシック" charset="-128"/>
              </a:rPr>
              <a:t> the </a:t>
            </a:r>
            <a:r>
              <a:rPr lang="fr-FR" sz="1200" kern="1200" dirty="0" err="1" smtClean="0">
                <a:solidFill>
                  <a:schemeClr val="tx1"/>
                </a:solidFill>
                <a:latin typeface="+mn-lt"/>
                <a:ea typeface="ＭＳ Ｐゴシック" charset="-128"/>
                <a:cs typeface="ＭＳ Ｐゴシック" charset="-128"/>
              </a:rPr>
              <a:t>reference</a:t>
            </a:r>
            <a:r>
              <a:rPr lang="fr-FR" sz="1200" kern="1200" dirty="0" smtClean="0">
                <a:solidFill>
                  <a:schemeClr val="tx1"/>
                </a:solidFill>
                <a:latin typeface="+mn-lt"/>
                <a:ea typeface="ＭＳ Ｐゴシック" charset="-128"/>
                <a:cs typeface="ＭＳ Ｐゴシック" charset="-128"/>
              </a:rPr>
              <a:t> mark made </a:t>
            </a:r>
            <a:r>
              <a:rPr lang="fr-FR" sz="1200" kern="1200" dirty="0" err="1" smtClean="0">
                <a:solidFill>
                  <a:schemeClr val="tx1"/>
                </a:solidFill>
                <a:latin typeface="+mn-lt"/>
                <a:ea typeface="ＭＳ Ｐゴシック" charset="-128"/>
                <a:cs typeface="ＭＳ Ｐゴシック" charset="-128"/>
              </a:rPr>
              <a:t>previously</a:t>
            </a:r>
            <a:r>
              <a:rPr lang="fr-FR" sz="1200" kern="1200" dirty="0" smtClean="0">
                <a:solidFill>
                  <a:schemeClr val="tx1"/>
                </a:solidFill>
                <a:latin typeface="+mn-lt"/>
                <a:ea typeface="ＭＳ Ｐゴシック" charset="-128"/>
                <a:cs typeface="ＭＳ Ｐゴシック" charset="-128"/>
              </a:rPr>
              <a:t> on the </a:t>
            </a:r>
            <a:r>
              <a:rPr lang="fr-FR" sz="1200" kern="1200" dirty="0" err="1" smtClean="0">
                <a:solidFill>
                  <a:schemeClr val="tx1"/>
                </a:solidFill>
                <a:latin typeface="+mn-lt"/>
                <a:ea typeface="ＭＳ Ｐゴシック" charset="-128"/>
                <a:cs typeface="ＭＳ Ｐゴシック" charset="-128"/>
              </a:rPr>
              <a:t>acetabulum</a:t>
            </a:r>
            <a:r>
              <a:rPr lang="fr-FR" sz="1200" kern="1200" dirty="0" smtClean="0">
                <a:solidFill>
                  <a:schemeClr val="tx1"/>
                </a:solidFill>
                <a:latin typeface="+mn-lt"/>
                <a:ea typeface="ＭＳ Ｐゴシック" charset="-128"/>
                <a:cs typeface="ＭＳ Ｐゴシック" charset="-128"/>
              </a:rPr>
              <a:t>. Position the </a:t>
            </a:r>
            <a:r>
              <a:rPr lang="fr-FR" sz="1200" kern="1200" dirty="0" err="1" smtClean="0">
                <a:solidFill>
                  <a:schemeClr val="tx1"/>
                </a:solidFill>
                <a:latin typeface="+mn-lt"/>
                <a:ea typeface="ＭＳ Ｐゴシック" charset="-128"/>
                <a:cs typeface="ＭＳ Ｐゴシック" charset="-128"/>
              </a:rPr>
              <a:t>cup</a:t>
            </a:r>
            <a:r>
              <a:rPr lang="fr-FR" sz="1200" kern="1200" dirty="0" smtClean="0">
                <a:solidFill>
                  <a:schemeClr val="tx1"/>
                </a:solidFill>
                <a:latin typeface="+mn-lt"/>
                <a:ea typeface="ＭＳ Ｐゴシック" charset="-128"/>
                <a:cs typeface="ＭＳ Ｐゴシック" charset="-128"/>
              </a:rPr>
              <a:t> </a:t>
            </a:r>
            <a:r>
              <a:rPr lang="fr-FR" sz="1200" kern="1200" dirty="0" err="1" smtClean="0">
                <a:solidFill>
                  <a:schemeClr val="tx1"/>
                </a:solidFill>
                <a:latin typeface="+mn-lt"/>
                <a:ea typeface="ＭＳ Ｐゴシック" charset="-128"/>
                <a:cs typeface="ＭＳ Ｐゴシック" charset="-128"/>
              </a:rPr>
              <a:t>according</a:t>
            </a:r>
            <a:r>
              <a:rPr lang="fr-FR" sz="1200" kern="1200" dirty="0" smtClean="0">
                <a:solidFill>
                  <a:schemeClr val="tx1"/>
                </a:solidFill>
                <a:latin typeface="+mn-lt"/>
                <a:ea typeface="ＭＳ Ｐゴシック" charset="-128"/>
                <a:cs typeface="ＭＳ Ｐゴシック" charset="-128"/>
              </a:rPr>
              <a:t> to the </a:t>
            </a:r>
            <a:r>
              <a:rPr lang="fr-FR" sz="1200" kern="1200" dirty="0" err="1" smtClean="0">
                <a:solidFill>
                  <a:schemeClr val="tx1"/>
                </a:solidFill>
                <a:latin typeface="+mn-lt"/>
                <a:ea typeface="ＭＳ Ｐゴシック" charset="-128"/>
                <a:cs typeface="ＭＳ Ｐゴシック" charset="-128"/>
              </a:rPr>
              <a:t>preset</a:t>
            </a:r>
            <a:r>
              <a:rPr lang="fr-FR" sz="1200" kern="1200" dirty="0" smtClean="0">
                <a:solidFill>
                  <a:schemeClr val="tx1"/>
                </a:solidFill>
                <a:latin typeface="+mn-lt"/>
                <a:ea typeface="ＭＳ Ｐゴシック" charset="-128"/>
                <a:cs typeface="ＭＳ Ｐゴシック" charset="-128"/>
              </a:rPr>
              <a:t> </a:t>
            </a:r>
            <a:r>
              <a:rPr lang="fr-FR" sz="1200" kern="1200" dirty="0" err="1" smtClean="0">
                <a:solidFill>
                  <a:schemeClr val="tx1"/>
                </a:solidFill>
                <a:latin typeface="+mn-lt"/>
                <a:ea typeface="ＭＳ Ｐゴシック" charset="-128"/>
                <a:cs typeface="ＭＳ Ｐゴシック" charset="-128"/>
              </a:rPr>
              <a:t>reference</a:t>
            </a:r>
            <a:r>
              <a:rPr lang="fr-FR" sz="1200" kern="1200" dirty="0" smtClean="0">
                <a:solidFill>
                  <a:schemeClr val="tx1"/>
                </a:solidFill>
                <a:latin typeface="+mn-lt"/>
                <a:ea typeface="ＭＳ Ｐゴシック" charset="-128"/>
                <a:cs typeface="ＭＳ Ｐゴシック" charset="-128"/>
              </a:rPr>
              <a:t> mark. </a:t>
            </a:r>
            <a:r>
              <a:rPr lang="fr-FR" sz="1200" kern="1200" dirty="0" err="1" smtClean="0">
                <a:solidFill>
                  <a:schemeClr val="tx1"/>
                </a:solidFill>
                <a:latin typeface="+mn-lt"/>
                <a:ea typeface="ＭＳ Ｐゴシック" charset="-128"/>
                <a:cs typeface="ＭＳ Ｐゴシック" charset="-128"/>
              </a:rPr>
              <a:t>Positioning</a:t>
            </a:r>
            <a:r>
              <a:rPr lang="fr-FR" sz="1200" kern="1200" dirty="0" smtClean="0">
                <a:solidFill>
                  <a:schemeClr val="tx1"/>
                </a:solidFill>
                <a:latin typeface="+mn-lt"/>
                <a:ea typeface="ＭＳ Ｐゴシック" charset="-128"/>
                <a:cs typeface="ＭＳ Ｐゴシック" charset="-128"/>
              </a:rPr>
              <a:t> the </a:t>
            </a:r>
            <a:r>
              <a:rPr lang="fr-FR" sz="1200" kern="1200" dirty="0" err="1" smtClean="0">
                <a:solidFill>
                  <a:schemeClr val="tx1"/>
                </a:solidFill>
                <a:latin typeface="+mn-lt"/>
                <a:ea typeface="ＭＳ Ｐゴシック" charset="-128"/>
                <a:cs typeface="ＭＳ Ｐゴシック" charset="-128"/>
              </a:rPr>
              <a:t>cup</a:t>
            </a:r>
            <a:r>
              <a:rPr lang="fr-FR" sz="1200" kern="1200" dirty="0" smtClean="0">
                <a:solidFill>
                  <a:schemeClr val="tx1"/>
                </a:solidFill>
                <a:latin typeface="+mn-lt"/>
                <a:ea typeface="ＭＳ Ｐゴシック" charset="-128"/>
                <a:cs typeface="ＭＳ Ｐゴシック" charset="-128"/>
              </a:rPr>
              <a:t> </a:t>
            </a:r>
            <a:r>
              <a:rPr lang="fr-FR" sz="1200" kern="1200" dirty="0" err="1" smtClean="0">
                <a:solidFill>
                  <a:schemeClr val="tx1"/>
                </a:solidFill>
                <a:latin typeface="+mn-lt"/>
                <a:ea typeface="ＭＳ Ｐゴシック" charset="-128"/>
                <a:cs typeface="ＭＳ Ｐゴシック" charset="-128"/>
              </a:rPr>
              <a:t>according</a:t>
            </a:r>
            <a:r>
              <a:rPr lang="fr-FR" sz="1200" kern="1200" dirty="0" smtClean="0">
                <a:solidFill>
                  <a:schemeClr val="tx1"/>
                </a:solidFill>
                <a:latin typeface="+mn-lt"/>
                <a:ea typeface="ＭＳ Ｐゴシック" charset="-128"/>
                <a:cs typeface="ＭＳ Ｐゴシック" charset="-128"/>
              </a:rPr>
              <a:t> to the </a:t>
            </a:r>
            <a:r>
              <a:rPr lang="fr-FR" sz="1200" kern="1200" dirty="0" err="1" smtClean="0">
                <a:solidFill>
                  <a:schemeClr val="tx1"/>
                </a:solidFill>
                <a:latin typeface="+mn-lt"/>
                <a:ea typeface="ＭＳ Ｐゴシック" charset="-128"/>
                <a:cs typeface="ＭＳ Ｐゴシック" charset="-128"/>
              </a:rPr>
              <a:t>preset</a:t>
            </a:r>
            <a:r>
              <a:rPr lang="fr-FR" sz="1200" kern="1200" dirty="0" smtClean="0">
                <a:solidFill>
                  <a:schemeClr val="tx1"/>
                </a:solidFill>
                <a:latin typeface="+mn-lt"/>
                <a:ea typeface="ＭＳ Ｐゴシック" charset="-128"/>
                <a:cs typeface="ＭＳ Ｐゴシック" charset="-128"/>
              </a:rPr>
              <a:t> </a:t>
            </a:r>
            <a:r>
              <a:rPr lang="fr-FR" sz="1200" kern="1200" dirty="0" err="1" smtClean="0">
                <a:solidFill>
                  <a:schemeClr val="tx1"/>
                </a:solidFill>
                <a:latin typeface="+mn-lt"/>
                <a:ea typeface="ＭＳ Ｐゴシック" charset="-128"/>
                <a:cs typeface="ＭＳ Ｐゴシック" charset="-128"/>
              </a:rPr>
              <a:t>reference</a:t>
            </a:r>
            <a:r>
              <a:rPr lang="fr-FR" sz="1200" kern="1200" dirty="0" smtClean="0">
                <a:solidFill>
                  <a:schemeClr val="tx1"/>
                </a:solidFill>
                <a:latin typeface="+mn-lt"/>
                <a:ea typeface="ＭＳ Ｐゴシック" charset="-128"/>
                <a:cs typeface="ＭＳ Ｐゴシック" charset="-128"/>
              </a:rPr>
              <a:t> mark</a:t>
            </a:r>
          </a:p>
          <a:p>
            <a:r>
              <a:rPr lang="fr-FR" sz="1200" kern="1200" dirty="0" err="1" smtClean="0">
                <a:solidFill>
                  <a:schemeClr val="tx1"/>
                </a:solidFill>
                <a:latin typeface="+mn-lt"/>
                <a:ea typeface="ＭＳ Ｐゴシック" charset="-128"/>
                <a:cs typeface="ＭＳ Ｐゴシック" charset="-128"/>
              </a:rPr>
              <a:t>will</a:t>
            </a:r>
            <a:r>
              <a:rPr lang="fr-FR" sz="1200" kern="1200" dirty="0" smtClean="0">
                <a:solidFill>
                  <a:schemeClr val="tx1"/>
                </a:solidFill>
                <a:latin typeface="+mn-lt"/>
                <a:ea typeface="ＭＳ Ｐゴシック" charset="-128"/>
                <a:cs typeface="ＭＳ Ｐゴシック" charset="-128"/>
              </a:rPr>
              <a:t> </a:t>
            </a:r>
            <a:r>
              <a:rPr lang="fr-FR" sz="1200" kern="1200" dirty="0" err="1" smtClean="0">
                <a:solidFill>
                  <a:schemeClr val="tx1"/>
                </a:solidFill>
                <a:latin typeface="+mn-lt"/>
                <a:ea typeface="ＭＳ Ｐゴシック" charset="-128"/>
                <a:cs typeface="ＭＳ Ｐゴシック" charset="-128"/>
              </a:rPr>
              <a:t>ensure</a:t>
            </a:r>
            <a:r>
              <a:rPr lang="fr-FR" sz="1200" kern="1200" dirty="0" smtClean="0">
                <a:solidFill>
                  <a:schemeClr val="tx1"/>
                </a:solidFill>
                <a:latin typeface="+mn-lt"/>
                <a:ea typeface="ＭＳ Ｐゴシック" charset="-128"/>
                <a:cs typeface="ＭＳ Ｐゴシック" charset="-128"/>
              </a:rPr>
              <a:t> </a:t>
            </a:r>
            <a:r>
              <a:rPr lang="fr-FR" sz="1200" kern="1200" dirty="0" err="1" smtClean="0">
                <a:solidFill>
                  <a:schemeClr val="tx1"/>
                </a:solidFill>
                <a:latin typeface="+mn-lt"/>
                <a:ea typeface="ＭＳ Ｐゴシック" charset="-128"/>
                <a:cs typeface="ＭＳ Ｐゴシック" charset="-128"/>
              </a:rPr>
              <a:t>proper</a:t>
            </a:r>
            <a:r>
              <a:rPr lang="fr-FR" sz="1200" kern="1200" dirty="0" smtClean="0">
                <a:solidFill>
                  <a:schemeClr val="tx1"/>
                </a:solidFill>
                <a:latin typeface="+mn-lt"/>
                <a:ea typeface="ＭＳ Ｐゴシック" charset="-128"/>
                <a:cs typeface="ＭＳ Ｐゴシック" charset="-128"/>
              </a:rPr>
              <a:t> </a:t>
            </a:r>
            <a:r>
              <a:rPr lang="fr-FR" sz="1200" kern="1200" dirty="0" err="1" smtClean="0">
                <a:solidFill>
                  <a:schemeClr val="tx1"/>
                </a:solidFill>
                <a:latin typeface="+mn-lt"/>
                <a:ea typeface="ＭＳ Ｐゴシック" charset="-128"/>
                <a:cs typeface="ＭＳ Ｐゴシック" charset="-128"/>
              </a:rPr>
              <a:t>anatomic</a:t>
            </a:r>
            <a:r>
              <a:rPr lang="fr-FR" sz="1200" kern="1200" dirty="0" smtClean="0">
                <a:solidFill>
                  <a:schemeClr val="tx1"/>
                </a:solidFill>
                <a:latin typeface="+mn-lt"/>
                <a:ea typeface="ＭＳ Ｐゴシック" charset="-128"/>
                <a:cs typeface="ＭＳ Ｐゴシック" charset="-128"/>
              </a:rPr>
              <a:t> </a:t>
            </a:r>
            <a:r>
              <a:rPr lang="fr-FR" sz="1200" kern="1200" dirty="0" err="1" smtClean="0">
                <a:solidFill>
                  <a:schemeClr val="tx1"/>
                </a:solidFill>
                <a:latin typeface="+mn-lt"/>
                <a:ea typeface="ＭＳ Ｐゴシック" charset="-128"/>
                <a:cs typeface="ＭＳ Ｐゴシック" charset="-128"/>
              </a:rPr>
              <a:t>cup</a:t>
            </a:r>
            <a:r>
              <a:rPr lang="fr-FR" sz="1200" kern="1200" dirty="0" smtClean="0">
                <a:solidFill>
                  <a:schemeClr val="tx1"/>
                </a:solidFill>
                <a:latin typeface="+mn-lt"/>
                <a:ea typeface="ＭＳ Ｐゴシック" charset="-128"/>
                <a:cs typeface="ＭＳ Ｐゴシック" charset="-128"/>
              </a:rPr>
              <a:t> placement. Impact the </a:t>
            </a:r>
            <a:r>
              <a:rPr lang="fr-FR" sz="1200" kern="1200" dirty="0" err="1" smtClean="0">
                <a:solidFill>
                  <a:schemeClr val="tx1"/>
                </a:solidFill>
                <a:latin typeface="+mn-lt"/>
                <a:ea typeface="ＭＳ Ｐゴシック" charset="-128"/>
                <a:cs typeface="ＭＳ Ｐゴシック" charset="-128"/>
              </a:rPr>
              <a:t>cup</a:t>
            </a:r>
            <a:r>
              <a:rPr lang="fr-FR" sz="1200" kern="1200" dirty="0" smtClean="0">
                <a:solidFill>
                  <a:schemeClr val="tx1"/>
                </a:solidFill>
                <a:latin typeface="+mn-lt"/>
                <a:ea typeface="ＭＳ Ｐゴシック" charset="-128"/>
                <a:cs typeface="ＭＳ Ｐゴシック" charset="-128"/>
              </a:rPr>
              <a:t> </a:t>
            </a:r>
            <a:r>
              <a:rPr lang="fr-FR" sz="1200" kern="1200" dirty="0" err="1" smtClean="0">
                <a:solidFill>
                  <a:schemeClr val="tx1"/>
                </a:solidFill>
                <a:latin typeface="+mn-lt"/>
                <a:ea typeface="ＭＳ Ｐゴシック" charset="-128"/>
                <a:cs typeface="ＭＳ Ｐゴシック" charset="-128"/>
              </a:rPr>
              <a:t>into</a:t>
            </a:r>
            <a:r>
              <a:rPr lang="fr-FR" sz="1200" kern="1200" dirty="0" smtClean="0">
                <a:solidFill>
                  <a:schemeClr val="tx1"/>
                </a:solidFill>
                <a:latin typeface="+mn-lt"/>
                <a:ea typeface="ＭＳ Ｐゴシック" charset="-128"/>
                <a:cs typeface="ＭＳ Ｐゴシック" charset="-128"/>
              </a:rPr>
              <a:t> the </a:t>
            </a:r>
            <a:r>
              <a:rPr lang="fr-FR" sz="1200" kern="1200" dirty="0" err="1" smtClean="0">
                <a:solidFill>
                  <a:schemeClr val="tx1"/>
                </a:solidFill>
                <a:latin typeface="+mn-lt"/>
                <a:ea typeface="ＭＳ Ｐゴシック" charset="-128"/>
                <a:cs typeface="ＭＳ Ｐゴシック" charset="-128"/>
              </a:rPr>
              <a:t>acetabulum</a:t>
            </a:r>
            <a:r>
              <a:rPr lang="fr-FR" sz="1200" kern="1200" dirty="0" smtClean="0">
                <a:solidFill>
                  <a:schemeClr val="tx1"/>
                </a:solidFill>
                <a:latin typeface="+mn-lt"/>
                <a:ea typeface="ＭＳ Ｐゴシック" charset="-128"/>
                <a:cs typeface="ＭＳ Ｐゴシック" charset="-128"/>
              </a:rPr>
              <a:t> (Figure 11). Once the </a:t>
            </a:r>
            <a:r>
              <a:rPr lang="fr-FR" sz="1200" kern="1200" dirty="0" err="1" smtClean="0">
                <a:solidFill>
                  <a:schemeClr val="tx1"/>
                </a:solidFill>
                <a:latin typeface="+mn-lt"/>
                <a:ea typeface="ＭＳ Ｐゴシック" charset="-128"/>
                <a:cs typeface="ＭＳ Ｐゴシック" charset="-128"/>
              </a:rPr>
              <a:t>cup</a:t>
            </a:r>
            <a:r>
              <a:rPr lang="fr-FR" sz="1200" kern="1200" dirty="0" smtClean="0">
                <a:solidFill>
                  <a:schemeClr val="tx1"/>
                </a:solidFill>
                <a:latin typeface="+mn-lt"/>
                <a:ea typeface="ＭＳ Ｐゴシック" charset="-128"/>
                <a:cs typeface="ＭＳ Ｐゴシック" charset="-128"/>
              </a:rPr>
              <a:t> </a:t>
            </a:r>
            <a:r>
              <a:rPr lang="fr-FR" sz="1200" kern="1200" dirty="0" err="1" smtClean="0">
                <a:solidFill>
                  <a:schemeClr val="tx1"/>
                </a:solidFill>
                <a:latin typeface="+mn-lt"/>
                <a:ea typeface="ＭＳ Ｐゴシック" charset="-128"/>
                <a:cs typeface="ＭＳ Ｐゴシック" charset="-128"/>
              </a:rPr>
              <a:t>is</a:t>
            </a:r>
            <a:r>
              <a:rPr lang="fr-FR" sz="1200" kern="1200" dirty="0" smtClean="0">
                <a:solidFill>
                  <a:schemeClr val="tx1"/>
                </a:solidFill>
                <a:latin typeface="+mn-lt"/>
                <a:ea typeface="ＭＳ Ｐゴシック" charset="-128"/>
                <a:cs typeface="ＭＳ Ｐゴシック" charset="-128"/>
              </a:rPr>
              <a:t> </a:t>
            </a:r>
            <a:r>
              <a:rPr lang="fr-FR" sz="1200" kern="1200" dirty="0" err="1" smtClean="0">
                <a:solidFill>
                  <a:schemeClr val="tx1"/>
                </a:solidFill>
                <a:latin typeface="+mn-lt"/>
                <a:ea typeface="ＭＳ Ｐゴシック" charset="-128"/>
                <a:cs typeface="ＭＳ Ｐゴシック" charset="-128"/>
              </a:rPr>
              <a:t>securely</a:t>
            </a:r>
            <a:r>
              <a:rPr lang="fr-FR" sz="1200" kern="1200" dirty="0" smtClean="0">
                <a:solidFill>
                  <a:schemeClr val="tx1"/>
                </a:solidFill>
                <a:latin typeface="+mn-lt"/>
                <a:ea typeface="ＭＳ Ｐゴシック" charset="-128"/>
                <a:cs typeface="ＭＳ Ｐゴシック" charset="-128"/>
              </a:rPr>
              <a:t> </a:t>
            </a:r>
            <a:r>
              <a:rPr lang="fr-FR" sz="1200" kern="1200" dirty="0" err="1" smtClean="0">
                <a:solidFill>
                  <a:schemeClr val="tx1"/>
                </a:solidFill>
                <a:latin typeface="+mn-lt"/>
                <a:ea typeface="ＭＳ Ｐゴシック" charset="-128"/>
                <a:cs typeface="ＭＳ Ｐゴシック" charset="-128"/>
              </a:rPr>
              <a:t>impacted</a:t>
            </a:r>
            <a:r>
              <a:rPr lang="fr-FR" sz="1200" kern="1200" dirty="0" smtClean="0">
                <a:solidFill>
                  <a:schemeClr val="tx1"/>
                </a:solidFill>
                <a:latin typeface="+mn-lt"/>
                <a:ea typeface="ＭＳ Ｐゴシック" charset="-128"/>
                <a:cs typeface="ＭＳ Ｐゴシック" charset="-128"/>
              </a:rPr>
              <a:t>, </a:t>
            </a:r>
            <a:r>
              <a:rPr lang="fr-FR" sz="1200" kern="1200" dirty="0" err="1" smtClean="0">
                <a:solidFill>
                  <a:schemeClr val="tx1"/>
                </a:solidFill>
                <a:latin typeface="+mn-lt"/>
                <a:ea typeface="ＭＳ Ｐゴシック" charset="-128"/>
                <a:cs typeface="ＭＳ Ｐゴシック" charset="-128"/>
              </a:rPr>
              <a:t>remove</a:t>
            </a:r>
            <a:r>
              <a:rPr lang="fr-FR" sz="1200" kern="1200" dirty="0" smtClean="0">
                <a:solidFill>
                  <a:schemeClr val="tx1"/>
                </a:solidFill>
                <a:latin typeface="+mn-lt"/>
                <a:ea typeface="ＭＳ Ｐゴシック" charset="-128"/>
                <a:cs typeface="ＭＳ Ｐゴシック" charset="-128"/>
              </a:rPr>
              <a:t> the </a:t>
            </a:r>
            <a:r>
              <a:rPr lang="fr-FR" sz="1200" kern="1200" dirty="0" err="1" smtClean="0">
                <a:solidFill>
                  <a:schemeClr val="tx1"/>
                </a:solidFill>
                <a:latin typeface="+mn-lt"/>
                <a:ea typeface="ＭＳ Ｐゴシック" charset="-128"/>
                <a:cs typeface="ＭＳ Ｐゴシック" charset="-128"/>
              </a:rPr>
              <a:t>cup</a:t>
            </a:r>
            <a:r>
              <a:rPr lang="fr-FR" sz="1200" kern="1200" dirty="0" smtClean="0">
                <a:solidFill>
                  <a:schemeClr val="tx1"/>
                </a:solidFill>
                <a:latin typeface="+mn-lt"/>
                <a:ea typeface="ＭＳ Ｐゴシック" charset="-128"/>
                <a:cs typeface="ＭＳ Ｐゴシック" charset="-128"/>
              </a:rPr>
              <a:t> </a:t>
            </a:r>
            <a:r>
              <a:rPr lang="fr-FR" sz="1200" kern="1200" dirty="0" err="1" smtClean="0">
                <a:solidFill>
                  <a:schemeClr val="tx1"/>
                </a:solidFill>
                <a:latin typeface="+mn-lt"/>
                <a:ea typeface="ＭＳ Ｐゴシック" charset="-128"/>
                <a:cs typeface="ＭＳ Ｐゴシック" charset="-128"/>
              </a:rPr>
              <a:t>holder</a:t>
            </a:r>
            <a:r>
              <a:rPr lang="fr-FR" sz="1200" kern="1200" dirty="0" smtClean="0">
                <a:solidFill>
                  <a:schemeClr val="tx1"/>
                </a:solidFill>
                <a:latin typeface="+mn-lt"/>
                <a:ea typeface="ＭＳ Ｐゴシック" charset="-128"/>
                <a:cs typeface="ＭＳ Ｐゴシック" charset="-128"/>
              </a:rPr>
              <a:t> </a:t>
            </a:r>
            <a:r>
              <a:rPr lang="fr-FR" sz="1200" kern="1200" dirty="0" err="1" smtClean="0">
                <a:solidFill>
                  <a:schemeClr val="tx1"/>
                </a:solidFill>
                <a:latin typeface="+mn-lt"/>
                <a:ea typeface="ＭＳ Ｐゴシック" charset="-128"/>
                <a:cs typeface="ＭＳ Ｐゴシック" charset="-128"/>
              </a:rPr>
              <a:t>from</a:t>
            </a:r>
            <a:r>
              <a:rPr lang="fr-FR" sz="1200" kern="1200" dirty="0" smtClean="0">
                <a:solidFill>
                  <a:schemeClr val="tx1"/>
                </a:solidFill>
                <a:latin typeface="+mn-lt"/>
                <a:ea typeface="ＭＳ Ｐゴシック" charset="-128"/>
                <a:cs typeface="ＭＳ Ｐゴシック" charset="-128"/>
              </a:rPr>
              <a:t> the </a:t>
            </a:r>
            <a:r>
              <a:rPr lang="fr-FR" sz="1200" kern="1200" dirty="0" err="1" smtClean="0">
                <a:solidFill>
                  <a:schemeClr val="tx1"/>
                </a:solidFill>
                <a:latin typeface="+mn-lt"/>
                <a:ea typeface="ＭＳ Ｐゴシック" charset="-128"/>
                <a:cs typeface="ＭＳ Ｐゴシック" charset="-128"/>
              </a:rPr>
              <a:t>cup</a:t>
            </a:r>
            <a:r>
              <a:rPr lang="fr-FR" sz="1200" kern="1200" dirty="0" smtClean="0">
                <a:solidFill>
                  <a:schemeClr val="tx1"/>
                </a:solidFill>
                <a:latin typeface="+mn-lt"/>
                <a:ea typeface="ＭＳ Ｐゴシック" charset="-128"/>
                <a:cs typeface="ＭＳ Ｐゴシック" charset="-128"/>
              </a:rPr>
              <a:t> by </a:t>
            </a:r>
            <a:r>
              <a:rPr lang="fr-FR" sz="1200" kern="1200" dirty="0" err="1" smtClean="0">
                <a:solidFill>
                  <a:schemeClr val="tx1"/>
                </a:solidFill>
                <a:latin typeface="+mn-lt"/>
                <a:ea typeface="ＭＳ Ｐゴシック" charset="-128"/>
                <a:cs typeface="ＭＳ Ｐゴシック" charset="-128"/>
              </a:rPr>
              <a:t>turning</a:t>
            </a:r>
            <a:r>
              <a:rPr lang="fr-FR" sz="1200" kern="1200" dirty="0" smtClean="0">
                <a:solidFill>
                  <a:schemeClr val="tx1"/>
                </a:solidFill>
                <a:latin typeface="+mn-lt"/>
                <a:ea typeface="ＭＳ Ｐゴシック" charset="-128"/>
                <a:cs typeface="ＭＳ Ｐゴシック" charset="-128"/>
              </a:rPr>
              <a:t> the </a:t>
            </a:r>
            <a:r>
              <a:rPr lang="fr-FR" sz="1200" kern="1200" dirty="0" err="1" smtClean="0">
                <a:solidFill>
                  <a:schemeClr val="tx1"/>
                </a:solidFill>
                <a:latin typeface="+mn-lt"/>
                <a:ea typeface="ＭＳ Ｐゴシック" charset="-128"/>
                <a:cs typeface="ＭＳ Ｐゴシック" charset="-128"/>
              </a:rPr>
              <a:t>cup</a:t>
            </a:r>
            <a:r>
              <a:rPr lang="fr-FR" sz="1200" kern="1200" dirty="0" smtClean="0">
                <a:solidFill>
                  <a:schemeClr val="tx1"/>
                </a:solidFill>
                <a:latin typeface="+mn-lt"/>
                <a:ea typeface="ＭＳ Ｐゴシック" charset="-128"/>
                <a:cs typeface="ＭＳ Ｐゴシック" charset="-128"/>
              </a:rPr>
              <a:t> </a:t>
            </a:r>
            <a:r>
              <a:rPr lang="fr-FR" sz="1200" kern="1200" dirty="0" err="1" smtClean="0">
                <a:solidFill>
                  <a:schemeClr val="tx1"/>
                </a:solidFill>
                <a:latin typeface="+mn-lt"/>
                <a:ea typeface="ＭＳ Ｐゴシック" charset="-128"/>
                <a:cs typeface="ＭＳ Ｐゴシック" charset="-128"/>
              </a:rPr>
              <a:t>holder</a:t>
            </a:r>
            <a:r>
              <a:rPr lang="fr-FR" sz="1200" kern="1200" dirty="0" smtClean="0">
                <a:solidFill>
                  <a:schemeClr val="tx1"/>
                </a:solidFill>
                <a:latin typeface="+mn-lt"/>
                <a:ea typeface="ＭＳ Ｐゴシック" charset="-128"/>
                <a:cs typeface="ＭＳ Ｐゴシック" charset="-128"/>
              </a:rPr>
              <a:t> </a:t>
            </a:r>
            <a:r>
              <a:rPr lang="fr-FR" sz="1200" kern="1200" dirty="0" err="1" smtClean="0">
                <a:solidFill>
                  <a:schemeClr val="tx1"/>
                </a:solidFill>
                <a:latin typeface="+mn-lt"/>
                <a:ea typeface="ＭＳ Ｐゴシック" charset="-128"/>
                <a:cs typeface="ＭＳ Ｐゴシック" charset="-128"/>
              </a:rPr>
              <a:t>rod</a:t>
            </a:r>
            <a:r>
              <a:rPr lang="fr-FR" sz="1200" kern="1200" dirty="0" smtClean="0">
                <a:solidFill>
                  <a:schemeClr val="tx1"/>
                </a:solidFill>
                <a:latin typeface="+mn-lt"/>
                <a:ea typeface="ＭＳ Ｐゴシック" charset="-128"/>
                <a:cs typeface="ＭＳ Ｐゴシック" charset="-128"/>
              </a:rPr>
              <a:t> </a:t>
            </a:r>
            <a:r>
              <a:rPr lang="fr-FR" sz="1200" kern="1200" dirty="0" err="1" smtClean="0">
                <a:solidFill>
                  <a:schemeClr val="tx1"/>
                </a:solidFill>
                <a:latin typeface="+mn-lt"/>
                <a:ea typeface="ＭＳ Ｐゴシック" charset="-128"/>
                <a:cs typeface="ＭＳ Ｐゴシック" charset="-128"/>
              </a:rPr>
              <a:t>counter</a:t>
            </a:r>
            <a:r>
              <a:rPr lang="fr-FR" sz="1200" kern="1200" dirty="0" smtClean="0">
                <a:solidFill>
                  <a:schemeClr val="tx1"/>
                </a:solidFill>
                <a:latin typeface="+mn-lt"/>
                <a:ea typeface="ＭＳ Ｐゴシック" charset="-128"/>
                <a:cs typeface="ＭＳ Ｐゴシック" charset="-128"/>
              </a:rPr>
              <a:t>- </a:t>
            </a:r>
            <a:r>
              <a:rPr lang="fr-FR" sz="1200" kern="1200" dirty="0" err="1" smtClean="0">
                <a:solidFill>
                  <a:schemeClr val="tx1"/>
                </a:solidFill>
                <a:latin typeface="+mn-lt"/>
                <a:ea typeface="ＭＳ Ｐゴシック" charset="-128"/>
                <a:cs typeface="ＭＳ Ｐゴシック" charset="-128"/>
              </a:rPr>
              <a:t>clockwise</a:t>
            </a:r>
            <a:r>
              <a:rPr lang="fr-FR" sz="1200" kern="1200" dirty="0" smtClean="0">
                <a:solidFill>
                  <a:schemeClr val="tx1"/>
                </a:solidFill>
                <a:latin typeface="+mn-lt"/>
                <a:ea typeface="ＭＳ Ｐゴシック" charset="-128"/>
                <a:cs typeface="ＭＳ Ｐゴシック" charset="-128"/>
              </a:rPr>
              <a:t> and </a:t>
            </a:r>
            <a:r>
              <a:rPr lang="fr-FR" sz="1200" kern="1200" dirty="0" err="1" smtClean="0">
                <a:solidFill>
                  <a:schemeClr val="tx1"/>
                </a:solidFill>
                <a:latin typeface="+mn-lt"/>
                <a:ea typeface="ＭＳ Ｐゴシック" charset="-128"/>
                <a:cs typeface="ＭＳ Ｐゴシック" charset="-128"/>
              </a:rPr>
              <a:t>pulling</a:t>
            </a:r>
            <a:r>
              <a:rPr lang="fr-FR" sz="1200" kern="1200" dirty="0" smtClean="0">
                <a:solidFill>
                  <a:schemeClr val="tx1"/>
                </a:solidFill>
                <a:latin typeface="+mn-lt"/>
                <a:ea typeface="ＭＳ Ｐゴシック" charset="-128"/>
                <a:cs typeface="ＭＳ Ｐゴシック" charset="-128"/>
              </a:rPr>
              <a:t> the </a:t>
            </a:r>
            <a:r>
              <a:rPr lang="fr-FR" sz="1200" kern="1200" dirty="0" err="1" smtClean="0">
                <a:solidFill>
                  <a:schemeClr val="tx1"/>
                </a:solidFill>
                <a:latin typeface="+mn-lt"/>
                <a:ea typeface="ＭＳ Ｐゴシック" charset="-128"/>
                <a:cs typeface="ＭＳ Ｐゴシック" charset="-128"/>
              </a:rPr>
              <a:t>cup</a:t>
            </a:r>
            <a:r>
              <a:rPr lang="fr-FR" sz="1200" kern="1200" dirty="0" smtClean="0">
                <a:solidFill>
                  <a:schemeClr val="tx1"/>
                </a:solidFill>
                <a:latin typeface="+mn-lt"/>
                <a:ea typeface="ＭＳ Ｐゴシック" charset="-128"/>
                <a:cs typeface="ＭＳ Ｐゴシック" charset="-128"/>
              </a:rPr>
              <a:t> </a:t>
            </a:r>
            <a:r>
              <a:rPr lang="fr-FR" sz="1200" kern="1200" dirty="0" err="1" smtClean="0">
                <a:solidFill>
                  <a:schemeClr val="tx1"/>
                </a:solidFill>
                <a:latin typeface="+mn-lt"/>
                <a:ea typeface="ＭＳ Ｐゴシック" charset="-128"/>
                <a:cs typeface="ＭＳ Ｐゴシック" charset="-128"/>
              </a:rPr>
              <a:t>holder</a:t>
            </a:r>
            <a:r>
              <a:rPr lang="fr-FR" sz="1200" kern="1200" dirty="0" smtClean="0">
                <a:solidFill>
                  <a:schemeClr val="tx1"/>
                </a:solidFill>
                <a:latin typeface="+mn-lt"/>
                <a:ea typeface="ＭＳ Ｐゴシック" charset="-128"/>
                <a:cs typeface="ＭＳ Ｐゴシック" charset="-128"/>
              </a:rPr>
              <a:t> </a:t>
            </a:r>
            <a:r>
              <a:rPr lang="fr-FR" sz="1200" kern="1200" dirty="0" err="1" smtClean="0">
                <a:solidFill>
                  <a:schemeClr val="tx1"/>
                </a:solidFill>
                <a:latin typeface="+mn-lt"/>
                <a:ea typeface="ＭＳ Ｐゴシック" charset="-128"/>
                <a:cs typeface="ＭＳ Ｐゴシック" charset="-128"/>
              </a:rPr>
              <a:t>backwards</a:t>
            </a:r>
            <a:r>
              <a:rPr lang="fr-FR" sz="1200" kern="1200" dirty="0" smtClean="0">
                <a:solidFill>
                  <a:schemeClr val="tx1"/>
                </a:solidFill>
                <a:latin typeface="+mn-lt"/>
                <a:ea typeface="ＭＳ Ｐゴシック" charset="-128"/>
                <a:cs typeface="ＭＳ Ｐゴシック" charset="-128"/>
              </a:rPr>
              <a:t> </a:t>
            </a:r>
            <a:r>
              <a:rPr lang="fr-FR" sz="1200" kern="1200" dirty="0" err="1" smtClean="0">
                <a:solidFill>
                  <a:schemeClr val="tx1"/>
                </a:solidFill>
                <a:latin typeface="+mn-lt"/>
                <a:ea typeface="ＭＳ Ｐゴシック" charset="-128"/>
                <a:cs typeface="ＭＳ Ｐゴシック" charset="-128"/>
              </a:rPr>
              <a:t>with</a:t>
            </a:r>
            <a:r>
              <a:rPr lang="fr-FR" sz="1200" kern="1200" dirty="0" smtClean="0">
                <a:solidFill>
                  <a:schemeClr val="tx1"/>
                </a:solidFill>
                <a:latin typeface="+mn-lt"/>
                <a:ea typeface="ＭＳ Ｐゴシック" charset="-128"/>
                <a:cs typeface="ＭＳ Ｐゴシック" charset="-128"/>
              </a:rPr>
              <a:t> minimal force.</a:t>
            </a:r>
            <a:endParaRPr lang="fr-FR" dirty="0"/>
          </a:p>
        </p:txBody>
      </p:sp>
      <p:sp>
        <p:nvSpPr>
          <p:cNvPr id="4" name="Espace réservé du numéro de diapositive 3"/>
          <p:cNvSpPr>
            <a:spLocks noGrp="1"/>
          </p:cNvSpPr>
          <p:nvPr>
            <p:ph type="sldNum" sz="quarter" idx="10"/>
          </p:nvPr>
        </p:nvSpPr>
        <p:spPr/>
        <p:txBody>
          <a:bodyPr/>
          <a:lstStyle/>
          <a:p>
            <a:pPr>
              <a:defRPr/>
            </a:pPr>
            <a:fld id="{1D5A8FC9-DE90-AA45-885D-3AB4D891D9D0}" type="slidenum">
              <a:rPr lang="fr-FR" smtClean="0"/>
              <a:pPr>
                <a:defRPr/>
              </a:pPr>
              <a:t>24</a:t>
            </a:fld>
            <a:endParaRPr lang="fr-FR"/>
          </a:p>
        </p:txBody>
      </p:sp>
    </p:spTree>
    <p:extLst>
      <p:ext uri="{BB962C8B-B14F-4D97-AF65-F5344CB8AC3E}">
        <p14:creationId xmlns:p14="http://schemas.microsoft.com/office/powerpoint/2010/main" val="198243935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fr-FR" dirty="0" smtClean="0"/>
              <a:t>Check </a:t>
            </a:r>
            <a:r>
              <a:rPr lang="fr-FR" dirty="0" err="1" smtClean="0"/>
              <a:t>that</a:t>
            </a:r>
            <a:r>
              <a:rPr lang="fr-FR" dirty="0" smtClean="0"/>
              <a:t> the </a:t>
            </a:r>
            <a:r>
              <a:rPr lang="fr-FR" dirty="0" err="1" smtClean="0"/>
              <a:t>inside</a:t>
            </a:r>
            <a:r>
              <a:rPr lang="fr-FR" dirty="0" smtClean="0"/>
              <a:t> of the </a:t>
            </a:r>
            <a:r>
              <a:rPr lang="fr-FR" dirty="0" err="1" smtClean="0"/>
              <a:t>shell</a:t>
            </a:r>
            <a:r>
              <a:rPr lang="fr-FR" dirty="0" smtClean="0"/>
              <a:t> </a:t>
            </a:r>
            <a:r>
              <a:rPr lang="fr-FR" dirty="0" err="1" smtClean="0"/>
              <a:t>is</a:t>
            </a:r>
            <a:r>
              <a:rPr lang="fr-FR" dirty="0" smtClean="0"/>
              <a:t> clean and free of soft tissue or </a:t>
            </a:r>
            <a:r>
              <a:rPr lang="fr-FR" dirty="0" err="1" smtClean="0"/>
              <a:t>other</a:t>
            </a:r>
            <a:r>
              <a:rPr lang="fr-FR" dirty="0" smtClean="0"/>
              <a:t> </a:t>
            </a:r>
            <a:r>
              <a:rPr lang="fr-FR" dirty="0" err="1" smtClean="0"/>
              <a:t>debris</a:t>
            </a:r>
            <a:r>
              <a:rPr lang="fr-FR" dirty="0" smtClean="0"/>
              <a:t>, </a:t>
            </a:r>
            <a:r>
              <a:rPr lang="fr-FR" dirty="0" err="1" smtClean="0"/>
              <a:t>which</a:t>
            </a:r>
            <a:r>
              <a:rPr lang="fr-FR" dirty="0" smtClean="0"/>
              <a:t> </a:t>
            </a:r>
            <a:r>
              <a:rPr lang="fr-FR" dirty="0" err="1" smtClean="0"/>
              <a:t>could</a:t>
            </a:r>
            <a:r>
              <a:rPr lang="fr-FR" dirty="0" smtClean="0"/>
              <a:t> </a:t>
            </a:r>
            <a:r>
              <a:rPr lang="fr-FR" dirty="0" err="1" smtClean="0"/>
              <a:t>prevent</a:t>
            </a:r>
            <a:r>
              <a:rPr lang="fr-FR" dirty="0" smtClean="0"/>
              <a:t> the insert </a:t>
            </a:r>
            <a:r>
              <a:rPr lang="fr-FR" dirty="0" err="1" smtClean="0"/>
              <a:t>from</a:t>
            </a:r>
            <a:r>
              <a:rPr lang="fr-FR" dirty="0" smtClean="0"/>
              <a:t> </a:t>
            </a:r>
            <a:r>
              <a:rPr lang="fr-FR" dirty="0" err="1" smtClean="0"/>
              <a:t>properly</a:t>
            </a:r>
            <a:r>
              <a:rPr lang="fr-FR" dirty="0" smtClean="0"/>
              <a:t> </a:t>
            </a:r>
            <a:r>
              <a:rPr lang="fr-FR" dirty="0" err="1" smtClean="0"/>
              <a:t>seating</a:t>
            </a:r>
            <a:r>
              <a:rPr lang="fr-FR" dirty="0" smtClean="0"/>
              <a:t> in the </a:t>
            </a:r>
            <a:r>
              <a:rPr lang="fr-FR" dirty="0" err="1" smtClean="0"/>
              <a:t>shell</a:t>
            </a:r>
            <a:r>
              <a:rPr lang="fr-FR" dirty="0" smtClean="0"/>
              <a:t>.</a:t>
            </a:r>
          </a:p>
          <a:p>
            <a:endParaRPr lang="fr-FR" dirty="0"/>
          </a:p>
        </p:txBody>
      </p:sp>
      <p:sp>
        <p:nvSpPr>
          <p:cNvPr id="4" name="Espace réservé du numéro de diapositive 3"/>
          <p:cNvSpPr>
            <a:spLocks noGrp="1"/>
          </p:cNvSpPr>
          <p:nvPr>
            <p:ph type="sldNum" sz="quarter" idx="10"/>
          </p:nvPr>
        </p:nvSpPr>
        <p:spPr/>
        <p:txBody>
          <a:bodyPr/>
          <a:lstStyle/>
          <a:p>
            <a:pPr>
              <a:defRPr/>
            </a:pPr>
            <a:fld id="{1D5A8FC9-DE90-AA45-885D-3AB4D891D9D0}" type="slidenum">
              <a:rPr lang="fr-FR" smtClean="0"/>
              <a:pPr>
                <a:defRPr/>
              </a:pPr>
              <a:t>28</a:t>
            </a:fld>
            <a:endParaRPr lang="fr-FR"/>
          </a:p>
        </p:txBody>
      </p:sp>
    </p:spTree>
    <p:extLst>
      <p:ext uri="{BB962C8B-B14F-4D97-AF65-F5344CB8AC3E}">
        <p14:creationId xmlns:p14="http://schemas.microsoft.com/office/powerpoint/2010/main" val="89361561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Espace réservé de l'image des diapositives 1"/>
          <p:cNvSpPr>
            <a:spLocks noGrp="1" noRot="1" noChangeAspect="1" noTextEdit="1"/>
          </p:cNvSpPr>
          <p:nvPr>
            <p:ph type="sldImg"/>
          </p:nvPr>
        </p:nvSpPr>
        <p:spPr bwMode="auto">
          <a:noFill/>
          <a:ln>
            <a:solidFill>
              <a:srgbClr val="000000"/>
            </a:solidFill>
            <a:miter lim="800000"/>
            <a:headEnd/>
            <a:tailEnd/>
          </a:ln>
        </p:spPr>
      </p:sp>
      <p:sp>
        <p:nvSpPr>
          <p:cNvPr id="114691"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fr-FR"/>
          </a:p>
        </p:txBody>
      </p:sp>
      <p:sp>
        <p:nvSpPr>
          <p:cNvPr id="43012" name="Espace réservé du numéro de diapositive 3"/>
          <p:cNvSpPr>
            <a:spLocks noGrp="1"/>
          </p:cNvSpPr>
          <p:nvPr>
            <p:ph type="sldNum" sz="quarter" idx="5"/>
          </p:nvPr>
        </p:nvSpPr>
        <p:spPr bwMode="auto">
          <a:ln>
            <a:miter lim="800000"/>
            <a:headEnd/>
            <a:tailEnd/>
          </a:ln>
        </p:spPr>
        <p:txBody>
          <a:bodyPr/>
          <a:lstStyle/>
          <a:p>
            <a:pPr>
              <a:defRPr/>
            </a:pPr>
            <a:fld id="{7638CADF-B17C-8B40-B3F8-AFDE3FB86FB3}" type="slidenum">
              <a:rPr lang="fr-FR" smtClean="0"/>
              <a:pPr>
                <a:defRPr/>
              </a:pPr>
              <a:t>30</a:t>
            </a:fld>
            <a:endParaRPr lang="fr-FR"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Espace réservé de l'image des diapositives 1"/>
          <p:cNvSpPr>
            <a:spLocks noGrp="1" noRot="1" noChangeAspect="1" noTextEdit="1"/>
          </p:cNvSpPr>
          <p:nvPr>
            <p:ph type="sldImg"/>
          </p:nvPr>
        </p:nvSpPr>
        <p:spPr bwMode="auto">
          <a:noFill/>
          <a:ln>
            <a:solidFill>
              <a:srgbClr val="000000"/>
            </a:solidFill>
            <a:miter lim="800000"/>
            <a:headEnd/>
            <a:tailEnd/>
          </a:ln>
        </p:spPr>
      </p:sp>
      <p:sp>
        <p:nvSpPr>
          <p:cNvPr id="116739"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fr-FR"/>
          </a:p>
        </p:txBody>
      </p:sp>
      <p:sp>
        <p:nvSpPr>
          <p:cNvPr id="45060" name="Espace réservé du numéro de diapositive 3"/>
          <p:cNvSpPr>
            <a:spLocks noGrp="1"/>
          </p:cNvSpPr>
          <p:nvPr>
            <p:ph type="sldNum" sz="quarter" idx="5"/>
          </p:nvPr>
        </p:nvSpPr>
        <p:spPr bwMode="auto">
          <a:ln>
            <a:miter lim="800000"/>
            <a:headEnd/>
            <a:tailEnd/>
          </a:ln>
        </p:spPr>
        <p:txBody>
          <a:bodyPr/>
          <a:lstStyle/>
          <a:p>
            <a:pPr>
              <a:defRPr/>
            </a:pPr>
            <a:fld id="{43C09E80-CC05-DF4D-9AAB-E7ED1F45C97E}" type="slidenum">
              <a:rPr lang="fr-FR" smtClean="0"/>
              <a:pPr>
                <a:defRPr/>
              </a:pPr>
              <a:t>31</a:t>
            </a:fld>
            <a:endParaRPr lang="fr-FR"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Espace réservé de l'image des diapositives 1"/>
          <p:cNvSpPr>
            <a:spLocks noGrp="1" noRot="1" noChangeAspect="1" noTextEdit="1"/>
          </p:cNvSpPr>
          <p:nvPr>
            <p:ph type="sldImg"/>
          </p:nvPr>
        </p:nvSpPr>
        <p:spPr bwMode="auto">
          <a:noFill/>
          <a:ln>
            <a:solidFill>
              <a:srgbClr val="000000"/>
            </a:solidFill>
            <a:miter lim="800000"/>
            <a:headEnd/>
            <a:tailEnd/>
          </a:ln>
        </p:spPr>
      </p:sp>
      <p:sp>
        <p:nvSpPr>
          <p:cNvPr id="120835"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fr-FR"/>
          </a:p>
        </p:txBody>
      </p:sp>
      <p:sp>
        <p:nvSpPr>
          <p:cNvPr id="49156" name="Espace réservé du numéro de diapositive 3"/>
          <p:cNvSpPr>
            <a:spLocks noGrp="1"/>
          </p:cNvSpPr>
          <p:nvPr>
            <p:ph type="sldNum" sz="quarter" idx="5"/>
          </p:nvPr>
        </p:nvSpPr>
        <p:spPr bwMode="auto">
          <a:ln>
            <a:miter lim="800000"/>
            <a:headEnd/>
            <a:tailEnd/>
          </a:ln>
        </p:spPr>
        <p:txBody>
          <a:bodyPr/>
          <a:lstStyle/>
          <a:p>
            <a:pPr>
              <a:defRPr/>
            </a:pPr>
            <a:fld id="{A1F2EB3B-B424-D542-9434-34B498BDDBAB}" type="slidenum">
              <a:rPr lang="fr-FR" smtClean="0"/>
              <a:pPr>
                <a:defRPr/>
              </a:pPr>
              <a:t>32</a:t>
            </a:fld>
            <a:endParaRPr lang="fr-FR"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Espace réservé de l'image des diapositives 1"/>
          <p:cNvSpPr>
            <a:spLocks noGrp="1" noRot="1" noChangeAspect="1" noTextEdit="1"/>
          </p:cNvSpPr>
          <p:nvPr>
            <p:ph type="sldImg"/>
          </p:nvPr>
        </p:nvSpPr>
        <p:spPr bwMode="auto">
          <a:noFill/>
          <a:ln>
            <a:solidFill>
              <a:srgbClr val="000000"/>
            </a:solidFill>
            <a:miter lim="800000"/>
            <a:headEnd/>
            <a:tailEnd/>
          </a:ln>
        </p:spPr>
      </p:sp>
      <p:sp>
        <p:nvSpPr>
          <p:cNvPr id="118787"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fr-FR"/>
          </a:p>
        </p:txBody>
      </p:sp>
      <p:sp>
        <p:nvSpPr>
          <p:cNvPr id="47108" name="Espace réservé du numéro de diapositive 3"/>
          <p:cNvSpPr>
            <a:spLocks noGrp="1"/>
          </p:cNvSpPr>
          <p:nvPr>
            <p:ph type="sldNum" sz="quarter" idx="5"/>
          </p:nvPr>
        </p:nvSpPr>
        <p:spPr bwMode="auto">
          <a:ln>
            <a:miter lim="800000"/>
            <a:headEnd/>
            <a:tailEnd/>
          </a:ln>
        </p:spPr>
        <p:txBody>
          <a:bodyPr/>
          <a:lstStyle/>
          <a:p>
            <a:pPr>
              <a:defRPr/>
            </a:pPr>
            <a:fld id="{A8114E40-3E76-5042-A39D-A3D72C639A34}" type="slidenum">
              <a:rPr lang="fr-FR" smtClean="0"/>
              <a:pPr>
                <a:defRPr/>
              </a:pPr>
              <a:t>34</a:t>
            </a:fld>
            <a:endParaRPr lang="fr-FR"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custDataLst>
              <p:tags r:id="rId1"/>
            </p:custDataLst>
          </p:nvPr>
        </p:nvSpPr>
        <p:spPr>
          <a:ln/>
        </p:spPr>
        <p:txBody>
          <a:bodyPr/>
          <a:lstStyle/>
          <a:p>
            <a:fld id="{FE688E03-C123-2847-8991-0B9B9CFCC724}" type="slidenum">
              <a:rPr lang="en-US"/>
              <a:pPr/>
              <a:t>5</a:t>
            </a:fld>
            <a:endParaRPr lang="en-US">
              <a:latin typeface="Trebuchet MS" charset="0"/>
            </a:endParaRPr>
          </a:p>
        </p:txBody>
      </p:sp>
      <p:sp>
        <p:nvSpPr>
          <p:cNvPr id="27033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70339" name="Rectangle 3"/>
          <p:cNvSpPr>
            <a:spLocks noGrp="1" noChangeArrowheads="1"/>
          </p:cNvSpPr>
          <p:nvPr>
            <p:ph type="body" idx="1"/>
          </p:nvPr>
        </p:nvSpPr>
        <p:spPr/>
        <p:txBody>
          <a:bodyPr/>
          <a:lstStyle/>
          <a:p>
            <a:endParaRPr lang="fr-F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2771"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fr-FR"/>
              <a:t>Le système à double mobilité se compose d'une cupule métallique et d'un insert polyéthylène mobile dans la cupule. </a:t>
            </a:r>
          </a:p>
          <a:p>
            <a:pPr eaLnBrk="1" hangingPunct="1">
              <a:spcBef>
                <a:spcPct val="0"/>
              </a:spcBef>
            </a:pPr>
            <a:r>
              <a:rPr lang="fr-FR"/>
              <a:t>C’est la combinaison de deux articulations qui permet une meilleure mobilité tout en assurant une plus grande stabilité</a:t>
            </a:r>
          </a:p>
          <a:p>
            <a:pPr eaLnBrk="1" hangingPunct="1">
              <a:spcBef>
                <a:spcPct val="0"/>
              </a:spcBef>
            </a:pPr>
            <a:endParaRPr lang="fr-FR"/>
          </a:p>
          <a:p>
            <a:pPr eaLnBrk="1" hangingPunct="1">
              <a:spcBef>
                <a:spcPct val="0"/>
              </a:spcBef>
            </a:pPr>
            <a:r>
              <a:rPr lang="fr-FR"/>
              <a:t>On se trouve en présence de 2 articulations concentriques</a:t>
            </a:r>
          </a:p>
          <a:p>
            <a:pPr eaLnBrk="1" hangingPunct="1">
              <a:spcBef>
                <a:spcPct val="0"/>
              </a:spcBef>
            </a:pPr>
            <a:endParaRPr lang="fr-FR"/>
          </a:p>
          <a:p>
            <a:pPr eaLnBrk="1" hangingPunct="1">
              <a:spcBef>
                <a:spcPct val="0"/>
              </a:spcBef>
            </a:pPr>
            <a:r>
              <a:rPr lang="fr-FR"/>
              <a:t>La première interne, petite, entre la tête de la tige fémorale et l’insert</a:t>
            </a:r>
          </a:p>
          <a:p>
            <a:pPr eaLnBrk="1" hangingPunct="1">
              <a:spcBef>
                <a:spcPct val="0"/>
              </a:spcBef>
            </a:pPr>
            <a:r>
              <a:rPr lang="fr-FR"/>
              <a:t>La seconde externe plus large entre l’insert en polyéthylène et la cupule.</a:t>
            </a:r>
          </a:p>
          <a:p>
            <a:pPr eaLnBrk="1" hangingPunct="1">
              <a:spcBef>
                <a:spcPct val="0"/>
              </a:spcBef>
            </a:pPr>
            <a:endParaRPr lang="fr-F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Rot="1" noChangeAspect="1" noChangeArrowheads="1" noTextEdit="1"/>
          </p:cNvSpPr>
          <p:nvPr>
            <p:ph type="sldImg"/>
          </p:nvPr>
        </p:nvSpPr>
        <p:spPr bwMode="auto">
          <a:xfrm>
            <a:off x="1144588" y="685800"/>
            <a:ext cx="4570412" cy="3429000"/>
          </a:xfrm>
          <a:noFill/>
          <a:ln>
            <a:solidFill>
              <a:srgbClr val="000000"/>
            </a:solidFill>
            <a:miter lim="800000"/>
            <a:headEnd/>
            <a:tailEnd/>
          </a:ln>
        </p:spPr>
      </p:sp>
      <p:sp>
        <p:nvSpPr>
          <p:cNvPr id="34819"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fr-FR"/>
              <a:t>En pratique, la double mobilité fonctionne en agissant sur les deux facteurs principaux responsables de la luxation. En effet, non seulement il existe une augmentation de la distance parcourue par la tête avant de sortir de l’insert, et mais aussi, le bras de levier mis en action lorsque le col de la prothèse est en contact avec le bord de la cupule métallique est retardé ce qui diminue les risques de luxation.</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txBox="1">
            <a:spLocks noGrp="1" noChangeArrowheads="1"/>
          </p:cNvSpPr>
          <p:nvPr/>
        </p:nvSpPr>
        <p:spPr bwMode="auto">
          <a:xfrm>
            <a:off x="3884613" y="8686800"/>
            <a:ext cx="2971800" cy="455613"/>
          </a:xfrm>
          <a:prstGeom prst="rect">
            <a:avLst/>
          </a:prstGeom>
          <a:noFill/>
          <a:ln w="9525">
            <a:noFill/>
            <a:miter lim="800000"/>
            <a:headEnd/>
            <a:tailEnd/>
          </a:ln>
        </p:spPr>
        <p:txBody>
          <a:bodyPr lIns="99035" tIns="49518" rIns="99035" bIns="49518" anchor="b">
            <a:prstTxWarp prst="textNoShape">
              <a:avLst/>
            </a:prstTxWarp>
          </a:bodyPr>
          <a:lstStyle/>
          <a:p>
            <a:pPr algn="r" defTabSz="990600"/>
            <a:fld id="{65F4A9E5-C8C9-D440-ABDA-34DAE7FCB63B}" type="slidenum">
              <a:rPr lang="fr-FR" sz="1300">
                <a:latin typeface="Calibri" charset="0"/>
              </a:rPr>
              <a:pPr algn="r" defTabSz="990600"/>
              <a:t>9</a:t>
            </a:fld>
            <a:endParaRPr lang="fr-FR" sz="1300">
              <a:latin typeface="Calibri" charset="0"/>
            </a:endParaRPr>
          </a:p>
        </p:txBody>
      </p:sp>
      <p:sp>
        <p:nvSpPr>
          <p:cNvPr id="39939" name="Rectangle 2"/>
          <p:cNvSpPr>
            <a:spLocks noGrp="1" noRot="1" noChangeAspect="1" noChangeArrowheads="1" noTextEdit="1"/>
          </p:cNvSpPr>
          <p:nvPr>
            <p:ph type="sldImg"/>
          </p:nvPr>
        </p:nvSpPr>
        <p:spPr bwMode="auto">
          <a:xfrm>
            <a:off x="1144588" y="685800"/>
            <a:ext cx="4570412" cy="3429000"/>
          </a:xfrm>
          <a:noFill/>
          <a:ln>
            <a:solidFill>
              <a:srgbClr val="000000"/>
            </a:solidFill>
            <a:miter lim="800000"/>
            <a:headEnd/>
            <a:tailEnd/>
          </a:ln>
        </p:spPr>
      </p:sp>
      <p:sp>
        <p:nvSpPr>
          <p:cNvPr id="39940" name="Rectangle 3"/>
          <p:cNvSpPr>
            <a:spLocks noGrp="1" noChangeArrowheads="1"/>
          </p:cNvSpPr>
          <p:nvPr>
            <p:ph type="body" idx="1"/>
          </p:nvPr>
        </p:nvSpPr>
        <p:spPr bwMode="auto">
          <a:noFill/>
        </p:spPr>
        <p:txBody>
          <a:bodyPr wrap="square" lIns="99035" tIns="49518" rIns="99035" bIns="49518" numCol="1" anchor="t" anchorCtr="0" compatLnSpc="1">
            <a:prstTxWarp prst="textNoShape">
              <a:avLst/>
            </a:prstTxWarp>
          </a:bodyPr>
          <a:lstStyle/>
          <a:p>
            <a:pPr eaLnBrk="1" hangingPunct="1">
              <a:spcBef>
                <a:spcPct val="0"/>
              </a:spcBef>
            </a:pPr>
            <a:r>
              <a:rPr lang="fr-FR"/>
              <a:t>Les résultats des cupules double mobilité sur la prévention de la luxation ont souvent été rapportés et confirment le bon fonctionnement de ce principe que ce soit dans les arthroplasties de première intention y compris chez les sujets de moins de 50 ans ou dans les fractures du col</a:t>
            </a:r>
          </a:p>
          <a:p>
            <a:pPr eaLnBrk="1" hangingPunct="1">
              <a:spcBef>
                <a:spcPct val="0"/>
              </a:spcBef>
            </a:pPr>
            <a:endParaRPr lang="fr-F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defTabSz="455613" fontAlgn="base">
              <a:spcBef>
                <a:spcPct val="0"/>
              </a:spcBef>
              <a:spcAft>
                <a:spcPct val="0"/>
              </a:spcAft>
              <a:defRPr/>
            </a:pPr>
            <a:fld id="{9B34FF3B-18E4-C44D-8619-CCE0DA1D7FA4}" type="slidenum">
              <a:rPr lang="fr-FR">
                <a:ea typeface="ＭＳ Ｐゴシック" charset="-128"/>
                <a:cs typeface="ＭＳ Ｐゴシック" charset="-128"/>
              </a:rPr>
              <a:pPr defTabSz="455613" fontAlgn="base">
                <a:spcBef>
                  <a:spcPct val="0"/>
                </a:spcBef>
                <a:spcAft>
                  <a:spcPct val="0"/>
                </a:spcAft>
                <a:defRPr/>
              </a:pPr>
              <a:t>10</a:t>
            </a:fld>
            <a:endParaRPr lang="fr-FR">
              <a:ea typeface="ＭＳ Ｐゴシック" charset="-128"/>
              <a:cs typeface="ＭＳ Ｐゴシック" charset="-128"/>
            </a:endParaRPr>
          </a:p>
        </p:txBody>
      </p:sp>
      <p:sp>
        <p:nvSpPr>
          <p:cNvPr id="5222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5222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lnSpc>
                <a:spcPct val="128000"/>
              </a:lnSpc>
              <a:spcBef>
                <a:spcPct val="0"/>
              </a:spcBef>
            </a:pPr>
            <a:r>
              <a:rPr lang="fr-FR"/>
              <a:t>Si chacune des 2 articulations avait sa mobilité entière et indépendante, il y aurait effectivement un risque important d'usure. </a:t>
            </a:r>
          </a:p>
          <a:p>
            <a:pPr eaLnBrk="1" hangingPunct="1">
              <a:lnSpc>
                <a:spcPct val="128000"/>
              </a:lnSpc>
              <a:spcBef>
                <a:spcPct val="0"/>
              </a:spcBef>
            </a:pPr>
            <a:endParaRPr lang="fr-FR"/>
          </a:p>
          <a:p>
            <a:pPr eaLnBrk="1" hangingPunct="1">
              <a:lnSpc>
                <a:spcPct val="128000"/>
              </a:lnSpc>
              <a:spcBef>
                <a:spcPct val="0"/>
              </a:spcBef>
            </a:pPr>
            <a:r>
              <a:rPr lang="fr-FR"/>
              <a:t>Mais en pratique les 2 articulations sont très dépendantes en phase dynamique (en charge et en mobilité) C’est la petite articulation qui est toujours la première à se mobiliser. La seconde articulation n'est sollicitée que secondairement et est donc très peu sollicitée, ce qui explique la faible usure à ce niveau. </a:t>
            </a:r>
          </a:p>
          <a:p>
            <a:pPr eaLnBrk="1" hangingPunct="1">
              <a:spcBef>
                <a:spcPct val="0"/>
              </a:spcBef>
            </a:pPr>
            <a:r>
              <a:rPr lang="fr-FR"/>
              <a:t>L’étude de l’école de Saint Etienne a d’ailleurs bien montré que l’usure mesurée avec les cotyles double mobilité peut être comparée à celle des cupules de Charnley. </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Espace réservé de l'image des diapositives 1"/>
          <p:cNvSpPr>
            <a:spLocks noGrp="1" noRot="1" noChangeAspect="1"/>
          </p:cNvSpPr>
          <p:nvPr>
            <p:ph type="sldImg"/>
          </p:nvPr>
        </p:nvSpPr>
        <p:spPr bwMode="auto">
          <a:noFill/>
          <a:ln>
            <a:solidFill>
              <a:srgbClr val="000000"/>
            </a:solidFill>
            <a:miter lim="800000"/>
            <a:headEnd/>
            <a:tailEnd/>
          </a:ln>
        </p:spPr>
      </p:sp>
      <p:sp>
        <p:nvSpPr>
          <p:cNvPr id="50179"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r>
              <a:rPr lang="fr-FR" smtClean="0"/>
              <a:t>La survie de ces prothèse est tout à fait équivalente aux meilleurs résultats publiés avec la simple mobilité</a:t>
            </a:r>
          </a:p>
        </p:txBody>
      </p:sp>
      <p:sp>
        <p:nvSpPr>
          <p:cNvPr id="4" name="Espace réservé du numéro de diapositive 3"/>
          <p:cNvSpPr>
            <a:spLocks noGrp="1"/>
          </p:cNvSpPr>
          <p:nvPr>
            <p:ph type="sldNum" sz="quarter" idx="5"/>
          </p:nvPr>
        </p:nvSpPr>
        <p:spPr/>
        <p:txBody>
          <a:bodyPr/>
          <a:lstStyle/>
          <a:p>
            <a:pPr>
              <a:defRPr/>
            </a:pPr>
            <a:fld id="{D83AD8CF-4540-0A43-A10E-F5CE65B01917}" type="slidenum">
              <a:rPr lang="fr-FR" smtClean="0"/>
              <a:pPr>
                <a:defRPr/>
              </a:pPr>
              <a:t>11</a:t>
            </a:fld>
            <a:endParaRPr lang="fr-F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p:txBody>
          <a:bodyPr/>
          <a:lstStyle/>
          <a:p>
            <a:pPr>
              <a:defRPr/>
            </a:pPr>
            <a:fld id="{F72C169C-B962-094F-9A49-B3B534501863}" type="slidenum">
              <a:rPr lang="fr-FR" smtClean="0"/>
              <a:pPr>
                <a:defRPr/>
              </a:pPr>
              <a:t>12</a:t>
            </a:fld>
            <a:endParaRPr lang="fr-FR" smtClean="0"/>
          </a:p>
        </p:txBody>
      </p:sp>
      <p:sp>
        <p:nvSpPr>
          <p:cNvPr id="111619" name="Espace réservé de l'image des diapositives 1"/>
          <p:cNvSpPr>
            <a:spLocks noGrp="1" noRot="1" noChangeAspect="1" noTextEdit="1"/>
          </p:cNvSpPr>
          <p:nvPr>
            <p:ph type="sldImg"/>
          </p:nvPr>
        </p:nvSpPr>
        <p:spPr bwMode="auto">
          <a:noFill/>
          <a:ln>
            <a:solidFill>
              <a:srgbClr val="000000"/>
            </a:solidFill>
            <a:miter lim="800000"/>
            <a:headEnd/>
            <a:tailEnd/>
          </a:ln>
        </p:spPr>
      </p:sp>
      <p:sp>
        <p:nvSpPr>
          <p:cNvPr id="111620" name="Espace réservé des commentaires 2"/>
          <p:cNvSpPr>
            <a:spLocks noGrp="1"/>
          </p:cNvSpPr>
          <p:nvPr>
            <p:ph type="body" idx="1"/>
          </p:nvPr>
        </p:nvSpPr>
        <p:spPr bwMode="auto">
          <a:noFill/>
        </p:spPr>
        <p:txBody>
          <a:bodyPr wrap="square" lIns="91416" tIns="45708" rIns="91416" bIns="45708" numCol="1" anchor="t" anchorCtr="0" compatLnSpc="1">
            <a:prstTxWarp prst="textNoShape">
              <a:avLst/>
            </a:prstTxWarp>
          </a:bodyPr>
          <a:lstStyle/>
          <a:p>
            <a:pPr eaLnBrk="1" hangingPunct="1"/>
            <a:r>
              <a:rPr lang="fr-FR"/>
              <a:t>This is why we designed a new anatomic profile. The ADM cup is the first right and left anatomic cup with an anterior notch THAT respects the anterior rim of the acetabulum and thus prevents any conflict with the ileo psoas muscle . </a:t>
            </a:r>
          </a:p>
          <a:p>
            <a:pPr eaLnBrk="1" hangingPunct="1"/>
            <a:endParaRPr lang="fr-FR"/>
          </a:p>
        </p:txBody>
      </p:sp>
      <p:sp>
        <p:nvSpPr>
          <p:cNvPr id="111621" name="Espace réservé du numéro de diapositive 3"/>
          <p:cNvSpPr txBox="1">
            <a:spLocks noGrp="1"/>
          </p:cNvSpPr>
          <p:nvPr/>
        </p:nvSpPr>
        <p:spPr bwMode="auto">
          <a:xfrm>
            <a:off x="3884613" y="8685213"/>
            <a:ext cx="2970212" cy="455612"/>
          </a:xfrm>
          <a:prstGeom prst="rect">
            <a:avLst/>
          </a:prstGeom>
          <a:noFill/>
          <a:ln w="9525">
            <a:noFill/>
            <a:miter lim="800000"/>
            <a:headEnd/>
            <a:tailEnd/>
          </a:ln>
        </p:spPr>
        <p:txBody>
          <a:bodyPr lIns="91416" tIns="45708" rIns="91416" bIns="45708" anchor="b">
            <a:prstTxWarp prst="textNoShape">
              <a:avLst/>
            </a:prstTxWarp>
          </a:bodyPr>
          <a:lstStyle/>
          <a:p>
            <a:pPr algn="r" defTabSz="912813"/>
            <a:fld id="{3F776FEE-F9A5-5143-B327-DBB9ACB7F42B}" type="slidenum">
              <a:rPr lang="fr-FR" sz="1300"/>
              <a:pPr algn="r" defTabSz="912813"/>
              <a:t>12</a:t>
            </a:fld>
            <a:endParaRPr lang="fr-FR" sz="13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sp>
        <p:nvSpPr>
          <p:cNvPr id="4" name="Rectangle 3"/>
          <p:cNvSpPr/>
          <p:nvPr/>
        </p:nvSpPr>
        <p:spPr>
          <a:xfrm>
            <a:off x="0" y="0"/>
            <a:ext cx="365125" cy="6854825"/>
          </a:xfrm>
          <a:prstGeom prst="rect">
            <a:avLst/>
          </a:prstGeom>
          <a:solidFill>
            <a:srgbClr val="FFFFFF">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latin typeface="Arial"/>
            </a:endParaRPr>
          </a:p>
        </p:txBody>
      </p:sp>
      <p:sp>
        <p:nvSpPr>
          <p:cNvPr id="5" name="Rectangle 4"/>
          <p:cNvSpPr/>
          <p:nvPr/>
        </p:nvSpPr>
        <p:spPr>
          <a:xfrm>
            <a:off x="309563" y="681038"/>
            <a:ext cx="46037"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latin typeface="Arial"/>
            </a:endParaRPr>
          </a:p>
        </p:txBody>
      </p:sp>
      <p:sp>
        <p:nvSpPr>
          <p:cNvPr id="6" name="Rectangle 5"/>
          <p:cNvSpPr/>
          <p:nvPr/>
        </p:nvSpPr>
        <p:spPr>
          <a:xfrm>
            <a:off x="268288" y="681038"/>
            <a:ext cx="28575"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latin typeface="Arial"/>
            </a:endParaRPr>
          </a:p>
        </p:txBody>
      </p:sp>
      <p:sp>
        <p:nvSpPr>
          <p:cNvPr id="7" name="Rectangle 6"/>
          <p:cNvSpPr/>
          <p:nvPr/>
        </p:nvSpPr>
        <p:spPr>
          <a:xfrm>
            <a:off x="249238" y="681038"/>
            <a:ext cx="9525"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latin typeface="Arial"/>
            </a:endParaRPr>
          </a:p>
        </p:txBody>
      </p:sp>
      <p:sp>
        <p:nvSpPr>
          <p:cNvPr id="10" name="Rectangle 9"/>
          <p:cNvSpPr/>
          <p:nvPr/>
        </p:nvSpPr>
        <p:spPr>
          <a:xfrm>
            <a:off x="222250" y="681038"/>
            <a:ext cx="7938"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latin typeface="Arial"/>
            </a:endParaRPr>
          </a:p>
        </p:txBody>
      </p:sp>
      <p:sp>
        <p:nvSpPr>
          <p:cNvPr id="11" name="Rectangle 10"/>
          <p:cNvSpPr/>
          <p:nvPr/>
        </p:nvSpPr>
        <p:spPr>
          <a:xfrm>
            <a:off x="255588" y="5046663"/>
            <a:ext cx="73025" cy="1692275"/>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latin typeface="Arial"/>
            </a:endParaRPr>
          </a:p>
        </p:txBody>
      </p:sp>
      <p:sp>
        <p:nvSpPr>
          <p:cNvPr id="12" name="Rectangle 11"/>
          <p:cNvSpPr/>
          <p:nvPr/>
        </p:nvSpPr>
        <p:spPr>
          <a:xfrm>
            <a:off x="255588" y="4797425"/>
            <a:ext cx="73025" cy="228600"/>
          </a:xfrm>
          <a:prstGeom prst="rect">
            <a:avLst/>
          </a:prstGeom>
          <a:solidFill>
            <a:schemeClr val="accent3">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latin typeface="Arial"/>
            </a:endParaRPr>
          </a:p>
        </p:txBody>
      </p:sp>
      <p:sp>
        <p:nvSpPr>
          <p:cNvPr id="13" name="Rectangle 12"/>
          <p:cNvSpPr/>
          <p:nvPr/>
        </p:nvSpPr>
        <p:spPr>
          <a:xfrm>
            <a:off x="255588" y="4637088"/>
            <a:ext cx="73025" cy="138112"/>
          </a:xfrm>
          <a:prstGeom prst="rect">
            <a:avLst/>
          </a:prstGeom>
          <a:solidFill>
            <a:schemeClr val="bg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latin typeface="Arial"/>
            </a:endParaRPr>
          </a:p>
        </p:txBody>
      </p:sp>
      <p:sp>
        <p:nvSpPr>
          <p:cNvPr id="14" name="Rectangle 13"/>
          <p:cNvSpPr/>
          <p:nvPr/>
        </p:nvSpPr>
        <p:spPr>
          <a:xfrm>
            <a:off x="255588" y="4541838"/>
            <a:ext cx="73025" cy="7461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latin typeface="Arial"/>
            </a:endParaRPr>
          </a:p>
        </p:txBody>
      </p:sp>
      <p:sp>
        <p:nvSpPr>
          <p:cNvPr id="8" name="Titre 7"/>
          <p:cNvSpPr>
            <a:spLocks noGrp="1"/>
          </p:cNvSpPr>
          <p:nvPr>
            <p:ph type="ctrTitle"/>
          </p:nvPr>
        </p:nvSpPr>
        <p:spPr>
          <a:xfrm>
            <a:off x="914400" y="4343400"/>
            <a:ext cx="7772400" cy="1975104"/>
          </a:xfrm>
        </p:spPr>
        <p:txBody>
          <a:bodyPr/>
          <a:lstStyle>
            <a:lvl1pPr marR="9144" algn="l">
              <a:defRPr sz="4000" b="1" cap="all" spc="0" baseline="0">
                <a:effectLst>
                  <a:reflection blurRad="12700" stA="34000" endA="740" endPos="53000" dir="5400000" sy="-100000" algn="bl" rotWithShape="0"/>
                </a:effectLst>
              </a:defRPr>
            </a:lvl1pPr>
          </a:lstStyle>
          <a:p>
            <a:r>
              <a:rPr lang="fr-FR" smtClean="0"/>
              <a:t>Cliquez et modifiez le titre</a:t>
            </a:r>
            <a:endParaRPr lang="en-US"/>
          </a:p>
        </p:txBody>
      </p:sp>
      <p:sp>
        <p:nvSpPr>
          <p:cNvPr id="9" name="Sous-titre 8"/>
          <p:cNvSpPr>
            <a:spLocks noGrp="1"/>
          </p:cNvSpPr>
          <p:nvPr>
            <p:ph type="subTitle" idx="1"/>
          </p:nvPr>
        </p:nvSpPr>
        <p:spPr>
          <a:xfrm>
            <a:off x="914400" y="2834640"/>
            <a:ext cx="7772400" cy="1508760"/>
          </a:xfrm>
        </p:spPr>
        <p:txBody>
          <a:bodyPr lIns="100584" anchor="b"/>
          <a:lstStyle>
            <a:lvl1pPr marL="0" indent="0" algn="l">
              <a:spcBef>
                <a:spcPts val="0"/>
              </a:spcBef>
              <a:buNone/>
              <a:defRPr sz="2000">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fr-FR" smtClean="0"/>
              <a:t>Cliquez pour modifier le style des sous-titres du masque</a:t>
            </a:r>
            <a:endParaRPr lang="en-US"/>
          </a:p>
        </p:txBody>
      </p:sp>
      <p:sp>
        <p:nvSpPr>
          <p:cNvPr id="15" name="Espace réservé de la date 27"/>
          <p:cNvSpPr>
            <a:spLocks noGrp="1"/>
          </p:cNvSpPr>
          <p:nvPr>
            <p:ph type="dt" sz="half" idx="10"/>
          </p:nvPr>
        </p:nvSpPr>
        <p:spPr/>
        <p:txBody>
          <a:bodyPr/>
          <a:lstStyle>
            <a:lvl1pPr>
              <a:defRPr/>
            </a:lvl1pPr>
          </a:lstStyle>
          <a:p>
            <a:pPr>
              <a:defRPr/>
            </a:pPr>
            <a:endParaRPr lang="de-DE"/>
          </a:p>
        </p:txBody>
      </p:sp>
      <p:sp>
        <p:nvSpPr>
          <p:cNvPr id="16" name="Espace réservé du pied de page 16"/>
          <p:cNvSpPr>
            <a:spLocks noGrp="1"/>
          </p:cNvSpPr>
          <p:nvPr>
            <p:ph type="ftr" sz="quarter" idx="11"/>
          </p:nvPr>
        </p:nvSpPr>
        <p:spPr/>
        <p:txBody>
          <a:bodyPr/>
          <a:lstStyle>
            <a:lvl1pPr>
              <a:defRPr/>
            </a:lvl1pPr>
          </a:lstStyle>
          <a:p>
            <a:pPr>
              <a:defRPr/>
            </a:pPr>
            <a:endParaRPr lang="de-DE"/>
          </a:p>
        </p:txBody>
      </p:sp>
      <p:sp>
        <p:nvSpPr>
          <p:cNvPr id="17" name="Espace réservé du numéro de diapositive 28"/>
          <p:cNvSpPr>
            <a:spLocks noGrp="1"/>
          </p:cNvSpPr>
          <p:nvPr>
            <p:ph type="sldNum" sz="quarter" idx="12"/>
          </p:nvPr>
        </p:nvSpPr>
        <p:spPr/>
        <p:txBody>
          <a:bodyPr/>
          <a:lstStyle>
            <a:lvl1pPr>
              <a:defRPr/>
            </a:lvl1pPr>
          </a:lstStyle>
          <a:p>
            <a:pPr>
              <a:defRPr/>
            </a:pPr>
            <a:fld id="{815783A8-4911-7645-A8F9-173732931036}" type="slidenum">
              <a:rPr lang="de-DE"/>
              <a:pPr>
                <a:defRPr/>
              </a:pPr>
              <a:t>‹#›</a:t>
            </a:fld>
            <a:endParaRPr lang="de-DE"/>
          </a:p>
        </p:txBody>
      </p:sp>
    </p:spTree>
  </p:cSld>
  <p:clrMapOvr>
    <a:masterClrMapping/>
  </p:clrMapOvr>
  <p:transition xmlns:p14="http://schemas.microsoft.com/office/powerpoint/2010/main">
    <p:diamond/>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en-US"/>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Espace réservé de la date 13"/>
          <p:cNvSpPr>
            <a:spLocks noGrp="1"/>
          </p:cNvSpPr>
          <p:nvPr>
            <p:ph type="dt" sz="half" idx="10"/>
          </p:nvPr>
        </p:nvSpPr>
        <p:spPr/>
        <p:txBody>
          <a:bodyPr/>
          <a:lstStyle>
            <a:lvl1pPr>
              <a:defRPr/>
            </a:lvl1pPr>
          </a:lstStyle>
          <a:p>
            <a:pPr>
              <a:defRPr/>
            </a:pPr>
            <a:endParaRPr lang="fr-FR"/>
          </a:p>
        </p:txBody>
      </p:sp>
      <p:sp>
        <p:nvSpPr>
          <p:cNvPr id="5" name="Espace réservé du pied de page 2"/>
          <p:cNvSpPr>
            <a:spLocks noGrp="1"/>
          </p:cNvSpPr>
          <p:nvPr>
            <p:ph type="ftr" sz="quarter" idx="11"/>
          </p:nvPr>
        </p:nvSpPr>
        <p:spPr/>
        <p:txBody>
          <a:bodyPr/>
          <a:lstStyle>
            <a:lvl1pPr>
              <a:defRPr/>
            </a:lvl1pPr>
          </a:lstStyle>
          <a:p>
            <a:pPr>
              <a:defRPr/>
            </a:pPr>
            <a:endParaRPr lang="fr-FR"/>
          </a:p>
        </p:txBody>
      </p:sp>
      <p:sp>
        <p:nvSpPr>
          <p:cNvPr id="6" name="Espace réservé du numéro de diapositive 22"/>
          <p:cNvSpPr>
            <a:spLocks noGrp="1"/>
          </p:cNvSpPr>
          <p:nvPr>
            <p:ph type="sldNum" sz="quarter" idx="12"/>
          </p:nvPr>
        </p:nvSpPr>
        <p:spPr/>
        <p:txBody>
          <a:bodyPr/>
          <a:lstStyle>
            <a:lvl1pPr>
              <a:defRPr/>
            </a:lvl1pPr>
          </a:lstStyle>
          <a:p>
            <a:pPr>
              <a:defRPr/>
            </a:pPr>
            <a:fld id="{B48AE87A-D8E7-0448-A1AE-FB85E711FBDC}" type="slidenum">
              <a:rPr lang="fr-FR"/>
              <a:pPr>
                <a:defRPr/>
              </a:pPr>
              <a:t>‹#›</a:t>
            </a:fld>
            <a:endParaRPr lang="fr-FR"/>
          </a:p>
        </p:txBody>
      </p:sp>
    </p:spTree>
  </p:cSld>
  <p:clrMapOvr>
    <a:masterClrMapping/>
  </p:clrMapOvr>
  <p:transition xmlns:p14="http://schemas.microsoft.com/office/powerpoint/2010/main">
    <p:diamond/>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9"/>
            <a:ext cx="1981200" cy="5851525"/>
          </a:xfrm>
        </p:spPr>
        <p:txBody>
          <a:bodyPr vert="eaVert" anchor="ctr"/>
          <a:lstStyle/>
          <a:p>
            <a:r>
              <a:rPr lang="fr-FR" smtClean="0"/>
              <a:t>Cliquez et modifiez le titre</a:t>
            </a:r>
            <a:endParaRPr lang="en-US"/>
          </a:p>
        </p:txBody>
      </p:sp>
      <p:sp>
        <p:nvSpPr>
          <p:cNvPr id="3" name="Espace réservé du texte vertical 2"/>
          <p:cNvSpPr>
            <a:spLocks noGrp="1"/>
          </p:cNvSpPr>
          <p:nvPr>
            <p:ph type="body" orient="vert" idx="1"/>
          </p:nvPr>
        </p:nvSpPr>
        <p:spPr>
          <a:xfrm>
            <a:off x="609600" y="274639"/>
            <a:ext cx="5867400" cy="5851525"/>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Espace réservé de la date 13"/>
          <p:cNvSpPr>
            <a:spLocks noGrp="1"/>
          </p:cNvSpPr>
          <p:nvPr>
            <p:ph type="dt" sz="half" idx="10"/>
          </p:nvPr>
        </p:nvSpPr>
        <p:spPr/>
        <p:txBody>
          <a:bodyPr/>
          <a:lstStyle>
            <a:lvl1pPr>
              <a:defRPr/>
            </a:lvl1pPr>
          </a:lstStyle>
          <a:p>
            <a:pPr>
              <a:defRPr/>
            </a:pPr>
            <a:endParaRPr lang="fr-FR"/>
          </a:p>
        </p:txBody>
      </p:sp>
      <p:sp>
        <p:nvSpPr>
          <p:cNvPr id="5" name="Espace réservé du pied de page 2"/>
          <p:cNvSpPr>
            <a:spLocks noGrp="1"/>
          </p:cNvSpPr>
          <p:nvPr>
            <p:ph type="ftr" sz="quarter" idx="11"/>
          </p:nvPr>
        </p:nvSpPr>
        <p:spPr/>
        <p:txBody>
          <a:bodyPr/>
          <a:lstStyle>
            <a:lvl1pPr>
              <a:defRPr/>
            </a:lvl1pPr>
          </a:lstStyle>
          <a:p>
            <a:pPr>
              <a:defRPr/>
            </a:pPr>
            <a:endParaRPr lang="fr-FR"/>
          </a:p>
        </p:txBody>
      </p:sp>
      <p:sp>
        <p:nvSpPr>
          <p:cNvPr id="6" name="Espace réservé du numéro de diapositive 22"/>
          <p:cNvSpPr>
            <a:spLocks noGrp="1"/>
          </p:cNvSpPr>
          <p:nvPr>
            <p:ph type="sldNum" sz="quarter" idx="12"/>
          </p:nvPr>
        </p:nvSpPr>
        <p:spPr/>
        <p:txBody>
          <a:bodyPr/>
          <a:lstStyle>
            <a:lvl1pPr>
              <a:defRPr/>
            </a:lvl1pPr>
          </a:lstStyle>
          <a:p>
            <a:pPr>
              <a:defRPr/>
            </a:pPr>
            <a:fld id="{7E1F471B-9E88-7C4D-9D46-1F083AB8CDAA}" type="slidenum">
              <a:rPr lang="fr-FR"/>
              <a:pPr>
                <a:defRPr/>
              </a:pPr>
              <a:t>‹#›</a:t>
            </a:fld>
            <a:endParaRPr lang="fr-FR"/>
          </a:p>
        </p:txBody>
      </p:sp>
    </p:spTree>
  </p:cSld>
  <p:clrMapOvr>
    <a:masterClrMapping/>
  </p:clrMapOvr>
  <p:transition xmlns:p14="http://schemas.microsoft.com/office/powerpoint/2010/main">
    <p:diamond/>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u">
    <p:spTree>
      <p:nvGrpSpPr>
        <p:cNvPr id="1" name=""/>
        <p:cNvGrpSpPr/>
        <p:nvPr/>
      </p:nvGrpSpPr>
      <p:grpSpPr>
        <a:xfrm>
          <a:off x="0" y="0"/>
          <a:ext cx="0" cy="0"/>
          <a:chOff x="0" y="0"/>
          <a:chExt cx="0" cy="0"/>
        </a:xfrm>
      </p:grpSpPr>
      <p:sp>
        <p:nvSpPr>
          <p:cNvPr id="2" name="Espace réservé du contenu 1"/>
          <p:cNvSpPr>
            <a:spLocks noGrp="1"/>
          </p:cNvSpPr>
          <p:nvPr>
            <p:ph/>
          </p:nvPr>
        </p:nvSpPr>
        <p:spPr>
          <a:xfrm>
            <a:off x="633413" y="1323975"/>
            <a:ext cx="8061325" cy="3376613"/>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3" name="Rectangle 5"/>
          <p:cNvSpPr>
            <a:spLocks noGrp="1" noChangeArrowheads="1"/>
          </p:cNvSpPr>
          <p:nvPr>
            <p:ph type="dt" sz="half" idx="10"/>
          </p:nvPr>
        </p:nvSpPr>
        <p:spPr>
          <a:xfrm>
            <a:off x="7378700" y="6464300"/>
            <a:ext cx="1073150" cy="323850"/>
          </a:xfrm>
        </p:spPr>
        <p:txBody>
          <a:bodyPr/>
          <a:lstStyle>
            <a:lvl1pPr defTabSz="457177" fontAlgn="auto">
              <a:spcBef>
                <a:spcPts val="0"/>
              </a:spcBef>
              <a:spcAft>
                <a:spcPts val="0"/>
              </a:spcAft>
              <a:defRPr sz="1800">
                <a:latin typeface="Arial"/>
                <a:ea typeface="+mn-ea"/>
                <a:cs typeface="+mn-cs"/>
              </a:defRPr>
            </a:lvl1pPr>
          </a:lstStyle>
          <a:p>
            <a:pPr>
              <a:defRPr/>
            </a:pPr>
            <a:endParaRPr lang="en-US" altLang="en-US" dirty="0"/>
          </a:p>
        </p:txBody>
      </p:sp>
      <p:sp>
        <p:nvSpPr>
          <p:cNvPr id="4" name="Rectangle 6"/>
          <p:cNvSpPr>
            <a:spLocks noGrp="1" noChangeArrowheads="1"/>
          </p:cNvSpPr>
          <p:nvPr>
            <p:ph type="sldNum" sz="quarter" idx="11"/>
          </p:nvPr>
        </p:nvSpPr>
        <p:spPr>
          <a:xfrm>
            <a:off x="495300" y="6464300"/>
            <a:ext cx="434975" cy="323850"/>
          </a:xfrm>
        </p:spPr>
        <p:txBody>
          <a:bodyPr/>
          <a:lstStyle>
            <a:lvl1pPr defTabSz="457177" fontAlgn="auto">
              <a:spcBef>
                <a:spcPts val="0"/>
              </a:spcBef>
              <a:spcAft>
                <a:spcPts val="0"/>
              </a:spcAft>
              <a:defRPr sz="1800" smtClean="0">
                <a:latin typeface="Arial"/>
                <a:ea typeface="+mn-ea"/>
                <a:cs typeface="+mn-cs"/>
              </a:defRPr>
            </a:lvl1pPr>
          </a:lstStyle>
          <a:p>
            <a:pPr>
              <a:defRPr/>
            </a:pPr>
            <a:fld id="{09AF2C18-04E8-2C4B-BC60-C1B0117376FB}" type="slidenum">
              <a:rPr lang="en-US" smtClean="0"/>
              <a:pPr>
                <a:defRPr/>
              </a:pPr>
              <a:t>‹#›</a:t>
            </a:fld>
            <a:endParaRPr lang="en-US" dirty="0"/>
          </a:p>
        </p:txBody>
      </p:sp>
    </p:spTree>
  </p:cSld>
  <p:clrMapOvr>
    <a:masterClrMapping/>
  </p:clrMapOvr>
  <p:transition xmlns:p14="http://schemas.microsoft.com/office/powerpoint/2010/mai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en-US"/>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Espace réservé de la date 13"/>
          <p:cNvSpPr>
            <a:spLocks noGrp="1"/>
          </p:cNvSpPr>
          <p:nvPr>
            <p:ph type="dt" sz="half" idx="10"/>
          </p:nvPr>
        </p:nvSpPr>
        <p:spPr/>
        <p:txBody>
          <a:bodyPr/>
          <a:lstStyle>
            <a:lvl1pPr>
              <a:defRPr/>
            </a:lvl1pPr>
          </a:lstStyle>
          <a:p>
            <a:pPr>
              <a:defRPr/>
            </a:pPr>
            <a:endParaRPr lang="fr-FR"/>
          </a:p>
        </p:txBody>
      </p:sp>
      <p:sp>
        <p:nvSpPr>
          <p:cNvPr id="5" name="Espace réservé du pied de page 2"/>
          <p:cNvSpPr>
            <a:spLocks noGrp="1"/>
          </p:cNvSpPr>
          <p:nvPr>
            <p:ph type="ftr" sz="quarter" idx="11"/>
          </p:nvPr>
        </p:nvSpPr>
        <p:spPr/>
        <p:txBody>
          <a:bodyPr/>
          <a:lstStyle>
            <a:lvl1pPr>
              <a:defRPr/>
            </a:lvl1pPr>
          </a:lstStyle>
          <a:p>
            <a:pPr>
              <a:defRPr/>
            </a:pPr>
            <a:endParaRPr lang="fr-FR"/>
          </a:p>
        </p:txBody>
      </p:sp>
      <p:sp>
        <p:nvSpPr>
          <p:cNvPr id="6" name="Espace réservé du numéro de diapositive 22"/>
          <p:cNvSpPr>
            <a:spLocks noGrp="1"/>
          </p:cNvSpPr>
          <p:nvPr>
            <p:ph type="sldNum" sz="quarter" idx="12"/>
          </p:nvPr>
        </p:nvSpPr>
        <p:spPr/>
        <p:txBody>
          <a:bodyPr/>
          <a:lstStyle>
            <a:lvl1pPr>
              <a:defRPr/>
            </a:lvl1pPr>
          </a:lstStyle>
          <a:p>
            <a:pPr>
              <a:defRPr/>
            </a:pPr>
            <a:fld id="{4C4B5D10-B9DC-FD46-A68B-C538771C296A}" type="slidenum">
              <a:rPr lang="fr-FR"/>
              <a:pPr>
                <a:defRPr/>
              </a:pPr>
              <a:t>‹#›</a:t>
            </a:fld>
            <a:endParaRPr lang="fr-FR"/>
          </a:p>
        </p:txBody>
      </p:sp>
    </p:spTree>
  </p:cSld>
  <p:clrMapOvr>
    <a:masterClrMapping/>
  </p:clrMapOvr>
  <p:transition xmlns:p14="http://schemas.microsoft.com/office/powerpoint/2010/main">
    <p:diamond/>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4" name="Forme libre 3"/>
          <p:cNvSpPr>
            <a:spLocks/>
          </p:cNvSpPr>
          <p:nvPr/>
        </p:nvSpPr>
        <p:spPr bwMode="auto">
          <a:xfrm>
            <a:off x="4829175" y="1073150"/>
            <a:ext cx="4321175" cy="5791200"/>
          </a:xfrm>
          <a:custGeom>
            <a:avLst>
              <a:gd name="A1" fmla="val 0"/>
              <a:gd name="A2" fmla="val 0"/>
              <a:gd name="A3" fmla="val 0"/>
              <a:gd name="A4" fmla="val 0"/>
              <a:gd name="A5" fmla="val 0"/>
              <a:gd name="A6" fmla="val 0"/>
              <a:gd name="A7" fmla="val 0"/>
              <a:gd name="A8" fmla="val 0"/>
            </a:avLst>
            <a:gdLst/>
            <a:ahLst/>
            <a:cxnLst>
              <a:cxn ang="0">
                <a:pos x="0" y="3648"/>
              </a:cxn>
              <a:cxn ang="0">
                <a:pos x="720" y="2016"/>
              </a:cxn>
              <a:cxn ang="0">
                <a:pos x="2736" y="0"/>
              </a:cxn>
              <a:cxn ang="0">
                <a:pos x="2736" y="96"/>
              </a:cxn>
              <a:cxn ang="0">
                <a:pos x="744" y="2038"/>
              </a:cxn>
              <a:cxn ang="0">
                <a:pos x="48" y="3648"/>
              </a:cxn>
              <a:cxn ang="0">
                <a:pos x="0" y="3648"/>
              </a:cxn>
            </a:cxnLst>
            <a:rect l="0" t="0" r="0" b="0"/>
            <a:pathLst>
              <a:path w="2736" h="3648">
                <a:moveTo>
                  <a:pt x="0" y="3648"/>
                </a:moveTo>
                <a:lnTo>
                  <a:pt x="720" y="2016"/>
                </a:lnTo>
                <a:lnTo>
                  <a:pt x="2736" y="672"/>
                </a:lnTo>
                <a:lnTo>
                  <a:pt x="2736" y="720"/>
                </a:lnTo>
                <a:lnTo>
                  <a:pt x="744" y="2038"/>
                </a:lnTo>
                <a:lnTo>
                  <a:pt x="48" y="3648"/>
                </a:lnTo>
                <a:lnTo>
                  <a:pt x="48" y="3648"/>
                </a:lnTo>
                <a:close/>
              </a:path>
            </a:pathLst>
          </a:custGeom>
          <a:noFill/>
          <a:ln w="3175" cap="flat" cmpd="sng" algn="ctr">
            <a:solidFill>
              <a:schemeClr val="accent2">
                <a:alpha val="53000"/>
              </a:schemeClr>
            </a:solidFill>
            <a:prstDash val="solid"/>
            <a:round/>
            <a:headEnd type="none" w="med" len="med"/>
            <a:tailEnd type="none" w="med" len="med"/>
          </a:ln>
          <a:effectLst/>
        </p:spPr>
        <p:txBody>
          <a:bodyPr/>
          <a:lstStyle/>
          <a:p>
            <a:pPr>
              <a:defRPr/>
            </a:pPr>
            <a:endParaRPr lang="en-US"/>
          </a:p>
        </p:txBody>
      </p:sp>
      <p:sp>
        <p:nvSpPr>
          <p:cNvPr id="5" name="Forme libre 4"/>
          <p:cNvSpPr>
            <a:spLocks/>
          </p:cNvSpPr>
          <p:nvPr/>
        </p:nvSpPr>
        <p:spPr bwMode="auto">
          <a:xfrm>
            <a:off x="374650" y="0"/>
            <a:ext cx="5513388" cy="6615113"/>
          </a:xfrm>
          <a:custGeom>
            <a:avLst>
              <a:gd name="A1" fmla="val 0"/>
              <a:gd name="A2" fmla="val 0"/>
              <a:gd name="A3" fmla="val 0"/>
              <a:gd name="A4" fmla="val 0"/>
              <a:gd name="A5" fmla="val 0"/>
              <a:gd name="A6" fmla="val 0"/>
              <a:gd name="A7" fmla="val 0"/>
              <a:gd name="A8" fmla="val 0"/>
            </a:avLst>
            <a:gdLst/>
            <a:ahLst/>
            <a:cxnLst>
              <a:cxn ang="0">
                <a:pos x="0" y="4080"/>
              </a:cxn>
              <a:cxn ang="0">
                <a:pos x="0" y="4128"/>
              </a:cxn>
              <a:cxn ang="0">
                <a:pos x="3504" y="2640"/>
              </a:cxn>
              <a:cxn ang="0">
                <a:pos x="2880" y="0"/>
              </a:cxn>
              <a:cxn ang="0">
                <a:pos x="2832" y="0"/>
              </a:cxn>
              <a:cxn ang="0">
                <a:pos x="3465" y="2619"/>
              </a:cxn>
              <a:cxn ang="0">
                <a:pos x="0" y="4080"/>
              </a:cxn>
            </a:cxnLst>
            <a:rect l="0" t="0" r="0" b="0"/>
            <a:pathLst>
              <a:path w="3504" h="4128">
                <a:moveTo>
                  <a:pt x="0" y="4080"/>
                </a:moveTo>
                <a:lnTo>
                  <a:pt x="0" y="4128"/>
                </a:lnTo>
                <a:lnTo>
                  <a:pt x="3504" y="2640"/>
                </a:lnTo>
                <a:lnTo>
                  <a:pt x="2880" y="0"/>
                </a:lnTo>
                <a:lnTo>
                  <a:pt x="2832" y="0"/>
                </a:lnTo>
                <a:lnTo>
                  <a:pt x="3465" y="2619"/>
                </a:lnTo>
                <a:lnTo>
                  <a:pt x="0" y="4080"/>
                </a:lnTo>
                <a:close/>
              </a:path>
            </a:pathLst>
          </a:custGeom>
          <a:noFill/>
          <a:ln w="3175" cap="flat" cmpd="sng" algn="ctr">
            <a:solidFill>
              <a:schemeClr val="accent2">
                <a:alpha val="53000"/>
              </a:schemeClr>
            </a:solidFill>
            <a:prstDash val="solid"/>
            <a:round/>
            <a:headEnd type="none" w="med" len="med"/>
            <a:tailEnd type="none" w="med" len="med"/>
          </a:ln>
          <a:effectLst/>
        </p:spPr>
        <p:txBody>
          <a:bodyPr/>
          <a:lstStyle/>
          <a:p>
            <a:pPr>
              <a:defRPr/>
            </a:pPr>
            <a:endParaRPr lang="en-US"/>
          </a:p>
        </p:txBody>
      </p:sp>
      <p:sp>
        <p:nvSpPr>
          <p:cNvPr id="6" name="Forme libre 5"/>
          <p:cNvSpPr>
            <a:spLocks/>
          </p:cNvSpPr>
          <p:nvPr/>
        </p:nvSpPr>
        <p:spPr bwMode="auto">
          <a:xfrm rot="5236414">
            <a:off x="4461669" y="1483519"/>
            <a:ext cx="4114800" cy="1189038"/>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a:lstStyle/>
          <a:p>
            <a:pPr>
              <a:defRPr/>
            </a:pPr>
            <a:endParaRPr lang="en-US"/>
          </a:p>
        </p:txBody>
      </p:sp>
      <p:sp>
        <p:nvSpPr>
          <p:cNvPr id="7" name="Forme libre 6"/>
          <p:cNvSpPr>
            <a:spLocks/>
          </p:cNvSpPr>
          <p:nvPr/>
        </p:nvSpPr>
        <p:spPr bwMode="auto">
          <a:xfrm>
            <a:off x="5943600" y="0"/>
            <a:ext cx="2743200" cy="4267200"/>
          </a:xfrm>
          <a:custGeom>
            <a:avLst>
              <a:gd name="A1" fmla="val 0"/>
              <a:gd name="A2" fmla="val 0"/>
              <a:gd name="A3" fmla="val 0"/>
              <a:gd name="A4" fmla="val 0"/>
              <a:gd name="A5" fmla="val 0"/>
              <a:gd name="A6" fmla="val 0"/>
              <a:gd name="A7" fmla="val 0"/>
              <a:gd name="A8" fmla="val 0"/>
            </a:avLst>
            <a:gdLst/>
            <a:ahLst/>
            <a:cxnLst>
              <a:cxn ang="0">
                <a:pos x="1104" y="0"/>
              </a:cxn>
              <a:cxn ang="0">
                <a:pos x="1728" y="0"/>
              </a:cxn>
              <a:cxn ang="0">
                <a:pos x="0" y="2688"/>
              </a:cxn>
              <a:cxn ang="0">
                <a:pos x="1104" y="0"/>
              </a:cxn>
            </a:cxnLst>
            <a:rect l="0" t="0" r="0" b="0"/>
            <a:pathLst>
              <a:path w="1728" h="2688">
                <a:moveTo>
                  <a:pt x="1104" y="0"/>
                </a:moveTo>
                <a:lnTo>
                  <a:pt x="1728" y="0"/>
                </a:lnTo>
                <a:lnTo>
                  <a:pt x="0" y="2688"/>
                </a:lnTo>
                <a:lnTo>
                  <a:pt x="110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a:defRPr/>
            </a:pPr>
            <a:endParaRPr lang="en-US"/>
          </a:p>
        </p:txBody>
      </p:sp>
      <p:sp>
        <p:nvSpPr>
          <p:cNvPr id="8" name="Forme libre 7"/>
          <p:cNvSpPr>
            <a:spLocks/>
          </p:cNvSpPr>
          <p:nvPr/>
        </p:nvSpPr>
        <p:spPr bwMode="auto">
          <a:xfrm>
            <a:off x="5943600" y="4267200"/>
            <a:ext cx="3200400" cy="1143000"/>
          </a:xfrm>
          <a:custGeom>
            <a:avLst>
              <a:gd name="A1" fmla="val 0"/>
              <a:gd name="A2" fmla="val 0"/>
              <a:gd name="A3" fmla="val 0"/>
              <a:gd name="A4" fmla="val 0"/>
              <a:gd name="A5" fmla="val 0"/>
              <a:gd name="A6" fmla="val 0"/>
              <a:gd name="A7" fmla="val 0"/>
              <a:gd name="A8" fmla="val 0"/>
            </a:avLst>
            <a:gdLst/>
            <a:ahLst/>
            <a:cxnLst>
              <a:cxn ang="0">
                <a:pos x="0" y="0"/>
              </a:cxn>
              <a:cxn ang="0">
                <a:pos x="2016" y="240"/>
              </a:cxn>
              <a:cxn ang="0">
                <a:pos x="2016" y="720"/>
              </a:cxn>
              <a:cxn ang="0">
                <a:pos x="0" y="0"/>
              </a:cxn>
            </a:cxnLst>
            <a:rect l="0" t="0" r="0" b="0"/>
            <a:pathLst>
              <a:path w="2016" h="720">
                <a:moveTo>
                  <a:pt x="0" y="0"/>
                </a:moveTo>
                <a:lnTo>
                  <a:pt x="2016" y="240"/>
                </a:lnTo>
                <a:lnTo>
                  <a:pt x="2016" y="720"/>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a:defRPr/>
            </a:pPr>
            <a:endParaRPr lang="en-US"/>
          </a:p>
        </p:txBody>
      </p:sp>
      <p:sp>
        <p:nvSpPr>
          <p:cNvPr id="9" name="Forme libre 8"/>
          <p:cNvSpPr>
            <a:spLocks/>
          </p:cNvSpPr>
          <p:nvPr/>
        </p:nvSpPr>
        <p:spPr bwMode="auto">
          <a:xfrm>
            <a:off x="5943600" y="0"/>
            <a:ext cx="1371600" cy="4267200"/>
          </a:xfrm>
          <a:custGeom>
            <a:avLst>
              <a:gd name="A1" fmla="val 0"/>
              <a:gd name="A2" fmla="val 0"/>
              <a:gd name="A3" fmla="val 0"/>
              <a:gd name="A4" fmla="val 0"/>
              <a:gd name="A5" fmla="val 0"/>
              <a:gd name="A6" fmla="val 0"/>
              <a:gd name="A7" fmla="val 0"/>
              <a:gd name="A8" fmla="val 0"/>
            </a:avLst>
            <a:gdLst/>
            <a:ahLst/>
            <a:cxnLst>
              <a:cxn ang="0">
                <a:pos x="864" y="0"/>
              </a:cxn>
              <a:cxn ang="0">
                <a:pos x="0" y="2688"/>
              </a:cxn>
              <a:cxn ang="0">
                <a:pos x="768" y="0"/>
              </a:cxn>
              <a:cxn ang="0">
                <a:pos x="864" y="0"/>
              </a:cxn>
            </a:cxnLst>
            <a:rect l="0" t="0" r="0" b="0"/>
            <a:pathLst>
              <a:path w="864" h="2688">
                <a:moveTo>
                  <a:pt x="864" y="0"/>
                </a:moveTo>
                <a:lnTo>
                  <a:pt x="0" y="2688"/>
                </a:lnTo>
                <a:lnTo>
                  <a:pt x="768" y="0"/>
                </a:lnTo>
                <a:lnTo>
                  <a:pt x="86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a:defRPr/>
            </a:pPr>
            <a:endParaRPr lang="en-US"/>
          </a:p>
        </p:txBody>
      </p:sp>
      <p:sp>
        <p:nvSpPr>
          <p:cNvPr id="10" name="Forme libre 9"/>
          <p:cNvSpPr>
            <a:spLocks/>
          </p:cNvSpPr>
          <p:nvPr/>
        </p:nvSpPr>
        <p:spPr bwMode="auto">
          <a:xfrm>
            <a:off x="5948363" y="4246563"/>
            <a:ext cx="2090737" cy="2611437"/>
          </a:xfrm>
          <a:custGeom>
            <a:avLst>
              <a:gd name="A1" fmla="val 0"/>
              <a:gd name="A2" fmla="val 0"/>
              <a:gd name="A3" fmla="val 0"/>
              <a:gd name="A4" fmla="val 0"/>
              <a:gd name="A5" fmla="val 0"/>
              <a:gd name="A6" fmla="val 0"/>
              <a:gd name="A7" fmla="val 0"/>
              <a:gd name="A8" fmla="val 0"/>
            </a:avLst>
            <a:gdLst/>
            <a:ahLst/>
            <a:cxnLst>
              <a:cxn ang="0">
                <a:pos x="1071" y="1645"/>
              </a:cxn>
              <a:cxn ang="0">
                <a:pos x="1317" y="1645"/>
              </a:cxn>
              <a:cxn ang="0">
                <a:pos x="0" y="0"/>
              </a:cxn>
              <a:cxn ang="0">
                <a:pos x="1071" y="1645"/>
              </a:cxn>
            </a:cxnLst>
            <a:rect l="0" t="0" r="0" b="0"/>
            <a:pathLst>
              <a:path w="1317" h="1645">
                <a:moveTo>
                  <a:pt x="1071" y="1645"/>
                </a:moveTo>
                <a:lnTo>
                  <a:pt x="1317" y="1645"/>
                </a:lnTo>
                <a:lnTo>
                  <a:pt x="0" y="0"/>
                </a:lnTo>
                <a:lnTo>
                  <a:pt x="1071" y="1645"/>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a:defRPr/>
            </a:pPr>
            <a:endParaRPr lang="en-US"/>
          </a:p>
        </p:txBody>
      </p:sp>
      <p:sp>
        <p:nvSpPr>
          <p:cNvPr id="11" name="Forme libre 10"/>
          <p:cNvSpPr>
            <a:spLocks/>
          </p:cNvSpPr>
          <p:nvPr/>
        </p:nvSpPr>
        <p:spPr bwMode="auto">
          <a:xfrm>
            <a:off x="5943600" y="4267200"/>
            <a:ext cx="1600200" cy="2590800"/>
          </a:xfrm>
          <a:custGeom>
            <a:avLst>
              <a:gd name="A1" fmla="val 0"/>
              <a:gd name="A2" fmla="val 0"/>
              <a:gd name="A3" fmla="val 0"/>
              <a:gd name="A4" fmla="val 0"/>
              <a:gd name="A5" fmla="val 0"/>
              <a:gd name="A6" fmla="val 0"/>
              <a:gd name="A7" fmla="val 0"/>
              <a:gd name="A8" fmla="val 0"/>
            </a:avLst>
            <a:gdLst/>
            <a:ahLst/>
            <a:cxnLst>
              <a:cxn ang="0">
                <a:pos x="1008" y="1632"/>
              </a:cxn>
              <a:cxn ang="0">
                <a:pos x="0" y="0"/>
              </a:cxn>
              <a:cxn ang="0">
                <a:pos x="960" y="1632"/>
              </a:cxn>
              <a:cxn ang="0">
                <a:pos x="1008" y="1632"/>
              </a:cxn>
            </a:cxnLst>
            <a:rect l="0" t="0" r="0" b="0"/>
            <a:pathLst>
              <a:path w="1008" h="1632">
                <a:moveTo>
                  <a:pt x="1008" y="1632"/>
                </a:moveTo>
                <a:lnTo>
                  <a:pt x="0" y="0"/>
                </a:lnTo>
                <a:lnTo>
                  <a:pt x="960" y="1632"/>
                </a:lnTo>
                <a:lnTo>
                  <a:pt x="1008"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a:defRPr/>
            </a:pPr>
            <a:endParaRPr lang="en-US"/>
          </a:p>
        </p:txBody>
      </p:sp>
      <p:sp>
        <p:nvSpPr>
          <p:cNvPr id="12" name="Forme libre 11"/>
          <p:cNvSpPr>
            <a:spLocks/>
          </p:cNvSpPr>
          <p:nvPr/>
        </p:nvSpPr>
        <p:spPr bwMode="auto">
          <a:xfrm>
            <a:off x="5943600" y="1371600"/>
            <a:ext cx="3200400" cy="2895600"/>
          </a:xfrm>
          <a:custGeom>
            <a:avLst>
              <a:gd name="A1" fmla="val 0"/>
              <a:gd name="A2" fmla="val 0"/>
              <a:gd name="A3" fmla="val 0"/>
              <a:gd name="A4" fmla="val 0"/>
              <a:gd name="A5" fmla="val 0"/>
              <a:gd name="A6" fmla="val 0"/>
              <a:gd name="A7" fmla="val 0"/>
              <a:gd name="A8" fmla="val 0"/>
            </a:avLst>
            <a:gdLst/>
            <a:ahLst/>
            <a:cxnLst>
              <a:cxn ang="0">
                <a:pos x="2016" y="0"/>
              </a:cxn>
              <a:cxn ang="0">
                <a:pos x="2016" y="144"/>
              </a:cxn>
              <a:cxn ang="0">
                <a:pos x="0" y="1824"/>
              </a:cxn>
              <a:cxn ang="0">
                <a:pos x="2016" y="0"/>
              </a:cxn>
            </a:cxnLst>
            <a:rect l="0" t="0" r="0" b="0"/>
            <a:pathLst>
              <a:path w="2016" h="1824">
                <a:moveTo>
                  <a:pt x="2016" y="0"/>
                </a:moveTo>
                <a:lnTo>
                  <a:pt x="2016" y="144"/>
                </a:lnTo>
                <a:lnTo>
                  <a:pt x="0" y="1824"/>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a:defRPr/>
            </a:pPr>
            <a:endParaRPr lang="en-US"/>
          </a:p>
        </p:txBody>
      </p:sp>
      <p:sp>
        <p:nvSpPr>
          <p:cNvPr id="13" name="Forme libre 12"/>
          <p:cNvSpPr>
            <a:spLocks/>
          </p:cNvSpPr>
          <p:nvPr/>
        </p:nvSpPr>
        <p:spPr bwMode="auto">
          <a:xfrm>
            <a:off x="5943600" y="1752600"/>
            <a:ext cx="3200400" cy="2514600"/>
          </a:xfrm>
          <a:custGeom>
            <a:avLst>
              <a:gd name="A1" fmla="val 0"/>
              <a:gd name="A2" fmla="val 0"/>
              <a:gd name="A3" fmla="val 0"/>
              <a:gd name="A4" fmla="val 0"/>
              <a:gd name="A5" fmla="val 0"/>
              <a:gd name="A6" fmla="val 0"/>
              <a:gd name="A7" fmla="val 0"/>
              <a:gd name="A8" fmla="val 0"/>
            </a:avLst>
            <a:gdLst/>
            <a:ahLst/>
            <a:cxnLst>
              <a:cxn ang="0">
                <a:pos x="2016" y="0"/>
              </a:cxn>
              <a:cxn ang="0">
                <a:pos x="0" y="1584"/>
              </a:cxn>
              <a:cxn ang="0">
                <a:pos x="2016" y="48"/>
              </a:cxn>
              <a:cxn ang="0">
                <a:pos x="2016" y="0"/>
              </a:cxn>
            </a:cxnLst>
            <a:rect l="0" t="0" r="0" b="0"/>
            <a:pathLst>
              <a:path w="2016" h="1584">
                <a:moveTo>
                  <a:pt x="2016" y="0"/>
                </a:moveTo>
                <a:lnTo>
                  <a:pt x="0" y="1584"/>
                </a:lnTo>
                <a:lnTo>
                  <a:pt x="2016" y="48"/>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a:defRPr/>
            </a:pPr>
            <a:endParaRPr lang="en-US"/>
          </a:p>
        </p:txBody>
      </p:sp>
      <p:sp>
        <p:nvSpPr>
          <p:cNvPr id="14" name="Forme libre 13"/>
          <p:cNvSpPr>
            <a:spLocks/>
          </p:cNvSpPr>
          <p:nvPr/>
        </p:nvSpPr>
        <p:spPr bwMode="auto">
          <a:xfrm>
            <a:off x="990600" y="4267200"/>
            <a:ext cx="4953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120" y="0"/>
              </a:cxn>
              <a:cxn ang="0">
                <a:pos x="1056" y="1632"/>
              </a:cxn>
              <a:cxn ang="0">
                <a:pos x="0" y="1632"/>
              </a:cxn>
            </a:cxnLst>
            <a:rect l="0" t="0" r="0" b="0"/>
            <a:pathLst>
              <a:path w="3120" h="1632">
                <a:moveTo>
                  <a:pt x="0" y="1632"/>
                </a:moveTo>
                <a:lnTo>
                  <a:pt x="3120" y="0"/>
                </a:lnTo>
                <a:lnTo>
                  <a:pt x="1056"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a:defRPr/>
            </a:pPr>
            <a:endParaRPr lang="en-US"/>
          </a:p>
        </p:txBody>
      </p:sp>
      <p:sp>
        <p:nvSpPr>
          <p:cNvPr id="15" name="Forme libre 14"/>
          <p:cNvSpPr>
            <a:spLocks/>
          </p:cNvSpPr>
          <p:nvPr/>
        </p:nvSpPr>
        <p:spPr bwMode="auto">
          <a:xfrm>
            <a:off x="533400" y="4267200"/>
            <a:ext cx="5334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360" y="0"/>
              </a:cxn>
              <a:cxn ang="0">
                <a:pos x="144" y="1632"/>
              </a:cxn>
              <a:cxn ang="0">
                <a:pos x="0" y="1632"/>
              </a:cxn>
            </a:cxnLst>
            <a:rect l="0" t="0" r="0" b="0"/>
            <a:pathLst>
              <a:path w="3360" h="1632">
                <a:moveTo>
                  <a:pt x="0" y="1632"/>
                </a:moveTo>
                <a:lnTo>
                  <a:pt x="3360" y="0"/>
                </a:lnTo>
                <a:lnTo>
                  <a:pt x="144"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a:defRPr/>
            </a:pPr>
            <a:endParaRPr lang="en-US"/>
          </a:p>
        </p:txBody>
      </p:sp>
      <p:sp>
        <p:nvSpPr>
          <p:cNvPr id="16" name="Forme libre 15"/>
          <p:cNvSpPr>
            <a:spLocks/>
          </p:cNvSpPr>
          <p:nvPr/>
        </p:nvSpPr>
        <p:spPr bwMode="auto">
          <a:xfrm>
            <a:off x="366713" y="2438400"/>
            <a:ext cx="5638800" cy="1828800"/>
          </a:xfrm>
          <a:custGeom>
            <a:avLst>
              <a:gd name="A1" fmla="val 0"/>
              <a:gd name="A2" fmla="val 0"/>
              <a:gd name="A3" fmla="val 0"/>
              <a:gd name="A4" fmla="val 0"/>
              <a:gd name="A5" fmla="val 0"/>
              <a:gd name="A6" fmla="val 0"/>
              <a:gd name="A7" fmla="val 0"/>
              <a:gd name="A8" fmla="val 0"/>
            </a:avLst>
            <a:gdLst/>
            <a:ahLst/>
            <a:cxnLst>
              <a:cxn ang="0">
                <a:pos x="0" y="0"/>
              </a:cxn>
              <a:cxn ang="0">
                <a:pos x="3552" y="1152"/>
              </a:cxn>
              <a:cxn ang="0">
                <a:pos x="0" y="384"/>
              </a:cxn>
              <a:cxn ang="0">
                <a:pos x="0" y="0"/>
              </a:cxn>
            </a:cxnLst>
            <a:rect l="0" t="0" r="0" b="0"/>
            <a:pathLst>
              <a:path w="3552" h="1152">
                <a:moveTo>
                  <a:pt x="0" y="0"/>
                </a:moveTo>
                <a:lnTo>
                  <a:pt x="3504" y="1152"/>
                </a:lnTo>
                <a:lnTo>
                  <a:pt x="0" y="384"/>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a:defRPr/>
            </a:pPr>
            <a:endParaRPr lang="en-US"/>
          </a:p>
        </p:txBody>
      </p:sp>
      <p:sp>
        <p:nvSpPr>
          <p:cNvPr id="17" name="Forme libre 16"/>
          <p:cNvSpPr>
            <a:spLocks/>
          </p:cNvSpPr>
          <p:nvPr/>
        </p:nvSpPr>
        <p:spPr bwMode="auto">
          <a:xfrm>
            <a:off x="366713" y="2133600"/>
            <a:ext cx="5638800" cy="213360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a:defRPr/>
            </a:pPr>
            <a:endParaRPr lang="en-US"/>
          </a:p>
        </p:txBody>
      </p:sp>
      <p:sp>
        <p:nvSpPr>
          <p:cNvPr id="18" name="Forme libre 17"/>
          <p:cNvSpPr>
            <a:spLocks/>
          </p:cNvSpPr>
          <p:nvPr/>
        </p:nvSpPr>
        <p:spPr bwMode="auto">
          <a:xfrm>
            <a:off x="4572000" y="4267200"/>
            <a:ext cx="1371600" cy="2590800"/>
          </a:xfrm>
          <a:custGeom>
            <a:avLst>
              <a:gd name="A1" fmla="val 0"/>
              <a:gd name="A2" fmla="val 0"/>
              <a:gd name="A3" fmla="val 0"/>
              <a:gd name="A4" fmla="val 0"/>
              <a:gd name="A5" fmla="val 0"/>
              <a:gd name="A6" fmla="val 0"/>
              <a:gd name="A7" fmla="val 0"/>
              <a:gd name="A8" fmla="val 0"/>
            </a:avLst>
            <a:gdLst/>
            <a:ahLst/>
            <a:cxnLst>
              <a:cxn ang="0">
                <a:pos x="0" y="1632"/>
              </a:cxn>
              <a:cxn ang="0">
                <a:pos x="96" y="1632"/>
              </a:cxn>
              <a:cxn ang="0">
                <a:pos x="864" y="0"/>
              </a:cxn>
              <a:cxn ang="0">
                <a:pos x="0" y="1632"/>
              </a:cxn>
            </a:cxnLst>
            <a:rect l="0" t="0" r="0" b="0"/>
            <a:pathLst>
              <a:path w="864" h="1632">
                <a:moveTo>
                  <a:pt x="0" y="1632"/>
                </a:moveTo>
                <a:lnTo>
                  <a:pt x="96" y="1632"/>
                </a:lnTo>
                <a:lnTo>
                  <a:pt x="864" y="0"/>
                </a:lnTo>
                <a:lnTo>
                  <a:pt x="0" y="1632"/>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a:lstStyle/>
          <a:p>
            <a:pPr>
              <a:defRPr/>
            </a:pPr>
            <a:endParaRPr lang="en-US"/>
          </a:p>
        </p:txBody>
      </p:sp>
      <p:sp>
        <p:nvSpPr>
          <p:cNvPr id="19" name="Rectangle 18"/>
          <p:cNvSpPr/>
          <p:nvPr/>
        </p:nvSpPr>
        <p:spPr>
          <a:xfrm>
            <a:off x="363538" y="401638"/>
            <a:ext cx="8504237" cy="887412"/>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latin typeface="Arial"/>
            </a:endParaRPr>
          </a:p>
        </p:txBody>
      </p:sp>
      <p:sp>
        <p:nvSpPr>
          <p:cNvPr id="20" name="Rectangle 19"/>
          <p:cNvSpPr/>
          <p:nvPr/>
        </p:nvSpPr>
        <p:spPr>
          <a:xfrm flipH="1">
            <a:off x="371475" y="681038"/>
            <a:ext cx="26988"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latin typeface="Arial"/>
            </a:endParaRPr>
          </a:p>
        </p:txBody>
      </p:sp>
      <p:sp>
        <p:nvSpPr>
          <p:cNvPr id="21" name="Rectangle 20"/>
          <p:cNvSpPr/>
          <p:nvPr/>
        </p:nvSpPr>
        <p:spPr>
          <a:xfrm flipH="1">
            <a:off x="411163" y="681038"/>
            <a:ext cx="26987"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latin typeface="Arial"/>
            </a:endParaRPr>
          </a:p>
        </p:txBody>
      </p:sp>
      <p:sp>
        <p:nvSpPr>
          <p:cNvPr id="22" name="Rectangle 21"/>
          <p:cNvSpPr/>
          <p:nvPr/>
        </p:nvSpPr>
        <p:spPr>
          <a:xfrm flipH="1">
            <a:off x="447675" y="681038"/>
            <a:ext cx="9525"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latin typeface="Arial"/>
            </a:endParaRPr>
          </a:p>
        </p:txBody>
      </p:sp>
      <p:sp>
        <p:nvSpPr>
          <p:cNvPr id="23" name="Rectangle 22"/>
          <p:cNvSpPr/>
          <p:nvPr/>
        </p:nvSpPr>
        <p:spPr>
          <a:xfrm flipH="1">
            <a:off x="476250" y="681038"/>
            <a:ext cx="9525"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latin typeface="Arial"/>
            </a:endParaRPr>
          </a:p>
        </p:txBody>
      </p:sp>
      <p:sp>
        <p:nvSpPr>
          <p:cNvPr id="24" name="Rectangle 23"/>
          <p:cNvSpPr/>
          <p:nvPr/>
        </p:nvSpPr>
        <p:spPr>
          <a:xfrm>
            <a:off x="500063" y="681038"/>
            <a:ext cx="36512"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latin typeface="Arial"/>
            </a:endParaRPr>
          </a:p>
        </p:txBody>
      </p:sp>
      <p:sp>
        <p:nvSpPr>
          <p:cNvPr id="3" name="Espace réservé du texte 2"/>
          <p:cNvSpPr>
            <a:spLocks noGrp="1"/>
          </p:cNvSpPr>
          <p:nvPr>
            <p:ph type="body" idx="1"/>
          </p:nvPr>
        </p:nvSpPr>
        <p:spPr>
          <a:xfrm>
            <a:off x="706902" y="1351672"/>
            <a:ext cx="5718048" cy="977486"/>
          </a:xfrm>
        </p:spPr>
        <p:txBody>
          <a:bodyPr lIns="82296" bIns="0"/>
          <a:lstStyle>
            <a:lvl1pPr marL="54864" indent="0">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fr-FR" smtClean="0"/>
              <a:t>Cliquez pour modifier les styles du texte du masque</a:t>
            </a:r>
          </a:p>
        </p:txBody>
      </p:sp>
      <p:sp>
        <p:nvSpPr>
          <p:cNvPr id="2" name="Titre 1"/>
          <p:cNvSpPr>
            <a:spLocks noGrp="1"/>
          </p:cNvSpPr>
          <p:nvPr>
            <p:ph type="title"/>
          </p:nvPr>
        </p:nvSpPr>
        <p:spPr>
          <a:xfrm>
            <a:off x="706902" y="512064"/>
            <a:ext cx="8156448" cy="777240"/>
          </a:xfrm>
        </p:spPr>
        <p:txBody>
          <a:bodyPr tIns="64008"/>
          <a:lstStyle>
            <a:lvl1pPr algn="l">
              <a:buNone/>
              <a:defRPr sz="3800" b="0" cap="none" spc="-150" baseline="0"/>
            </a:lvl1pPr>
          </a:lstStyle>
          <a:p>
            <a:r>
              <a:rPr lang="fr-FR" smtClean="0"/>
              <a:t>Cliquez et modifiez le titre</a:t>
            </a:r>
            <a:endParaRPr lang="en-US"/>
          </a:p>
        </p:txBody>
      </p:sp>
      <p:sp>
        <p:nvSpPr>
          <p:cNvPr id="25" name="Espace réservé de la date 3"/>
          <p:cNvSpPr>
            <a:spLocks noGrp="1"/>
          </p:cNvSpPr>
          <p:nvPr>
            <p:ph type="dt" sz="half" idx="10"/>
          </p:nvPr>
        </p:nvSpPr>
        <p:spPr/>
        <p:txBody>
          <a:bodyPr/>
          <a:lstStyle>
            <a:lvl1pPr>
              <a:defRPr/>
            </a:lvl1pPr>
          </a:lstStyle>
          <a:p>
            <a:pPr>
              <a:defRPr/>
            </a:pPr>
            <a:endParaRPr lang="fr-FR"/>
          </a:p>
        </p:txBody>
      </p:sp>
      <p:sp>
        <p:nvSpPr>
          <p:cNvPr id="26" name="Espace réservé du pied de page 4"/>
          <p:cNvSpPr>
            <a:spLocks noGrp="1"/>
          </p:cNvSpPr>
          <p:nvPr>
            <p:ph type="ftr" sz="quarter" idx="11"/>
          </p:nvPr>
        </p:nvSpPr>
        <p:spPr/>
        <p:txBody>
          <a:bodyPr/>
          <a:lstStyle>
            <a:lvl1pPr>
              <a:defRPr/>
            </a:lvl1pPr>
          </a:lstStyle>
          <a:p>
            <a:pPr>
              <a:defRPr/>
            </a:pPr>
            <a:endParaRPr lang="fr-FR"/>
          </a:p>
        </p:txBody>
      </p:sp>
      <p:sp>
        <p:nvSpPr>
          <p:cNvPr id="27" name="Espace réservé du numéro de diapositive 5"/>
          <p:cNvSpPr>
            <a:spLocks noGrp="1"/>
          </p:cNvSpPr>
          <p:nvPr>
            <p:ph type="sldNum" sz="quarter" idx="12"/>
          </p:nvPr>
        </p:nvSpPr>
        <p:spPr/>
        <p:txBody>
          <a:bodyPr/>
          <a:lstStyle>
            <a:lvl1pPr>
              <a:defRPr/>
            </a:lvl1pPr>
          </a:lstStyle>
          <a:p>
            <a:pPr>
              <a:defRPr/>
            </a:pPr>
            <a:fld id="{6261CC09-D5AD-184A-A3CE-9AF8F814003F}" type="slidenum">
              <a:rPr lang="fr-FR"/>
              <a:pPr>
                <a:defRPr/>
              </a:pPr>
              <a:t>‹#›</a:t>
            </a:fld>
            <a:endParaRPr lang="fr-FR"/>
          </a:p>
        </p:txBody>
      </p:sp>
    </p:spTree>
  </p:cSld>
  <p:clrMapOvr>
    <a:masterClrMapping/>
  </p:clrMapOvr>
  <p:transition xmlns:p14="http://schemas.microsoft.com/office/powerpoint/2010/main">
    <p:diamond/>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a:xfrm>
            <a:off x="457200" y="512064"/>
            <a:ext cx="8229600" cy="914400"/>
          </a:xfrm>
        </p:spPr>
        <p:txBody>
          <a:bodyPr/>
          <a:lstStyle/>
          <a:p>
            <a:r>
              <a:rPr lang="fr-FR" smtClean="0"/>
              <a:t>Cliquez et modifiez le titre</a:t>
            </a:r>
            <a:endParaRPr lang="en-US"/>
          </a:p>
        </p:txBody>
      </p:sp>
      <p:sp>
        <p:nvSpPr>
          <p:cNvPr id="3" name="Espace réservé du contenu 2"/>
          <p:cNvSpPr>
            <a:spLocks noGrp="1"/>
          </p:cNvSpPr>
          <p:nvPr>
            <p:ph sz="half" idx="1"/>
          </p:nvPr>
        </p:nvSpPr>
        <p:spPr>
          <a:xfrm>
            <a:off x="464344" y="1770501"/>
            <a:ext cx="4038600" cy="4525963"/>
          </a:xfrm>
        </p:spPr>
        <p:txBody>
          <a:bodyPr/>
          <a:lstStyle>
            <a:lvl1pPr>
              <a:defRPr sz="2800"/>
            </a:lvl1pPr>
            <a:lvl2pPr>
              <a:defRPr sz="2400"/>
            </a:lvl2pPr>
            <a:lvl3pPr>
              <a:defRPr sz="2000"/>
            </a:lvl3pPr>
            <a:lvl4pPr>
              <a:defRPr sz="1800"/>
            </a:lvl4pPr>
            <a:lvl5pPr>
              <a:defRPr sz="1800"/>
            </a:lvl5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Espace réservé du contenu 3"/>
          <p:cNvSpPr>
            <a:spLocks noGrp="1"/>
          </p:cNvSpPr>
          <p:nvPr>
            <p:ph sz="half" idx="2"/>
          </p:nvPr>
        </p:nvSpPr>
        <p:spPr>
          <a:xfrm>
            <a:off x="4655344" y="1770501"/>
            <a:ext cx="4038600" cy="4525963"/>
          </a:xfrm>
        </p:spPr>
        <p:txBody>
          <a:bodyPr/>
          <a:lstStyle>
            <a:lvl1pPr>
              <a:defRPr sz="2800"/>
            </a:lvl1pPr>
            <a:lvl2pPr>
              <a:defRPr sz="2400"/>
            </a:lvl2pPr>
            <a:lvl3pPr>
              <a:defRPr sz="2000"/>
            </a:lvl3pPr>
            <a:lvl4pPr>
              <a:defRPr sz="1800"/>
            </a:lvl4pPr>
            <a:lvl5pPr>
              <a:defRPr sz="1800"/>
            </a:lvl5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5" name="Espace réservé de la date 4"/>
          <p:cNvSpPr>
            <a:spLocks noGrp="1"/>
          </p:cNvSpPr>
          <p:nvPr>
            <p:ph type="dt" sz="half" idx="10"/>
          </p:nvPr>
        </p:nvSpPr>
        <p:spPr/>
        <p:txBody>
          <a:bodyPr/>
          <a:lstStyle>
            <a:lvl1pPr>
              <a:defRPr/>
            </a:lvl1pPr>
          </a:lstStyle>
          <a:p>
            <a:pPr>
              <a:defRPr/>
            </a:pPr>
            <a:endParaRPr lang="fr-FR"/>
          </a:p>
        </p:txBody>
      </p:sp>
      <p:sp>
        <p:nvSpPr>
          <p:cNvPr id="6" name="Espace réservé du pied de page 5"/>
          <p:cNvSpPr>
            <a:spLocks noGrp="1"/>
          </p:cNvSpPr>
          <p:nvPr>
            <p:ph type="ftr" sz="quarter" idx="11"/>
          </p:nvPr>
        </p:nvSpPr>
        <p:spPr/>
        <p:txBody>
          <a:bodyPr/>
          <a:lstStyle>
            <a:lvl1pPr>
              <a:defRPr/>
            </a:lvl1pPr>
          </a:lstStyle>
          <a:p>
            <a:pPr>
              <a:defRPr/>
            </a:pPr>
            <a:endParaRPr lang="fr-FR"/>
          </a:p>
        </p:txBody>
      </p:sp>
      <p:sp>
        <p:nvSpPr>
          <p:cNvPr id="7" name="Espace réservé du numéro de diapositive 6"/>
          <p:cNvSpPr>
            <a:spLocks noGrp="1"/>
          </p:cNvSpPr>
          <p:nvPr>
            <p:ph type="sldNum" sz="quarter" idx="12"/>
          </p:nvPr>
        </p:nvSpPr>
        <p:spPr/>
        <p:txBody>
          <a:bodyPr/>
          <a:lstStyle>
            <a:lvl1pPr>
              <a:defRPr/>
            </a:lvl1pPr>
          </a:lstStyle>
          <a:p>
            <a:pPr>
              <a:defRPr/>
            </a:pPr>
            <a:fld id="{971B1E03-7C70-B843-AECF-73A1070C0781}" type="slidenum">
              <a:rPr lang="fr-FR"/>
              <a:pPr>
                <a:defRPr/>
              </a:pPr>
              <a:t>‹#›</a:t>
            </a:fld>
            <a:endParaRPr lang="fr-FR"/>
          </a:p>
        </p:txBody>
      </p:sp>
    </p:spTree>
  </p:cSld>
  <p:clrMapOvr>
    <a:masterClrMapping/>
  </p:clrMapOvr>
  <p:transition xmlns:p14="http://schemas.microsoft.com/office/powerpoint/2010/main">
    <p:diamond/>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aison">
    <p:spTree>
      <p:nvGrpSpPr>
        <p:cNvPr id="1" name=""/>
        <p:cNvGrpSpPr/>
        <p:nvPr/>
      </p:nvGrpSpPr>
      <p:grpSpPr>
        <a:xfrm>
          <a:off x="0" y="0"/>
          <a:ext cx="0" cy="0"/>
          <a:chOff x="0" y="0"/>
          <a:chExt cx="0" cy="0"/>
        </a:xfrm>
      </p:grpSpPr>
      <p:sp>
        <p:nvSpPr>
          <p:cNvPr id="7" name="Rectangle 6"/>
          <p:cNvSpPr/>
          <p:nvPr/>
        </p:nvSpPr>
        <p:spPr>
          <a:xfrm>
            <a:off x="0" y="401638"/>
            <a:ext cx="8867775" cy="887412"/>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latin typeface="Arial"/>
            </a:endParaRPr>
          </a:p>
        </p:txBody>
      </p:sp>
      <p:sp>
        <p:nvSpPr>
          <p:cNvPr id="8" name="Rectangle 7"/>
          <p:cNvSpPr/>
          <p:nvPr/>
        </p:nvSpPr>
        <p:spPr>
          <a:xfrm>
            <a:off x="87313" y="681038"/>
            <a:ext cx="46037"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latin typeface="Arial"/>
            </a:endParaRPr>
          </a:p>
        </p:txBody>
      </p:sp>
      <p:sp>
        <p:nvSpPr>
          <p:cNvPr id="9" name="Rectangle 8"/>
          <p:cNvSpPr/>
          <p:nvPr/>
        </p:nvSpPr>
        <p:spPr>
          <a:xfrm>
            <a:off x="47625" y="681038"/>
            <a:ext cx="26988"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latin typeface="Arial"/>
            </a:endParaRPr>
          </a:p>
        </p:txBody>
      </p:sp>
      <p:sp>
        <p:nvSpPr>
          <p:cNvPr id="10" name="Rectangle 9"/>
          <p:cNvSpPr/>
          <p:nvPr/>
        </p:nvSpPr>
        <p:spPr>
          <a:xfrm>
            <a:off x="28575" y="681038"/>
            <a:ext cx="952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latin typeface="Arial"/>
            </a:endParaRPr>
          </a:p>
        </p:txBody>
      </p:sp>
      <p:sp>
        <p:nvSpPr>
          <p:cNvPr id="11" name="Rectangle 10"/>
          <p:cNvSpPr/>
          <p:nvPr/>
        </p:nvSpPr>
        <p:spPr>
          <a:xfrm>
            <a:off x="0" y="681038"/>
            <a:ext cx="952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latin typeface="Arial"/>
            </a:endParaRPr>
          </a:p>
        </p:txBody>
      </p:sp>
      <p:sp>
        <p:nvSpPr>
          <p:cNvPr id="12" name="Rectangle 11"/>
          <p:cNvSpPr/>
          <p:nvPr/>
        </p:nvSpPr>
        <p:spPr>
          <a:xfrm flipH="1">
            <a:off x="149225" y="681038"/>
            <a:ext cx="2857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latin typeface="Arial"/>
            </a:endParaRPr>
          </a:p>
        </p:txBody>
      </p:sp>
      <p:sp>
        <p:nvSpPr>
          <p:cNvPr id="13" name="Rectangle 12"/>
          <p:cNvSpPr/>
          <p:nvPr/>
        </p:nvSpPr>
        <p:spPr>
          <a:xfrm flipH="1">
            <a:off x="188913" y="681038"/>
            <a:ext cx="2857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latin typeface="Arial"/>
            </a:endParaRPr>
          </a:p>
        </p:txBody>
      </p:sp>
      <p:sp>
        <p:nvSpPr>
          <p:cNvPr id="14" name="Rectangle 13"/>
          <p:cNvSpPr/>
          <p:nvPr/>
        </p:nvSpPr>
        <p:spPr>
          <a:xfrm flipH="1">
            <a:off x="227013" y="681038"/>
            <a:ext cx="952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latin typeface="Arial"/>
            </a:endParaRPr>
          </a:p>
        </p:txBody>
      </p:sp>
      <p:sp>
        <p:nvSpPr>
          <p:cNvPr id="15" name="Rectangle 14"/>
          <p:cNvSpPr/>
          <p:nvPr/>
        </p:nvSpPr>
        <p:spPr>
          <a:xfrm flipH="1">
            <a:off x="255588" y="681038"/>
            <a:ext cx="7937"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latin typeface="Arial"/>
            </a:endParaRPr>
          </a:p>
        </p:txBody>
      </p:sp>
      <p:sp>
        <p:nvSpPr>
          <p:cNvPr id="16" name="Rectangle 15"/>
          <p:cNvSpPr/>
          <p:nvPr/>
        </p:nvSpPr>
        <p:spPr>
          <a:xfrm>
            <a:off x="279400" y="681038"/>
            <a:ext cx="36513"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latin typeface="Arial"/>
            </a:endParaRPr>
          </a:p>
        </p:txBody>
      </p:sp>
      <p:sp>
        <p:nvSpPr>
          <p:cNvPr id="2" name="Titre 1"/>
          <p:cNvSpPr>
            <a:spLocks noGrp="1"/>
          </p:cNvSpPr>
          <p:nvPr>
            <p:ph type="title"/>
          </p:nvPr>
        </p:nvSpPr>
        <p:spPr>
          <a:xfrm>
            <a:off x="504824" y="512064"/>
            <a:ext cx="7772400" cy="914400"/>
          </a:xfrm>
        </p:spPr>
        <p:txBody>
          <a:bodyPr/>
          <a:lstStyle>
            <a:lvl1pPr>
              <a:defRPr sz="4000"/>
            </a:lvl1pPr>
          </a:lstStyle>
          <a:p>
            <a:r>
              <a:rPr lang="fr-FR" smtClean="0"/>
              <a:t>Cliquez et modifiez le titre</a:t>
            </a:r>
            <a:endParaRPr lang="en-US"/>
          </a:p>
        </p:txBody>
      </p:sp>
      <p:sp>
        <p:nvSpPr>
          <p:cNvPr id="3" name="Espace réservé du texte 2"/>
          <p:cNvSpPr>
            <a:spLocks noGrp="1"/>
          </p:cNvSpPr>
          <p:nvPr>
            <p:ph type="body" idx="1"/>
          </p:nvPr>
        </p:nvSpPr>
        <p:spPr>
          <a:xfrm>
            <a:off x="457200" y="1809750"/>
            <a:ext cx="4040188" cy="639762"/>
          </a:xfrm>
        </p:spPr>
        <p:txBody>
          <a:bodyPr anchor="ctr"/>
          <a:lstStyle>
            <a:lvl1pPr marL="73152" indent="0" algn="l">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a:r>
              <a:rPr lang="fr-FR" smtClean="0"/>
              <a:t>Cliquez pour modifier les styles du texte du masque</a:t>
            </a:r>
          </a:p>
        </p:txBody>
      </p:sp>
      <p:sp>
        <p:nvSpPr>
          <p:cNvPr id="4" name="Espace réservé du texte 3"/>
          <p:cNvSpPr>
            <a:spLocks noGrp="1"/>
          </p:cNvSpPr>
          <p:nvPr>
            <p:ph type="body" sz="half" idx="3"/>
          </p:nvPr>
        </p:nvSpPr>
        <p:spPr>
          <a:xfrm>
            <a:off x="4645025" y="1809750"/>
            <a:ext cx="4041775" cy="639762"/>
          </a:xfrm>
        </p:spPr>
        <p:txBody>
          <a:bodyPr anchor="ctr"/>
          <a:lstStyle>
            <a:lvl1pPr marL="73152"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a:r>
              <a:rPr lang="fr-FR" smtClean="0"/>
              <a:t>Cliquez pour modifier les styles du texte du masque</a:t>
            </a:r>
          </a:p>
        </p:txBody>
      </p:sp>
      <p:sp>
        <p:nvSpPr>
          <p:cNvPr id="5" name="Espace réservé du contenu 4"/>
          <p:cNvSpPr>
            <a:spLocks noGrp="1"/>
          </p:cNvSpPr>
          <p:nvPr>
            <p:ph sz="quarter" idx="2"/>
          </p:nvPr>
        </p:nvSpPr>
        <p:spPr>
          <a:xfrm>
            <a:off x="457200" y="2459037"/>
            <a:ext cx="4040188" cy="3959352"/>
          </a:xfrm>
        </p:spPr>
        <p:txBody>
          <a:bodyPr/>
          <a:lstStyle>
            <a:lvl1pPr>
              <a:defRPr sz="2400"/>
            </a:lvl1pPr>
            <a:lvl2pPr>
              <a:defRPr sz="2000"/>
            </a:lvl2pPr>
            <a:lvl3pPr>
              <a:defRPr sz="1800"/>
            </a:lvl3pPr>
            <a:lvl4pPr>
              <a:defRPr sz="1600"/>
            </a:lvl4pPr>
            <a:lvl5pPr>
              <a:defRPr sz="1600"/>
            </a:lvl5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6" name="Espace réservé du contenu 5"/>
          <p:cNvSpPr>
            <a:spLocks noGrp="1"/>
          </p:cNvSpPr>
          <p:nvPr>
            <p:ph sz="quarter" idx="4"/>
          </p:nvPr>
        </p:nvSpPr>
        <p:spPr>
          <a:xfrm>
            <a:off x="4645025" y="2459037"/>
            <a:ext cx="4041775" cy="3959352"/>
          </a:xfrm>
        </p:spPr>
        <p:txBody>
          <a:bodyPr/>
          <a:lstStyle>
            <a:lvl1pPr>
              <a:defRPr sz="2400"/>
            </a:lvl1pPr>
            <a:lvl2pPr>
              <a:defRPr sz="2000"/>
            </a:lvl2pPr>
            <a:lvl3pPr>
              <a:defRPr sz="1800"/>
            </a:lvl3pPr>
            <a:lvl4pPr>
              <a:defRPr sz="1600"/>
            </a:lvl4pPr>
            <a:lvl5pPr>
              <a:defRPr sz="1600"/>
            </a:lvl5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17" name="Espace réservé de la date 6"/>
          <p:cNvSpPr>
            <a:spLocks noGrp="1"/>
          </p:cNvSpPr>
          <p:nvPr>
            <p:ph type="dt" sz="half" idx="10"/>
          </p:nvPr>
        </p:nvSpPr>
        <p:spPr/>
        <p:txBody>
          <a:bodyPr/>
          <a:lstStyle>
            <a:lvl1pPr>
              <a:defRPr/>
            </a:lvl1pPr>
          </a:lstStyle>
          <a:p>
            <a:pPr>
              <a:defRPr/>
            </a:pPr>
            <a:endParaRPr lang="fr-FR"/>
          </a:p>
        </p:txBody>
      </p:sp>
      <p:sp>
        <p:nvSpPr>
          <p:cNvPr id="18" name="Espace réservé du pied de page 7"/>
          <p:cNvSpPr>
            <a:spLocks noGrp="1"/>
          </p:cNvSpPr>
          <p:nvPr>
            <p:ph type="ftr" sz="quarter" idx="11"/>
          </p:nvPr>
        </p:nvSpPr>
        <p:spPr/>
        <p:txBody>
          <a:bodyPr/>
          <a:lstStyle>
            <a:lvl1pPr>
              <a:defRPr/>
            </a:lvl1pPr>
          </a:lstStyle>
          <a:p>
            <a:pPr>
              <a:defRPr/>
            </a:pPr>
            <a:endParaRPr lang="fr-FR"/>
          </a:p>
        </p:txBody>
      </p:sp>
      <p:sp>
        <p:nvSpPr>
          <p:cNvPr id="19" name="Espace réservé du numéro de diapositive 8"/>
          <p:cNvSpPr>
            <a:spLocks noGrp="1"/>
          </p:cNvSpPr>
          <p:nvPr>
            <p:ph type="sldNum" sz="quarter" idx="12"/>
          </p:nvPr>
        </p:nvSpPr>
        <p:spPr/>
        <p:txBody>
          <a:bodyPr/>
          <a:lstStyle>
            <a:lvl1pPr>
              <a:defRPr/>
            </a:lvl1pPr>
          </a:lstStyle>
          <a:p>
            <a:pPr>
              <a:defRPr/>
            </a:pPr>
            <a:fld id="{7A33405E-500B-7D4F-AA80-75B30941C483}" type="slidenum">
              <a:rPr lang="fr-FR"/>
              <a:pPr>
                <a:defRPr/>
              </a:pPr>
              <a:t>‹#›</a:t>
            </a:fld>
            <a:endParaRPr lang="fr-FR"/>
          </a:p>
        </p:txBody>
      </p:sp>
    </p:spTree>
  </p:cSld>
  <p:clrMapOvr>
    <a:masterClrMapping/>
  </p:clrMapOvr>
  <p:transition xmlns:p14="http://schemas.microsoft.com/office/powerpoint/2010/main">
    <p:diamond/>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a:xfrm>
            <a:off x="914400" y="512064"/>
            <a:ext cx="7772400" cy="914400"/>
          </a:xfrm>
        </p:spPr>
        <p:txBody>
          <a:bodyPr/>
          <a:lstStyle>
            <a:lvl1pPr>
              <a:defRPr sz="4000" cap="none" baseline="0"/>
            </a:lvl1pPr>
          </a:lstStyle>
          <a:p>
            <a:r>
              <a:rPr lang="fr-FR" smtClean="0"/>
              <a:t>Cliquez et modifiez le titre</a:t>
            </a:r>
            <a:endParaRPr lang="en-US"/>
          </a:p>
        </p:txBody>
      </p:sp>
      <p:sp>
        <p:nvSpPr>
          <p:cNvPr id="3" name="Espace réservé de la date 13"/>
          <p:cNvSpPr>
            <a:spLocks noGrp="1"/>
          </p:cNvSpPr>
          <p:nvPr>
            <p:ph type="dt" sz="half" idx="10"/>
          </p:nvPr>
        </p:nvSpPr>
        <p:spPr/>
        <p:txBody>
          <a:bodyPr/>
          <a:lstStyle>
            <a:lvl1pPr>
              <a:defRPr/>
            </a:lvl1pPr>
          </a:lstStyle>
          <a:p>
            <a:pPr>
              <a:defRPr/>
            </a:pPr>
            <a:endParaRPr lang="fr-FR"/>
          </a:p>
        </p:txBody>
      </p:sp>
      <p:sp>
        <p:nvSpPr>
          <p:cNvPr id="4" name="Espace réservé du pied de page 2"/>
          <p:cNvSpPr>
            <a:spLocks noGrp="1"/>
          </p:cNvSpPr>
          <p:nvPr>
            <p:ph type="ftr" sz="quarter" idx="11"/>
          </p:nvPr>
        </p:nvSpPr>
        <p:spPr/>
        <p:txBody>
          <a:bodyPr/>
          <a:lstStyle>
            <a:lvl1pPr>
              <a:defRPr/>
            </a:lvl1pPr>
          </a:lstStyle>
          <a:p>
            <a:pPr>
              <a:defRPr/>
            </a:pPr>
            <a:endParaRPr lang="fr-FR"/>
          </a:p>
        </p:txBody>
      </p:sp>
      <p:sp>
        <p:nvSpPr>
          <p:cNvPr id="5" name="Espace réservé du numéro de diapositive 22"/>
          <p:cNvSpPr>
            <a:spLocks noGrp="1"/>
          </p:cNvSpPr>
          <p:nvPr>
            <p:ph type="sldNum" sz="quarter" idx="12"/>
          </p:nvPr>
        </p:nvSpPr>
        <p:spPr/>
        <p:txBody>
          <a:bodyPr/>
          <a:lstStyle>
            <a:lvl1pPr>
              <a:defRPr/>
            </a:lvl1pPr>
          </a:lstStyle>
          <a:p>
            <a:pPr>
              <a:defRPr/>
            </a:pPr>
            <a:fld id="{E35D68ED-E17E-6543-A549-BAE30DF5A51D}" type="slidenum">
              <a:rPr lang="fr-FR"/>
              <a:pPr>
                <a:defRPr/>
              </a:pPr>
              <a:t>‹#›</a:t>
            </a:fld>
            <a:endParaRPr lang="fr-FR"/>
          </a:p>
        </p:txBody>
      </p:sp>
    </p:spTree>
  </p:cSld>
  <p:clrMapOvr>
    <a:masterClrMapping/>
  </p:clrMapOvr>
  <p:transition xmlns:p14="http://schemas.microsoft.com/office/powerpoint/2010/main">
    <p:diamond/>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lvl1pPr>
              <a:defRPr/>
            </a:lvl1pPr>
          </a:lstStyle>
          <a:p>
            <a:pPr>
              <a:defRPr/>
            </a:pPr>
            <a:endParaRPr lang="fr-FR"/>
          </a:p>
        </p:txBody>
      </p:sp>
      <p:sp>
        <p:nvSpPr>
          <p:cNvPr id="3" name="Espace réservé du pied de page 2"/>
          <p:cNvSpPr>
            <a:spLocks noGrp="1"/>
          </p:cNvSpPr>
          <p:nvPr>
            <p:ph type="ftr" sz="quarter" idx="11"/>
          </p:nvPr>
        </p:nvSpPr>
        <p:spPr/>
        <p:txBody>
          <a:bodyPr/>
          <a:lstStyle>
            <a:lvl1pPr>
              <a:defRPr/>
            </a:lvl1pPr>
          </a:lstStyle>
          <a:p>
            <a:pPr>
              <a:defRPr/>
            </a:pPr>
            <a:endParaRPr lang="fr-FR"/>
          </a:p>
        </p:txBody>
      </p:sp>
      <p:sp>
        <p:nvSpPr>
          <p:cNvPr id="4" name="Espace réservé du numéro de diapositive 3"/>
          <p:cNvSpPr>
            <a:spLocks noGrp="1"/>
          </p:cNvSpPr>
          <p:nvPr>
            <p:ph type="sldNum" sz="quarter" idx="12"/>
          </p:nvPr>
        </p:nvSpPr>
        <p:spPr/>
        <p:txBody>
          <a:bodyPr/>
          <a:lstStyle>
            <a:lvl1pPr>
              <a:defRPr/>
            </a:lvl1pPr>
          </a:lstStyle>
          <a:p>
            <a:pPr>
              <a:defRPr/>
            </a:pPr>
            <a:fld id="{DF7335D5-710F-A542-B4F3-3B21C623228F}" type="slidenum">
              <a:rPr lang="fr-FR"/>
              <a:pPr>
                <a:defRPr/>
              </a:pPr>
              <a:t>‹#›</a:t>
            </a:fld>
            <a:endParaRPr lang="fr-FR"/>
          </a:p>
        </p:txBody>
      </p:sp>
    </p:spTree>
  </p:cSld>
  <p:clrMapOvr>
    <a:masterClrMapping/>
  </p:clrMapOvr>
  <p:transition xmlns:p14="http://schemas.microsoft.com/office/powerpoint/2010/main">
    <p:diamond/>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85800" y="273050"/>
            <a:ext cx="8229600" cy="1162050"/>
          </a:xfrm>
        </p:spPr>
        <p:txBody>
          <a:bodyPr anchor="ctr"/>
          <a:lstStyle>
            <a:lvl1pPr algn="l">
              <a:buNone/>
              <a:defRPr sz="3600" b="0"/>
            </a:lvl1pPr>
          </a:lstStyle>
          <a:p>
            <a:r>
              <a:rPr lang="fr-FR" smtClean="0"/>
              <a:t>Cliquez et modifiez le titre</a:t>
            </a:r>
            <a:endParaRPr lang="en-US"/>
          </a:p>
        </p:txBody>
      </p:sp>
      <p:sp>
        <p:nvSpPr>
          <p:cNvPr id="3" name="Espace réservé du texte 2"/>
          <p:cNvSpPr>
            <a:spLocks noGrp="1"/>
          </p:cNvSpPr>
          <p:nvPr>
            <p:ph type="body" idx="2"/>
          </p:nvPr>
        </p:nvSpPr>
        <p:spPr>
          <a:xfrm>
            <a:off x="685800" y="1435100"/>
            <a:ext cx="2514600" cy="4572000"/>
          </a:xfrm>
        </p:spPr>
        <p:txBody>
          <a:bodyPr/>
          <a:lstStyle>
            <a:lvl1pPr marL="54864" indent="0">
              <a:buNone/>
              <a:defRPr sz="1800"/>
            </a:lvl1pPr>
            <a:lvl2pPr>
              <a:buNone/>
              <a:defRPr sz="1200"/>
            </a:lvl2pPr>
            <a:lvl3pPr>
              <a:buNone/>
              <a:defRPr sz="1000"/>
            </a:lvl3pPr>
            <a:lvl4pPr>
              <a:buNone/>
              <a:defRPr sz="900"/>
            </a:lvl4pPr>
            <a:lvl5pPr>
              <a:buNone/>
              <a:defRPr sz="900"/>
            </a:lvl5pPr>
          </a:lstStyle>
          <a:p>
            <a:pPr lvl="0"/>
            <a:r>
              <a:rPr lang="fr-FR" smtClean="0"/>
              <a:t>Cliquez pour modifier les styles du texte du masque</a:t>
            </a:r>
          </a:p>
        </p:txBody>
      </p:sp>
      <p:sp>
        <p:nvSpPr>
          <p:cNvPr id="4" name="Espace réservé du contenu 3"/>
          <p:cNvSpPr>
            <a:spLocks noGrp="1"/>
          </p:cNvSpPr>
          <p:nvPr>
            <p:ph sz="half" idx="1"/>
          </p:nvPr>
        </p:nvSpPr>
        <p:spPr>
          <a:xfrm>
            <a:off x="3429000" y="1435100"/>
            <a:ext cx="5486400" cy="4572000"/>
          </a:xfrm>
        </p:spPr>
        <p:txBody>
          <a:bodyPr/>
          <a:lstStyle>
            <a:lvl1pPr>
              <a:defRPr sz="3200"/>
            </a:lvl1pPr>
            <a:lvl2pPr>
              <a:defRPr sz="2800"/>
            </a:lvl2pPr>
            <a:lvl3pPr>
              <a:defRPr sz="2400"/>
            </a:lvl3pPr>
            <a:lvl4pPr>
              <a:defRPr sz="2000"/>
            </a:lvl4pPr>
            <a:lvl5pPr>
              <a:defRPr sz="2000"/>
            </a:lvl5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5" name="Espace réservé de la date 13"/>
          <p:cNvSpPr>
            <a:spLocks noGrp="1"/>
          </p:cNvSpPr>
          <p:nvPr>
            <p:ph type="dt" sz="half" idx="10"/>
          </p:nvPr>
        </p:nvSpPr>
        <p:spPr/>
        <p:txBody>
          <a:bodyPr/>
          <a:lstStyle>
            <a:lvl1pPr>
              <a:defRPr/>
            </a:lvl1pPr>
          </a:lstStyle>
          <a:p>
            <a:pPr>
              <a:defRPr/>
            </a:pPr>
            <a:endParaRPr lang="fr-FR"/>
          </a:p>
        </p:txBody>
      </p:sp>
      <p:sp>
        <p:nvSpPr>
          <p:cNvPr id="6" name="Espace réservé du pied de page 2"/>
          <p:cNvSpPr>
            <a:spLocks noGrp="1"/>
          </p:cNvSpPr>
          <p:nvPr>
            <p:ph type="ftr" sz="quarter" idx="11"/>
          </p:nvPr>
        </p:nvSpPr>
        <p:spPr/>
        <p:txBody>
          <a:bodyPr/>
          <a:lstStyle>
            <a:lvl1pPr>
              <a:defRPr/>
            </a:lvl1pPr>
          </a:lstStyle>
          <a:p>
            <a:pPr>
              <a:defRPr/>
            </a:pPr>
            <a:endParaRPr lang="fr-FR"/>
          </a:p>
        </p:txBody>
      </p:sp>
      <p:sp>
        <p:nvSpPr>
          <p:cNvPr id="7" name="Espace réservé du numéro de diapositive 22"/>
          <p:cNvSpPr>
            <a:spLocks noGrp="1"/>
          </p:cNvSpPr>
          <p:nvPr>
            <p:ph type="sldNum" sz="quarter" idx="12"/>
          </p:nvPr>
        </p:nvSpPr>
        <p:spPr/>
        <p:txBody>
          <a:bodyPr/>
          <a:lstStyle>
            <a:lvl1pPr>
              <a:defRPr/>
            </a:lvl1pPr>
          </a:lstStyle>
          <a:p>
            <a:pPr>
              <a:defRPr/>
            </a:pPr>
            <a:fld id="{DA063E72-35B8-414E-8DBC-BA382BBD5FB8}" type="slidenum">
              <a:rPr lang="fr-FR"/>
              <a:pPr>
                <a:defRPr/>
              </a:pPr>
              <a:t>‹#›</a:t>
            </a:fld>
            <a:endParaRPr lang="fr-FR"/>
          </a:p>
        </p:txBody>
      </p:sp>
    </p:spTree>
  </p:cSld>
  <p:clrMapOvr>
    <a:masterClrMapping/>
  </p:clrMapOvr>
  <p:transition xmlns:p14="http://schemas.microsoft.com/office/powerpoint/2010/main">
    <p:diamond/>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5" name="Rectangle 4"/>
          <p:cNvSpPr/>
          <p:nvPr/>
        </p:nvSpPr>
        <p:spPr>
          <a:xfrm>
            <a:off x="368300" y="0"/>
            <a:ext cx="8777288" cy="1878013"/>
          </a:xfrm>
          <a:prstGeom prst="rect">
            <a:avLst/>
          </a:prstGeom>
          <a:solidFill>
            <a:srgbClr val="000000">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latin typeface="Arial"/>
            </a:endParaRPr>
          </a:p>
        </p:txBody>
      </p:sp>
      <p:cxnSp>
        <p:nvCxnSpPr>
          <p:cNvPr id="6" name="Connecteur droit 5"/>
          <p:cNvCxnSpPr/>
          <p:nvPr/>
        </p:nvCxnSpPr>
        <p:spPr>
          <a:xfrm flipV="1">
            <a:off x="363538" y="1884363"/>
            <a:ext cx="8782050" cy="0"/>
          </a:xfrm>
          <a:prstGeom prst="line">
            <a:avLst/>
          </a:prstGeom>
          <a:noFill/>
          <a:ln w="19050" cap="flat" cmpd="sng" algn="ctr">
            <a:solidFill>
              <a:srgbClr val="FFFFFF">
                <a:alpha val="100000"/>
              </a:srgbClr>
            </a:solidFill>
            <a:prstDash val="solid"/>
            <a:miter lim="800000"/>
          </a:ln>
          <a:effectLst/>
        </p:spPr>
        <p:style>
          <a:lnRef idx="2">
            <a:schemeClr val="accent1"/>
          </a:lnRef>
          <a:fillRef idx="0">
            <a:schemeClr val="accent1"/>
          </a:fillRef>
          <a:effectRef idx="1">
            <a:schemeClr val="accent1"/>
          </a:effectRef>
          <a:fontRef idx="minor">
            <a:schemeClr val="tx1"/>
          </a:fontRef>
        </p:style>
      </p:cxnSp>
      <p:grpSp>
        <p:nvGrpSpPr>
          <p:cNvPr id="7" name="Grouper 19"/>
          <p:cNvGrpSpPr>
            <a:grpSpLocks/>
          </p:cNvGrpSpPr>
          <p:nvPr/>
        </p:nvGrpSpPr>
        <p:grpSpPr bwMode="auto">
          <a:xfrm rot="5400000">
            <a:off x="8515351" y="1219200"/>
            <a:ext cx="131762" cy="128587"/>
            <a:chOff x="6668087" y="1297746"/>
            <a:chExt cx="161840" cy="156602"/>
          </a:xfrm>
        </p:grpSpPr>
        <p:cxnSp>
          <p:nvCxnSpPr>
            <p:cNvPr id="8" name="Connecteur droit 7"/>
            <p:cNvCxnSpPr/>
            <p:nvPr/>
          </p:nvCxnSpPr>
          <p:spPr>
            <a:xfrm rot="16200000">
              <a:off x="6661643" y="1302241"/>
              <a:ext cx="88935" cy="7994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9" name="Connecteur droit 8"/>
            <p:cNvCxnSpPr/>
            <p:nvPr/>
          </p:nvCxnSpPr>
          <p:spPr>
            <a:xfrm rot="16200000" flipV="1">
              <a:off x="6683248" y="1393448"/>
              <a:ext cx="125669" cy="0"/>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0" name="Connecteur droit 9"/>
            <p:cNvCxnSpPr/>
            <p:nvPr/>
          </p:nvCxnSpPr>
          <p:spPr>
            <a:xfrm rot="5400000" flipH="1">
              <a:off x="6742563" y="1301266"/>
              <a:ext cx="88935" cy="8189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1" name="Grouper 25"/>
          <p:cNvGrpSpPr>
            <a:grpSpLocks/>
          </p:cNvGrpSpPr>
          <p:nvPr/>
        </p:nvGrpSpPr>
        <p:grpSpPr bwMode="auto">
          <a:xfrm rot="5400000">
            <a:off x="8667751" y="1371600"/>
            <a:ext cx="131762" cy="128587"/>
            <a:chOff x="6668087" y="1297746"/>
            <a:chExt cx="161840" cy="156602"/>
          </a:xfrm>
        </p:grpSpPr>
        <p:cxnSp>
          <p:nvCxnSpPr>
            <p:cNvPr id="12" name="Connecteur droit 11"/>
            <p:cNvCxnSpPr/>
            <p:nvPr/>
          </p:nvCxnSpPr>
          <p:spPr>
            <a:xfrm rot="16200000">
              <a:off x="6661643" y="1302241"/>
              <a:ext cx="88935" cy="7994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3" name="Connecteur droit 12"/>
            <p:cNvCxnSpPr/>
            <p:nvPr/>
          </p:nvCxnSpPr>
          <p:spPr>
            <a:xfrm rot="16200000" flipV="1">
              <a:off x="6683248" y="1393448"/>
              <a:ext cx="125669" cy="0"/>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4" name="Connecteur droit 13"/>
            <p:cNvCxnSpPr/>
            <p:nvPr/>
          </p:nvCxnSpPr>
          <p:spPr>
            <a:xfrm rot="5400000" flipH="1">
              <a:off x="6742563" y="1301266"/>
              <a:ext cx="88935" cy="8189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5" name="Grouper 29"/>
          <p:cNvGrpSpPr>
            <a:grpSpLocks/>
          </p:cNvGrpSpPr>
          <p:nvPr/>
        </p:nvGrpSpPr>
        <p:grpSpPr bwMode="auto">
          <a:xfrm rot="5400000">
            <a:off x="8320087" y="1474788"/>
            <a:ext cx="131763" cy="128588"/>
            <a:chOff x="6668087" y="1297746"/>
            <a:chExt cx="161840" cy="156602"/>
          </a:xfrm>
        </p:grpSpPr>
        <p:cxnSp>
          <p:nvCxnSpPr>
            <p:cNvPr id="16" name="Connecteur droit 15"/>
            <p:cNvCxnSpPr/>
            <p:nvPr/>
          </p:nvCxnSpPr>
          <p:spPr>
            <a:xfrm rot="16200000">
              <a:off x="6661642" y="1302240"/>
              <a:ext cx="88934" cy="79944"/>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7" name="Connecteur droit 16"/>
            <p:cNvCxnSpPr/>
            <p:nvPr/>
          </p:nvCxnSpPr>
          <p:spPr>
            <a:xfrm rot="16200000" flipV="1">
              <a:off x="6683248" y="1393447"/>
              <a:ext cx="125667" cy="0"/>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8" name="Connecteur droit 17"/>
            <p:cNvCxnSpPr/>
            <p:nvPr/>
          </p:nvCxnSpPr>
          <p:spPr>
            <a:xfrm rot="5400000" flipH="1">
              <a:off x="6742562" y="1301265"/>
              <a:ext cx="88934" cy="8189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2" name="Titre 1"/>
          <p:cNvSpPr>
            <a:spLocks noGrp="1"/>
          </p:cNvSpPr>
          <p:nvPr>
            <p:ph type="title"/>
          </p:nvPr>
        </p:nvSpPr>
        <p:spPr bwMode="grayWhite">
          <a:xfrm>
            <a:off x="914400" y="441251"/>
            <a:ext cx="6858000" cy="701749"/>
          </a:xfrm>
        </p:spPr>
        <p:txBody>
          <a:bodyPr anchor="b"/>
          <a:lstStyle>
            <a:lvl1pPr algn="l">
              <a:buNone/>
              <a:defRPr sz="2100" b="0"/>
            </a:lvl1pPr>
          </a:lstStyle>
          <a:p>
            <a:r>
              <a:rPr lang="fr-FR" smtClean="0"/>
              <a:t>Cliquez et modifiez le titre</a:t>
            </a:r>
            <a:endParaRPr lang="en-US"/>
          </a:p>
        </p:txBody>
      </p:sp>
      <p:sp>
        <p:nvSpPr>
          <p:cNvPr id="3" name="Espace réservé pour une image  2"/>
          <p:cNvSpPr>
            <a:spLocks noGrp="1"/>
          </p:cNvSpPr>
          <p:nvPr>
            <p:ph type="pic" idx="1"/>
          </p:nvPr>
        </p:nvSpPr>
        <p:spPr>
          <a:xfrm>
            <a:off x="368032" y="1893781"/>
            <a:ext cx="8778240" cy="4960144"/>
          </a:xfrm>
          <a:solidFill>
            <a:schemeClr val="bg2"/>
          </a:solidFill>
        </p:spPr>
        <p:txBody>
          <a:bodyPr>
            <a:normAutofit/>
          </a:bodyPr>
          <a:lstStyle>
            <a:lvl1pPr marL="0" indent="0">
              <a:buNone/>
              <a:defRPr sz="3200"/>
            </a:lvl1pPr>
          </a:lstStyle>
          <a:p>
            <a:pPr lvl="0"/>
            <a:r>
              <a:rPr lang="fr-FR" noProof="0" smtClean="0"/>
              <a:t>Cliquez sur l'icône pour ajouter une image</a:t>
            </a:r>
            <a:endParaRPr lang="en-US" noProof="0"/>
          </a:p>
        </p:txBody>
      </p:sp>
      <p:sp>
        <p:nvSpPr>
          <p:cNvPr id="4" name="Espace réservé du texte 3"/>
          <p:cNvSpPr>
            <a:spLocks noGrp="1"/>
          </p:cNvSpPr>
          <p:nvPr>
            <p:ph type="body" sz="half" idx="2"/>
          </p:nvPr>
        </p:nvSpPr>
        <p:spPr bwMode="grayWhite">
          <a:xfrm>
            <a:off x="914400" y="1150144"/>
            <a:ext cx="6858000" cy="685800"/>
          </a:xfrm>
        </p:spPr>
        <p:txBody>
          <a:bodyPr/>
          <a:lstStyle>
            <a:lvl1pPr marL="27432" indent="0">
              <a:spcBef>
                <a:spcPts val="0"/>
              </a:spcBef>
              <a:buNone/>
              <a:defRPr sz="1400">
                <a:solidFill>
                  <a:srgbClr val="FFFFFF"/>
                </a:solidFill>
              </a:defRPr>
            </a:lvl1pPr>
            <a:lvl2pPr>
              <a:defRPr sz="1200"/>
            </a:lvl2pPr>
            <a:lvl3pPr>
              <a:defRPr sz="1000"/>
            </a:lvl3pPr>
            <a:lvl4pPr>
              <a:defRPr sz="900"/>
            </a:lvl4pPr>
            <a:lvl5pPr>
              <a:defRPr sz="900"/>
            </a:lvl5pPr>
          </a:lstStyle>
          <a:p>
            <a:pPr lvl="0"/>
            <a:r>
              <a:rPr lang="fr-FR" smtClean="0"/>
              <a:t>Cliquez pour modifier les styles du texte du masque</a:t>
            </a:r>
          </a:p>
        </p:txBody>
      </p:sp>
      <p:sp>
        <p:nvSpPr>
          <p:cNvPr id="19" name="Espace réservé de la date 4"/>
          <p:cNvSpPr>
            <a:spLocks noGrp="1"/>
          </p:cNvSpPr>
          <p:nvPr>
            <p:ph type="dt" sz="half" idx="10"/>
          </p:nvPr>
        </p:nvSpPr>
        <p:spPr>
          <a:xfrm>
            <a:off x="6477000" y="55563"/>
            <a:ext cx="2133600" cy="365125"/>
          </a:xfrm>
        </p:spPr>
        <p:txBody>
          <a:bodyPr/>
          <a:lstStyle>
            <a:lvl1pPr>
              <a:defRPr/>
            </a:lvl1pPr>
          </a:lstStyle>
          <a:p>
            <a:pPr>
              <a:defRPr/>
            </a:pPr>
            <a:endParaRPr lang="fr-FR"/>
          </a:p>
        </p:txBody>
      </p:sp>
      <p:sp>
        <p:nvSpPr>
          <p:cNvPr id="20" name="Espace réservé du pied de page 5"/>
          <p:cNvSpPr>
            <a:spLocks noGrp="1"/>
          </p:cNvSpPr>
          <p:nvPr>
            <p:ph type="ftr" sz="quarter" idx="11"/>
          </p:nvPr>
        </p:nvSpPr>
        <p:spPr>
          <a:xfrm>
            <a:off x="914400" y="55563"/>
            <a:ext cx="5562600" cy="365125"/>
          </a:xfrm>
        </p:spPr>
        <p:txBody>
          <a:bodyPr/>
          <a:lstStyle>
            <a:lvl1pPr>
              <a:defRPr/>
            </a:lvl1pPr>
          </a:lstStyle>
          <a:p>
            <a:pPr>
              <a:defRPr/>
            </a:pPr>
            <a:endParaRPr lang="fr-FR"/>
          </a:p>
        </p:txBody>
      </p:sp>
      <p:sp>
        <p:nvSpPr>
          <p:cNvPr id="21" name="Espace réservé du numéro de diapositive 6"/>
          <p:cNvSpPr>
            <a:spLocks noGrp="1"/>
          </p:cNvSpPr>
          <p:nvPr>
            <p:ph type="sldNum" sz="quarter" idx="12"/>
          </p:nvPr>
        </p:nvSpPr>
        <p:spPr>
          <a:xfrm>
            <a:off x="8610600" y="55563"/>
            <a:ext cx="457200" cy="365125"/>
          </a:xfrm>
        </p:spPr>
        <p:txBody>
          <a:bodyPr/>
          <a:lstStyle>
            <a:lvl1pPr>
              <a:defRPr/>
            </a:lvl1pPr>
          </a:lstStyle>
          <a:p>
            <a:pPr>
              <a:defRPr/>
            </a:pPr>
            <a:fld id="{88D0A8DC-F614-764D-B216-F2D7AC92C347}" type="slidenum">
              <a:rPr lang="fr-FR"/>
              <a:pPr>
                <a:defRPr/>
              </a:pPr>
              <a:t>‹#›</a:t>
            </a:fld>
            <a:endParaRPr lang="fr-FR"/>
          </a:p>
        </p:txBody>
      </p:sp>
    </p:spTree>
  </p:cSld>
  <p:clrMapOvr>
    <a:masterClrMapping/>
  </p:clrMapOvr>
  <p:transition xmlns:p14="http://schemas.microsoft.com/office/powerpoint/2010/main">
    <p:diamond/>
  </p:transitio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0"/>
            <a:ext cx="365125" cy="6854825"/>
          </a:xfrm>
          <a:prstGeom prst="rect">
            <a:avLst/>
          </a:prstGeom>
          <a:solidFill>
            <a:srgbClr val="FFFFFF">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latin typeface="Arial"/>
            </a:endParaRPr>
          </a:p>
        </p:txBody>
      </p:sp>
      <p:sp>
        <p:nvSpPr>
          <p:cNvPr id="8" name="Rectangle 7"/>
          <p:cNvSpPr/>
          <p:nvPr/>
        </p:nvSpPr>
        <p:spPr>
          <a:xfrm>
            <a:off x="255588" y="5046663"/>
            <a:ext cx="73025" cy="1692275"/>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latin typeface="Arial"/>
            </a:endParaRPr>
          </a:p>
        </p:txBody>
      </p:sp>
      <p:sp>
        <p:nvSpPr>
          <p:cNvPr id="9" name="Rectangle 8"/>
          <p:cNvSpPr/>
          <p:nvPr/>
        </p:nvSpPr>
        <p:spPr>
          <a:xfrm>
            <a:off x="255588" y="4797425"/>
            <a:ext cx="73025" cy="228600"/>
          </a:xfrm>
          <a:prstGeom prst="rect">
            <a:avLst/>
          </a:prstGeom>
          <a:solidFill>
            <a:schemeClr val="accent3">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latin typeface="Arial"/>
            </a:endParaRPr>
          </a:p>
        </p:txBody>
      </p:sp>
      <p:sp>
        <p:nvSpPr>
          <p:cNvPr id="10" name="Rectangle 9"/>
          <p:cNvSpPr/>
          <p:nvPr/>
        </p:nvSpPr>
        <p:spPr>
          <a:xfrm>
            <a:off x="255588" y="4637088"/>
            <a:ext cx="73025" cy="138112"/>
          </a:xfrm>
          <a:prstGeom prst="rect">
            <a:avLst/>
          </a:prstGeom>
          <a:solidFill>
            <a:schemeClr val="bg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latin typeface="Arial"/>
            </a:endParaRPr>
          </a:p>
        </p:txBody>
      </p:sp>
      <p:sp>
        <p:nvSpPr>
          <p:cNvPr id="11" name="Rectangle 10"/>
          <p:cNvSpPr/>
          <p:nvPr/>
        </p:nvSpPr>
        <p:spPr>
          <a:xfrm>
            <a:off x="255588" y="4541838"/>
            <a:ext cx="73025" cy="7461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latin typeface="Arial"/>
            </a:endParaRPr>
          </a:p>
        </p:txBody>
      </p:sp>
      <p:sp>
        <p:nvSpPr>
          <p:cNvPr id="12" name="Rectangle 11"/>
          <p:cNvSpPr/>
          <p:nvPr/>
        </p:nvSpPr>
        <p:spPr>
          <a:xfrm>
            <a:off x="309563" y="681038"/>
            <a:ext cx="46037" cy="365125"/>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latin typeface="Arial"/>
            </a:endParaRPr>
          </a:p>
        </p:txBody>
      </p:sp>
      <p:sp>
        <p:nvSpPr>
          <p:cNvPr id="15" name="Rectangle 14"/>
          <p:cNvSpPr/>
          <p:nvPr/>
        </p:nvSpPr>
        <p:spPr>
          <a:xfrm>
            <a:off x="268288" y="681038"/>
            <a:ext cx="28575" cy="365125"/>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latin typeface="Arial"/>
            </a:endParaRPr>
          </a:p>
        </p:txBody>
      </p:sp>
      <p:sp>
        <p:nvSpPr>
          <p:cNvPr id="16" name="Rectangle 15"/>
          <p:cNvSpPr/>
          <p:nvPr/>
        </p:nvSpPr>
        <p:spPr>
          <a:xfrm>
            <a:off x="249238" y="681038"/>
            <a:ext cx="9525" cy="365125"/>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latin typeface="Arial"/>
            </a:endParaRPr>
          </a:p>
        </p:txBody>
      </p:sp>
      <p:sp>
        <p:nvSpPr>
          <p:cNvPr id="17" name="Rectangle 16"/>
          <p:cNvSpPr/>
          <p:nvPr/>
        </p:nvSpPr>
        <p:spPr>
          <a:xfrm>
            <a:off x="222250" y="681038"/>
            <a:ext cx="7938" cy="365125"/>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latin typeface="Arial"/>
            </a:endParaRPr>
          </a:p>
        </p:txBody>
      </p:sp>
      <p:sp>
        <p:nvSpPr>
          <p:cNvPr id="22" name="Espace réservé du titre 21"/>
          <p:cNvSpPr>
            <a:spLocks noGrp="1"/>
          </p:cNvSpPr>
          <p:nvPr>
            <p:ph type="title"/>
          </p:nvPr>
        </p:nvSpPr>
        <p:spPr>
          <a:xfrm>
            <a:off x="914400" y="512763"/>
            <a:ext cx="7772400" cy="914400"/>
          </a:xfrm>
          <a:prstGeom prst="rect">
            <a:avLst/>
          </a:prstGeom>
        </p:spPr>
        <p:txBody>
          <a:bodyPr vert="horz" anchor="t">
            <a:noAutofit/>
          </a:bodyPr>
          <a:lstStyle/>
          <a:p>
            <a:r>
              <a:rPr lang="fr-FR" dirty="0" smtClean="0"/>
              <a:t>Cliquez et modifiez le titre</a:t>
            </a:r>
            <a:endParaRPr lang="en-US" dirty="0"/>
          </a:p>
        </p:txBody>
      </p:sp>
      <p:sp>
        <p:nvSpPr>
          <p:cNvPr id="1036" name="Espace réservé du texte 12"/>
          <p:cNvSpPr>
            <a:spLocks noGrp="1"/>
          </p:cNvSpPr>
          <p:nvPr>
            <p:ph type="body" idx="1"/>
          </p:nvPr>
        </p:nvSpPr>
        <p:spPr bwMode="auto">
          <a:xfrm>
            <a:off x="914400" y="1784350"/>
            <a:ext cx="7772400" cy="4572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
        <p:nvSpPr>
          <p:cNvPr id="14" name="Espace réservé de la date 13"/>
          <p:cNvSpPr>
            <a:spLocks noGrp="1"/>
          </p:cNvSpPr>
          <p:nvPr>
            <p:ph type="dt" sz="half" idx="2"/>
          </p:nvPr>
        </p:nvSpPr>
        <p:spPr>
          <a:xfrm>
            <a:off x="6477000" y="6416675"/>
            <a:ext cx="2133600" cy="365125"/>
          </a:xfrm>
          <a:prstGeom prst="rect">
            <a:avLst/>
          </a:prstGeom>
        </p:spPr>
        <p:txBody>
          <a:bodyPr vert="horz" anchor="b"/>
          <a:lstStyle>
            <a:lvl1pPr algn="l" eaLnBrk="1" latinLnBrk="0" hangingPunct="1">
              <a:defRPr kumimoji="0" sz="1100">
                <a:solidFill>
                  <a:schemeClr val="tx2"/>
                </a:solidFill>
              </a:defRPr>
            </a:lvl1pPr>
          </a:lstStyle>
          <a:p>
            <a:pPr>
              <a:defRPr/>
            </a:pPr>
            <a:endParaRPr lang="fr-FR"/>
          </a:p>
        </p:txBody>
      </p:sp>
      <p:sp>
        <p:nvSpPr>
          <p:cNvPr id="3" name="Espace réservé du pied de page 2"/>
          <p:cNvSpPr>
            <a:spLocks noGrp="1"/>
          </p:cNvSpPr>
          <p:nvPr>
            <p:ph type="ftr" sz="quarter" idx="3"/>
          </p:nvPr>
        </p:nvSpPr>
        <p:spPr>
          <a:xfrm>
            <a:off x="914400" y="6416675"/>
            <a:ext cx="5562600" cy="365125"/>
          </a:xfrm>
          <a:prstGeom prst="rect">
            <a:avLst/>
          </a:prstGeom>
        </p:spPr>
        <p:txBody>
          <a:bodyPr vert="horz" anchor="b"/>
          <a:lstStyle>
            <a:lvl1pPr algn="r" eaLnBrk="1" latinLnBrk="0" hangingPunct="1">
              <a:defRPr kumimoji="0" sz="1100">
                <a:solidFill>
                  <a:schemeClr val="tx2"/>
                </a:solidFill>
              </a:defRPr>
            </a:lvl1pPr>
          </a:lstStyle>
          <a:p>
            <a:pPr>
              <a:defRPr/>
            </a:pPr>
            <a:endParaRPr lang="fr-FR"/>
          </a:p>
        </p:txBody>
      </p:sp>
      <p:sp>
        <p:nvSpPr>
          <p:cNvPr id="23" name="Espace réservé du numéro de diapositive 22"/>
          <p:cNvSpPr>
            <a:spLocks noGrp="1"/>
          </p:cNvSpPr>
          <p:nvPr>
            <p:ph type="sldNum" sz="quarter" idx="4"/>
          </p:nvPr>
        </p:nvSpPr>
        <p:spPr>
          <a:xfrm>
            <a:off x="8610600" y="6416675"/>
            <a:ext cx="457200" cy="365125"/>
          </a:xfrm>
          <a:prstGeom prst="rect">
            <a:avLst/>
          </a:prstGeom>
        </p:spPr>
        <p:txBody>
          <a:bodyPr vert="horz" anchor="b"/>
          <a:lstStyle>
            <a:lvl1pPr algn="l" eaLnBrk="1" latinLnBrk="0" hangingPunct="1">
              <a:defRPr kumimoji="0" sz="1200" smtClean="0">
                <a:solidFill>
                  <a:schemeClr val="tx2"/>
                </a:solidFill>
              </a:defRPr>
            </a:lvl1pPr>
          </a:lstStyle>
          <a:p>
            <a:pPr>
              <a:defRPr/>
            </a:pPr>
            <a:fld id="{9358A5E3-967E-9347-AFD0-89A951C5F10B}" type="slidenum">
              <a:rPr lang="fr-FR"/>
              <a:pPr>
                <a:defRPr/>
              </a:pPr>
              <a:t>‹#›</a:t>
            </a:fld>
            <a:endParaRPr lang="fr-FR"/>
          </a:p>
        </p:txBody>
      </p:sp>
    </p:spTree>
  </p:cSld>
  <p:clrMap bg1="dk1" tx1="lt1" bg2="dk2" tx2="lt2" accent1="accent1" accent2="accent2" accent3="accent3" accent4="accent4" accent5="accent5" accent6="accent6" hlink="hlink" folHlink="folHlink"/>
  <p:sldLayoutIdLst>
    <p:sldLayoutId id="2147484285" r:id="rId1"/>
    <p:sldLayoutId id="2147484280" r:id="rId2"/>
    <p:sldLayoutId id="2147484286" r:id="rId3"/>
    <p:sldLayoutId id="2147484287" r:id="rId4"/>
    <p:sldLayoutId id="2147484288" r:id="rId5"/>
    <p:sldLayoutId id="2147484281" r:id="rId6"/>
    <p:sldLayoutId id="2147484289" r:id="rId7"/>
    <p:sldLayoutId id="2147484282" r:id="rId8"/>
    <p:sldLayoutId id="2147484290" r:id="rId9"/>
    <p:sldLayoutId id="2147484283" r:id="rId10"/>
    <p:sldLayoutId id="2147484284" r:id="rId11"/>
    <p:sldLayoutId id="2147484291" r:id="rId12"/>
  </p:sldLayoutIdLst>
  <p:transition xmlns:p14="http://schemas.microsoft.com/office/powerpoint/2010/main">
    <p:diamond/>
  </p:transition>
  <p:timing>
    <p:tnLst>
      <p:par>
        <p:cTn xmlns:p14="http://schemas.microsoft.com/office/powerpoint/2010/main" id="1" dur="indefinite" restart="never" nodeType="tmRoot"/>
      </p:par>
    </p:tnLst>
  </p:timing>
  <p:txStyles>
    <p:titleStyle>
      <a:lvl1pPr algn="l" rtl="0" fontAlgn="base">
        <a:spcBef>
          <a:spcPct val="0"/>
        </a:spcBef>
        <a:spcAft>
          <a:spcPct val="0"/>
        </a:spcAft>
        <a:defRPr sz="4000" kern="1200" spc="-100">
          <a:solidFill>
            <a:srgbClr val="C1EEFF"/>
          </a:solidFill>
          <a:latin typeface="Arial"/>
          <a:ea typeface="ＭＳ Ｐゴシック" charset="-128"/>
          <a:cs typeface="ＭＳ Ｐゴシック" charset="-128"/>
        </a:defRPr>
      </a:lvl1pPr>
      <a:lvl2pPr algn="l" rtl="0" fontAlgn="base">
        <a:spcBef>
          <a:spcPct val="0"/>
        </a:spcBef>
        <a:spcAft>
          <a:spcPct val="0"/>
        </a:spcAft>
        <a:defRPr sz="4000">
          <a:solidFill>
            <a:srgbClr val="C1EEFF"/>
          </a:solidFill>
          <a:latin typeface="Consolas" charset="0"/>
          <a:ea typeface="ＭＳ Ｐゴシック" charset="-128"/>
          <a:cs typeface="ＭＳ Ｐゴシック" charset="-128"/>
        </a:defRPr>
      </a:lvl2pPr>
      <a:lvl3pPr algn="l" rtl="0" fontAlgn="base">
        <a:spcBef>
          <a:spcPct val="0"/>
        </a:spcBef>
        <a:spcAft>
          <a:spcPct val="0"/>
        </a:spcAft>
        <a:defRPr sz="4000">
          <a:solidFill>
            <a:srgbClr val="C1EEFF"/>
          </a:solidFill>
          <a:latin typeface="Consolas" charset="0"/>
          <a:ea typeface="ＭＳ Ｐゴシック" charset="-128"/>
          <a:cs typeface="ＭＳ Ｐゴシック" charset="-128"/>
        </a:defRPr>
      </a:lvl3pPr>
      <a:lvl4pPr algn="l" rtl="0" fontAlgn="base">
        <a:spcBef>
          <a:spcPct val="0"/>
        </a:spcBef>
        <a:spcAft>
          <a:spcPct val="0"/>
        </a:spcAft>
        <a:defRPr sz="4000">
          <a:solidFill>
            <a:srgbClr val="C1EEFF"/>
          </a:solidFill>
          <a:latin typeface="Consolas" charset="0"/>
          <a:ea typeface="ＭＳ Ｐゴシック" charset="-128"/>
          <a:cs typeface="ＭＳ Ｐゴシック" charset="-128"/>
        </a:defRPr>
      </a:lvl4pPr>
      <a:lvl5pPr algn="l" rtl="0" fontAlgn="base">
        <a:spcBef>
          <a:spcPct val="0"/>
        </a:spcBef>
        <a:spcAft>
          <a:spcPct val="0"/>
        </a:spcAft>
        <a:defRPr sz="4000">
          <a:solidFill>
            <a:srgbClr val="C1EEFF"/>
          </a:solidFill>
          <a:latin typeface="Consolas" charset="0"/>
          <a:ea typeface="ＭＳ Ｐゴシック" charset="-128"/>
          <a:cs typeface="ＭＳ Ｐゴシック" charset="-128"/>
        </a:defRPr>
      </a:lvl5pPr>
      <a:lvl6pPr marL="457200" algn="l" rtl="0" fontAlgn="base">
        <a:spcBef>
          <a:spcPct val="0"/>
        </a:spcBef>
        <a:spcAft>
          <a:spcPct val="0"/>
        </a:spcAft>
        <a:defRPr sz="4000">
          <a:solidFill>
            <a:srgbClr val="C1EEFF"/>
          </a:solidFill>
          <a:latin typeface="Consolas" charset="0"/>
          <a:ea typeface="ＭＳ Ｐゴシック" charset="-128"/>
          <a:cs typeface="ＭＳ Ｐゴシック" charset="-128"/>
        </a:defRPr>
      </a:lvl6pPr>
      <a:lvl7pPr marL="914400" algn="l" rtl="0" fontAlgn="base">
        <a:spcBef>
          <a:spcPct val="0"/>
        </a:spcBef>
        <a:spcAft>
          <a:spcPct val="0"/>
        </a:spcAft>
        <a:defRPr sz="4000">
          <a:solidFill>
            <a:srgbClr val="C1EEFF"/>
          </a:solidFill>
          <a:latin typeface="Consolas" charset="0"/>
          <a:ea typeface="ＭＳ Ｐゴシック" charset="-128"/>
          <a:cs typeface="ＭＳ Ｐゴシック" charset="-128"/>
        </a:defRPr>
      </a:lvl7pPr>
      <a:lvl8pPr marL="1371600" algn="l" rtl="0" fontAlgn="base">
        <a:spcBef>
          <a:spcPct val="0"/>
        </a:spcBef>
        <a:spcAft>
          <a:spcPct val="0"/>
        </a:spcAft>
        <a:defRPr sz="4000">
          <a:solidFill>
            <a:srgbClr val="C1EEFF"/>
          </a:solidFill>
          <a:latin typeface="Consolas" charset="0"/>
          <a:ea typeface="ＭＳ Ｐゴシック" charset="-128"/>
          <a:cs typeface="ＭＳ Ｐゴシック" charset="-128"/>
        </a:defRPr>
      </a:lvl8pPr>
      <a:lvl9pPr marL="1828800" algn="l" rtl="0" fontAlgn="base">
        <a:spcBef>
          <a:spcPct val="0"/>
        </a:spcBef>
        <a:spcAft>
          <a:spcPct val="0"/>
        </a:spcAft>
        <a:defRPr sz="4000">
          <a:solidFill>
            <a:srgbClr val="C1EEFF"/>
          </a:solidFill>
          <a:latin typeface="Consolas" charset="0"/>
          <a:ea typeface="ＭＳ Ｐゴシック" charset="-128"/>
          <a:cs typeface="ＭＳ Ｐゴシック" charset="-128"/>
        </a:defRPr>
      </a:lvl9pPr>
    </p:titleStyle>
    <p:bodyStyle>
      <a:lvl1pPr marL="411163" indent="-342900" algn="l" rtl="0" fontAlgn="base">
        <a:spcBef>
          <a:spcPts val="700"/>
        </a:spcBef>
        <a:spcAft>
          <a:spcPct val="0"/>
        </a:spcAft>
        <a:buClr>
          <a:schemeClr val="tx2"/>
        </a:buClr>
        <a:buSzPct val="95000"/>
        <a:buFont typeface="Wingdings" charset="2"/>
        <a:buChar char=""/>
        <a:defRPr sz="3000" kern="1200">
          <a:solidFill>
            <a:schemeClr val="tx1"/>
          </a:solidFill>
          <a:latin typeface="Arial"/>
          <a:ea typeface="ＭＳ Ｐゴシック" charset="-128"/>
          <a:cs typeface="ＭＳ Ｐゴシック" charset="-128"/>
        </a:defRPr>
      </a:lvl1pPr>
      <a:lvl2pPr marL="739775" indent="-285750" algn="l" rtl="0" fontAlgn="base">
        <a:spcBef>
          <a:spcPct val="20000"/>
        </a:spcBef>
        <a:spcAft>
          <a:spcPct val="0"/>
        </a:spcAft>
        <a:buClr>
          <a:schemeClr val="accent2"/>
        </a:buClr>
        <a:buSzPct val="90000"/>
        <a:buFont typeface="Wingdings" charset="2"/>
        <a:buChar char=""/>
        <a:defRPr sz="2600" kern="1200">
          <a:solidFill>
            <a:schemeClr val="tx1"/>
          </a:solidFill>
          <a:latin typeface="Arial"/>
          <a:ea typeface="ＭＳ Ｐゴシック" charset="-128"/>
          <a:cs typeface="+mn-cs"/>
        </a:defRPr>
      </a:lvl2pPr>
      <a:lvl3pPr marL="995363" indent="-228600" algn="l" rtl="0" fontAlgn="base">
        <a:spcBef>
          <a:spcPct val="20000"/>
        </a:spcBef>
        <a:spcAft>
          <a:spcPct val="0"/>
        </a:spcAft>
        <a:buClr>
          <a:schemeClr val="accent2"/>
        </a:buClr>
        <a:buFont typeface="Wingdings 2" charset="2"/>
        <a:buChar char=""/>
        <a:defRPr sz="2400" kern="1200">
          <a:solidFill>
            <a:schemeClr val="tx1"/>
          </a:solidFill>
          <a:latin typeface="Arial"/>
          <a:ea typeface="ＭＳ Ｐゴシック" charset="-128"/>
          <a:cs typeface="+mn-cs"/>
        </a:defRPr>
      </a:lvl3pPr>
      <a:lvl4pPr marL="1260475" indent="-228600" algn="l" rtl="0" fontAlgn="base">
        <a:spcBef>
          <a:spcPct val="20000"/>
        </a:spcBef>
        <a:spcAft>
          <a:spcPct val="0"/>
        </a:spcAft>
        <a:buClr>
          <a:srgbClr val="FEB80A"/>
        </a:buClr>
        <a:buFont typeface="Wingdings 3" charset="2"/>
        <a:buChar char=""/>
        <a:defRPr sz="2200" kern="1200">
          <a:solidFill>
            <a:schemeClr val="tx1"/>
          </a:solidFill>
          <a:latin typeface="Arial"/>
          <a:ea typeface="ＭＳ Ｐゴシック" charset="-128"/>
          <a:cs typeface="+mn-cs"/>
        </a:defRPr>
      </a:lvl4pPr>
      <a:lvl5pPr marL="1481138" indent="-209550" algn="l" rtl="0" fontAlgn="base">
        <a:spcBef>
          <a:spcPct val="20000"/>
        </a:spcBef>
        <a:spcAft>
          <a:spcPct val="0"/>
        </a:spcAft>
        <a:buClr>
          <a:srgbClr val="FEB80A"/>
        </a:buClr>
        <a:buFont typeface="Wingdings 2" charset="2"/>
        <a:buChar char=""/>
        <a:defRPr sz="2000" kern="1200">
          <a:solidFill>
            <a:schemeClr val="tx1"/>
          </a:solidFill>
          <a:latin typeface="Arial"/>
          <a:ea typeface="ＭＳ Ｐゴシック" charset="-128"/>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 Id="rId3"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7.xml"/><Relationship Id="rId4" Type="http://schemas.openxmlformats.org/officeDocument/2006/relationships/oleObject" Target="../embeddings/oleObject2.bin"/><Relationship Id="rId5" Type="http://schemas.openxmlformats.org/officeDocument/2006/relationships/oleObject" Target="../embeddings/Feuille_Microsoft_Excel_97_-_20041.xls"/><Relationship Id="rId6" Type="http://schemas.openxmlformats.org/officeDocument/2006/relationships/image" Target="../media/image14.png"/><Relationship Id="rId1" Type="http://schemas.openxmlformats.org/officeDocument/2006/relationships/vmlDrawing" Target="../drawings/vmlDrawing2.vml"/><Relationship Id="rId2"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4" Type="http://schemas.openxmlformats.org/officeDocument/2006/relationships/image" Target="../media/image16.jpeg"/><Relationship Id="rId5" Type="http://schemas.openxmlformats.org/officeDocument/2006/relationships/image" Target="../media/image17.wmf"/><Relationship Id="rId1" Type="http://schemas.openxmlformats.org/officeDocument/2006/relationships/slideLayout" Target="../slideLayouts/slideLayout7.xml"/><Relationship Id="rId2" Type="http://schemas.openxmlformats.org/officeDocument/2006/relationships/notesSlide" Target="../notesSlides/notesSlide9.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4" Type="http://schemas.openxmlformats.org/officeDocument/2006/relationships/image" Target="../media/image19.jpeg"/><Relationship Id="rId1" Type="http://schemas.openxmlformats.org/officeDocument/2006/relationships/slideLayout" Target="../slideLayouts/slideLayout7.xml"/><Relationship Id="rId2" Type="http://schemas.openxmlformats.org/officeDocument/2006/relationships/notesSlide" Target="../notesSlides/notesSlide10.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4" Type="http://schemas.openxmlformats.org/officeDocument/2006/relationships/image" Target="../media/image21.jpeg"/><Relationship Id="rId5" Type="http://schemas.openxmlformats.org/officeDocument/2006/relationships/image" Target="../media/image22.jpeg"/><Relationship Id="rId1" Type="http://schemas.openxmlformats.org/officeDocument/2006/relationships/slideLayout" Target="../slideLayouts/slideLayout7.xml"/><Relationship Id="rId2" Type="http://schemas.openxmlformats.org/officeDocument/2006/relationships/notesSlide" Target="../notesSlides/notesSlide11.xml"/></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4" Type="http://schemas.openxmlformats.org/officeDocument/2006/relationships/image" Target="../media/image24.jpeg"/><Relationship Id="rId5" Type="http://schemas.openxmlformats.org/officeDocument/2006/relationships/image" Target="../media/image25.jpeg"/><Relationship Id="rId6" Type="http://schemas.openxmlformats.org/officeDocument/2006/relationships/image" Target="../media/image26.jpeg"/><Relationship Id="rId7" Type="http://schemas.openxmlformats.org/officeDocument/2006/relationships/image" Target="../media/image27.jpeg"/><Relationship Id="rId1" Type="http://schemas.openxmlformats.org/officeDocument/2006/relationships/slideLayout" Target="../slideLayouts/slideLayout7.xml"/><Relationship Id="rId2" Type="http://schemas.openxmlformats.org/officeDocument/2006/relationships/notesSlide" Target="../notesSlides/notesSlide1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 Id="rId3" Type="http://schemas.openxmlformats.org/officeDocument/2006/relationships/image" Target="../media/image28.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 Id="rId3" Type="http://schemas.openxmlformats.org/officeDocument/2006/relationships/comments" Target="../comments/commen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 Id="rId3" Type="http://schemas.openxmlformats.org/officeDocument/2006/relationships/image" Target="../media/image29.jpeg"/></Relationships>
</file>

<file path=ppt/slides/_rels/slide19.xml.rels><?xml version="1.0" encoding="UTF-8" standalone="yes"?>
<Relationships xmlns="http://schemas.openxmlformats.org/package/2006/relationships"><Relationship Id="rId3" Type="http://schemas.openxmlformats.org/officeDocument/2006/relationships/image" Target="../media/image30.jpeg"/><Relationship Id="rId4" Type="http://schemas.openxmlformats.org/officeDocument/2006/relationships/image" Target="../media/image31.jpeg"/><Relationship Id="rId1" Type="http://schemas.openxmlformats.org/officeDocument/2006/relationships/slideLayout" Target="../slideLayouts/slideLayout7.xml"/><Relationship Id="rId2" Type="http://schemas.openxmlformats.org/officeDocument/2006/relationships/notesSlide" Target="../notesSlides/notesSlide1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xml"/><Relationship Id="rId3" Type="http://schemas.openxmlformats.org/officeDocument/2006/relationships/image" Target="../media/image33.jpeg"/></Relationships>
</file>

<file path=ppt/slides/_rels/slide22.xml.rels><?xml version="1.0" encoding="UTF-8" standalone="yes"?>
<Relationships xmlns="http://schemas.openxmlformats.org/package/2006/relationships"><Relationship Id="rId3" Type="http://schemas.openxmlformats.org/officeDocument/2006/relationships/image" Target="../media/image34.jpeg"/><Relationship Id="rId4" Type="http://schemas.openxmlformats.org/officeDocument/2006/relationships/image" Target="../media/image35.jpeg"/><Relationship Id="rId1" Type="http://schemas.openxmlformats.org/officeDocument/2006/relationships/slideLayout" Target="../slideLayouts/slideLayout7.xml"/><Relationship Id="rId2" Type="http://schemas.openxmlformats.org/officeDocument/2006/relationships/notesSlide" Target="../notesSlides/notesSlide18.xml"/></Relationships>
</file>

<file path=ppt/slides/_rels/slide23.xml.rels><?xml version="1.0" encoding="UTF-8" standalone="yes"?>
<Relationships xmlns="http://schemas.openxmlformats.org/package/2006/relationships"><Relationship Id="rId3" Type="http://schemas.openxmlformats.org/officeDocument/2006/relationships/image" Target="../media/image36.jpeg"/><Relationship Id="rId4" Type="http://schemas.openxmlformats.org/officeDocument/2006/relationships/image" Target="../media/image37.jpeg"/><Relationship Id="rId5" Type="http://schemas.openxmlformats.org/officeDocument/2006/relationships/image" Target="../media/image38.jpeg"/><Relationship Id="rId1" Type="http://schemas.openxmlformats.org/officeDocument/2006/relationships/slideLayout" Target="../slideLayouts/slideLayout7.xml"/><Relationship Id="rId2" Type="http://schemas.openxmlformats.org/officeDocument/2006/relationships/notesSlide" Target="../notesSlides/notesSlide19.xml"/></Relationships>
</file>

<file path=ppt/slides/_rels/slide24.xml.rels><?xml version="1.0" encoding="UTF-8" standalone="yes"?>
<Relationships xmlns="http://schemas.openxmlformats.org/package/2006/relationships"><Relationship Id="rId3" Type="http://schemas.openxmlformats.org/officeDocument/2006/relationships/image" Target="../media/image39.jpeg"/><Relationship Id="rId4" Type="http://schemas.openxmlformats.org/officeDocument/2006/relationships/image" Target="../media/image40.jpeg"/><Relationship Id="rId1" Type="http://schemas.openxmlformats.org/officeDocument/2006/relationships/slideLayout" Target="../slideLayouts/slideLayout7.xml"/><Relationship Id="rId2" Type="http://schemas.openxmlformats.org/officeDocument/2006/relationships/notesSlide" Target="../notesSlides/notesSlide20.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1.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2.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3.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1.xml"/><Relationship Id="rId3" Type="http://schemas.openxmlformats.org/officeDocument/2006/relationships/image" Target="../media/image44.jpe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image" Target="../media/image45.png"/><Relationship Id="rId1" Type="http://schemas.microsoft.com/office/2007/relationships/media" Target="../media/media1.wmv"/><Relationship Id="rId2" Type="http://schemas.openxmlformats.org/officeDocument/2006/relationships/video" Target="../media/media1.wmv"/></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1" Type="http://schemas.openxmlformats.org/officeDocument/2006/relationships/oleObject" Target="../embeddings/Feuille_Microsoft_Excel_97_-_20043.xls"/><Relationship Id="rId12" Type="http://schemas.openxmlformats.org/officeDocument/2006/relationships/image" Target="../media/image47.png"/><Relationship Id="rId13" Type="http://schemas.openxmlformats.org/officeDocument/2006/relationships/oleObject" Target="../embeddings/oleObject5.bin"/><Relationship Id="rId14" Type="http://schemas.openxmlformats.org/officeDocument/2006/relationships/oleObject" Target="../embeddings/Feuille_Microsoft_Excel_97_-_20044.xls"/><Relationship Id="rId15" Type="http://schemas.openxmlformats.org/officeDocument/2006/relationships/image" Target="../media/image48.png"/><Relationship Id="rId1" Type="http://schemas.openxmlformats.org/officeDocument/2006/relationships/vmlDrawing" Target="../drawings/vmlDrawing3.vml"/><Relationship Id="rId2" Type="http://schemas.openxmlformats.org/officeDocument/2006/relationships/slideLayout" Target="../slideLayouts/slideLayout7.xml"/><Relationship Id="rId3" Type="http://schemas.openxmlformats.org/officeDocument/2006/relationships/notesSlide" Target="../notesSlides/notesSlide22.xml"/><Relationship Id="rId4" Type="http://schemas.openxmlformats.org/officeDocument/2006/relationships/image" Target="../media/image49.jpeg"/><Relationship Id="rId5" Type="http://schemas.openxmlformats.org/officeDocument/2006/relationships/image" Target="../media/image50.jpeg"/><Relationship Id="rId6" Type="http://schemas.openxmlformats.org/officeDocument/2006/relationships/image" Target="../media/image51.png"/><Relationship Id="rId7" Type="http://schemas.openxmlformats.org/officeDocument/2006/relationships/oleObject" Target="../embeddings/oleObject3.bin"/><Relationship Id="rId8" Type="http://schemas.openxmlformats.org/officeDocument/2006/relationships/oleObject" Target="../embeddings/Feuille_Microsoft_Excel_97_-_20042.xls"/><Relationship Id="rId9" Type="http://schemas.openxmlformats.org/officeDocument/2006/relationships/image" Target="../media/image46.png"/><Relationship Id="rId10" Type="http://schemas.openxmlformats.org/officeDocument/2006/relationships/oleObject" Target="../embeddings/oleObject4.bin"/></Relationships>
</file>

<file path=ppt/slides/_rels/slide31.xml.rels><?xml version="1.0" encoding="UTF-8" standalone="yes"?>
<Relationships xmlns="http://schemas.openxmlformats.org/package/2006/relationships"><Relationship Id="rId11" Type="http://schemas.openxmlformats.org/officeDocument/2006/relationships/oleObject" Target="../embeddings/Feuille_Microsoft_Excel_97_-_20046.xls"/><Relationship Id="rId12" Type="http://schemas.openxmlformats.org/officeDocument/2006/relationships/image" Target="../media/image53.png"/><Relationship Id="rId13" Type="http://schemas.openxmlformats.org/officeDocument/2006/relationships/oleObject" Target="../embeddings/oleObject8.bin"/><Relationship Id="rId14" Type="http://schemas.openxmlformats.org/officeDocument/2006/relationships/oleObject" Target="../embeddings/Feuille_Microsoft_Excel_97_-_20047.xls"/><Relationship Id="rId15" Type="http://schemas.openxmlformats.org/officeDocument/2006/relationships/image" Target="../media/image54.png"/><Relationship Id="rId1" Type="http://schemas.openxmlformats.org/officeDocument/2006/relationships/vmlDrawing" Target="../drawings/vmlDrawing4.vml"/><Relationship Id="rId2" Type="http://schemas.openxmlformats.org/officeDocument/2006/relationships/slideLayout" Target="../slideLayouts/slideLayout7.xml"/><Relationship Id="rId3" Type="http://schemas.openxmlformats.org/officeDocument/2006/relationships/notesSlide" Target="../notesSlides/notesSlide23.xml"/><Relationship Id="rId4" Type="http://schemas.openxmlformats.org/officeDocument/2006/relationships/image" Target="../media/image50.jpeg"/><Relationship Id="rId5" Type="http://schemas.openxmlformats.org/officeDocument/2006/relationships/image" Target="../media/image49.jpeg"/><Relationship Id="rId6" Type="http://schemas.openxmlformats.org/officeDocument/2006/relationships/image" Target="../media/image51.png"/><Relationship Id="rId7" Type="http://schemas.openxmlformats.org/officeDocument/2006/relationships/oleObject" Target="../embeddings/oleObject6.bin"/><Relationship Id="rId8" Type="http://schemas.openxmlformats.org/officeDocument/2006/relationships/oleObject" Target="../embeddings/Feuille_Microsoft_Excel_97_-_20045.xls"/><Relationship Id="rId9" Type="http://schemas.openxmlformats.org/officeDocument/2006/relationships/image" Target="../media/image52.png"/><Relationship Id="rId10" Type="http://schemas.openxmlformats.org/officeDocument/2006/relationships/oleObject" Target="../embeddings/oleObject7.bin"/></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24.xml"/><Relationship Id="rId4" Type="http://schemas.openxmlformats.org/officeDocument/2006/relationships/image" Target="../media/image50.jpeg"/><Relationship Id="rId5" Type="http://schemas.openxmlformats.org/officeDocument/2006/relationships/image" Target="../media/image49.jpeg"/><Relationship Id="rId6" Type="http://schemas.openxmlformats.org/officeDocument/2006/relationships/image" Target="../media/image51.png"/><Relationship Id="rId7" Type="http://schemas.openxmlformats.org/officeDocument/2006/relationships/oleObject" Target="../embeddings/oleObject9.bin"/><Relationship Id="rId8" Type="http://schemas.openxmlformats.org/officeDocument/2006/relationships/oleObject" Target="../embeddings/Feuille_Microsoft_Excel_97_-_20048.xls"/><Relationship Id="rId9" Type="http://schemas.openxmlformats.org/officeDocument/2006/relationships/image" Target="../media/image55.png"/><Relationship Id="rId10" Type="http://schemas.openxmlformats.org/officeDocument/2006/relationships/image" Target="../media/image56.png"/><Relationship Id="rId1" Type="http://schemas.openxmlformats.org/officeDocument/2006/relationships/vmlDrawing" Target="../drawings/vmlDrawing5.vml"/><Relationship Id="rId2"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7.png"/><Relationship Id="rId3" Type="http://schemas.openxmlformats.org/officeDocument/2006/relationships/image" Target="../media/image58.png"/></Relationships>
</file>

<file path=ppt/slides/_rels/slide34.xml.rels><?xml version="1.0" encoding="UTF-8" standalone="yes"?>
<Relationships xmlns="http://schemas.openxmlformats.org/package/2006/relationships"><Relationship Id="rId3" Type="http://schemas.openxmlformats.org/officeDocument/2006/relationships/image" Target="../media/image59.png"/><Relationship Id="rId4" Type="http://schemas.openxmlformats.org/officeDocument/2006/relationships/image" Target="../media/image50.jpeg"/><Relationship Id="rId5" Type="http://schemas.openxmlformats.org/officeDocument/2006/relationships/image" Target="../media/image49.jpeg"/><Relationship Id="rId6" Type="http://schemas.openxmlformats.org/officeDocument/2006/relationships/image" Target="../media/image51.png"/><Relationship Id="rId7" Type="http://schemas.openxmlformats.org/officeDocument/2006/relationships/image" Target="../media/image60.png"/><Relationship Id="rId8" Type="http://schemas.openxmlformats.org/officeDocument/2006/relationships/image" Target="../media/image61.png"/><Relationship Id="rId9" Type="http://schemas.openxmlformats.org/officeDocument/2006/relationships/image" Target="../media/image62.png"/><Relationship Id="rId1" Type="http://schemas.openxmlformats.org/officeDocument/2006/relationships/slideLayout" Target="../slideLayouts/slideLayout7.xml"/><Relationship Id="rId2" Type="http://schemas.openxmlformats.org/officeDocument/2006/relationships/notesSlide" Target="../notesSlides/notesSlide2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3.jpe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jpeg"/><Relationship Id="rId5" Type="http://schemas.openxmlformats.org/officeDocument/2006/relationships/image" Target="../media/image6.jpeg"/><Relationship Id="rId6" Type="http://schemas.openxmlformats.org/officeDocument/2006/relationships/image" Target="../media/image7.jpeg"/><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4" Type="http://schemas.openxmlformats.org/officeDocument/2006/relationships/image" Target="../media/image9.jpg"/><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4.xml"/><Relationship Id="rId4" Type="http://schemas.openxmlformats.org/officeDocument/2006/relationships/oleObject" Target="../embeddings/oleObject1.bin"/><Relationship Id="rId5" Type="http://schemas.openxmlformats.org/officeDocument/2006/relationships/image" Target="../media/image10.png"/><Relationship Id="rId1" Type="http://schemas.openxmlformats.org/officeDocument/2006/relationships/vmlDrawing" Target="../drawings/vmlDrawing1.vml"/><Relationship Id="rId2"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5.xml"/><Relationship Id="rId4" Type="http://schemas.openxmlformats.org/officeDocument/2006/relationships/image" Target="../media/image11.jpeg"/><Relationship Id="rId5" Type="http://schemas.openxmlformats.org/officeDocument/2006/relationships/image" Target="../media/image12.jpeg"/><Relationship Id="rId1" Type="http://schemas.openxmlformats.org/officeDocument/2006/relationships/tags" Target="../tags/tag2.xml"/><Relationship Id="rId2"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png"/></Relationships>
</file>

<file path=ppt/slides/_rels/slide9.xml.rels><?xml version="1.0" encoding="UTF-8" standalone="yes"?>
<Relationships xmlns="http://schemas.openxmlformats.org/package/2006/relationships"><Relationship Id="rId1" Type="http://schemas.openxmlformats.org/officeDocument/2006/relationships/tags" Target="../tags/tag3.xml"/><Relationship Id="rId2" Type="http://schemas.openxmlformats.org/officeDocument/2006/relationships/slideLayout" Target="../slideLayouts/slideLayout7.xml"/><Relationship Id="rId3" Type="http://schemas.openxmlformats.org/officeDocument/2006/relationships/notesSlide" Target="../notesSlides/notesSlide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idx="4294967295"/>
          </p:nvPr>
        </p:nvSpPr>
        <p:spPr>
          <a:xfrm>
            <a:off x="520156" y="328613"/>
            <a:ext cx="7772400" cy="2978150"/>
          </a:xfrm>
        </p:spPr>
        <p:txBody>
          <a:bodyPr/>
          <a:lstStyle/>
          <a:p>
            <a:pPr fontAlgn="auto">
              <a:spcAft>
                <a:spcPts val="0"/>
              </a:spcAft>
              <a:defRPr/>
            </a:pPr>
            <a:r>
              <a:rPr lang="fr-FR" dirty="0" err="1" smtClean="0">
                <a:solidFill>
                  <a:schemeClr val="tx2">
                    <a:satMod val="200000"/>
                  </a:schemeClr>
                </a:solidFill>
                <a:latin typeface="Arial"/>
                <a:ea typeface="+mj-ea"/>
                <a:cs typeface="Arial"/>
                <a:sym typeface="Helvetica Neue Light" pitchFamily="-112" charset="0"/>
              </a:rPr>
              <a:t>Anatomic</a:t>
            </a:r>
            <a:r>
              <a:rPr lang="fr-FR" dirty="0" smtClean="0">
                <a:solidFill>
                  <a:schemeClr val="tx2">
                    <a:satMod val="200000"/>
                  </a:schemeClr>
                </a:solidFill>
                <a:latin typeface="Arial"/>
                <a:ea typeface="+mj-ea"/>
                <a:cs typeface="Arial"/>
                <a:sym typeface="Helvetica Neue Light" pitchFamily="-112" charset="0"/>
              </a:rPr>
              <a:t> Dual </a:t>
            </a:r>
            <a:r>
              <a:rPr lang="fr-FR" dirty="0" err="1" smtClean="0">
                <a:solidFill>
                  <a:schemeClr val="tx2">
                    <a:satMod val="200000"/>
                  </a:schemeClr>
                </a:solidFill>
                <a:latin typeface="Arial"/>
                <a:ea typeface="+mj-ea"/>
                <a:cs typeface="Arial"/>
                <a:sym typeface="Helvetica Neue Light" pitchFamily="-112" charset="0"/>
              </a:rPr>
              <a:t>Mobility</a:t>
            </a:r>
            <a:r>
              <a:rPr lang="fr-FR" dirty="0" smtClean="0">
                <a:solidFill>
                  <a:schemeClr val="tx2">
                    <a:satMod val="200000"/>
                  </a:schemeClr>
                </a:solidFill>
                <a:latin typeface="Arial"/>
                <a:ea typeface="+mj-ea"/>
                <a:cs typeface="Arial"/>
                <a:sym typeface="Helvetica Neue Light" pitchFamily="-112" charset="0"/>
              </a:rPr>
              <a:t> </a:t>
            </a:r>
            <a:r>
              <a:rPr lang="fr-FR" dirty="0" err="1" smtClean="0">
                <a:solidFill>
                  <a:schemeClr val="tx2">
                    <a:satMod val="200000"/>
                  </a:schemeClr>
                </a:solidFill>
                <a:latin typeface="Arial"/>
                <a:ea typeface="+mj-ea"/>
                <a:cs typeface="Arial"/>
                <a:sym typeface="Helvetica Neue Light" pitchFamily="-112" charset="0"/>
              </a:rPr>
              <a:t>cup</a:t>
            </a:r>
            <a:r>
              <a:rPr lang="fr-FR" dirty="0" smtClean="0">
                <a:solidFill>
                  <a:schemeClr val="tx2">
                    <a:satMod val="200000"/>
                  </a:schemeClr>
                </a:solidFill>
                <a:latin typeface="Arial"/>
                <a:ea typeface="+mj-ea"/>
                <a:cs typeface="Arial"/>
                <a:sym typeface="Helvetica Neue Light" pitchFamily="-112" charset="0"/>
              </a:rPr>
              <a:t/>
            </a:r>
            <a:br>
              <a:rPr lang="fr-FR" dirty="0" smtClean="0">
                <a:solidFill>
                  <a:schemeClr val="tx2">
                    <a:satMod val="200000"/>
                  </a:schemeClr>
                </a:solidFill>
                <a:latin typeface="Arial"/>
                <a:ea typeface="+mj-ea"/>
                <a:cs typeface="Arial"/>
                <a:sym typeface="Helvetica Neue Light" pitchFamily="-112" charset="0"/>
              </a:rPr>
            </a:br>
            <a:r>
              <a:rPr lang="fr-FR" dirty="0">
                <a:solidFill>
                  <a:schemeClr val="tx2">
                    <a:satMod val="200000"/>
                  </a:schemeClr>
                </a:solidFill>
                <a:latin typeface="Arial"/>
                <a:ea typeface="+mj-ea"/>
                <a:cs typeface="Arial"/>
                <a:sym typeface="Helvetica Neue Light" pitchFamily="-112" charset="0"/>
              </a:rPr>
              <a:t/>
            </a:r>
            <a:br>
              <a:rPr lang="fr-FR" dirty="0">
                <a:solidFill>
                  <a:schemeClr val="tx2">
                    <a:satMod val="200000"/>
                  </a:schemeClr>
                </a:solidFill>
                <a:latin typeface="Arial"/>
                <a:ea typeface="+mj-ea"/>
                <a:cs typeface="Arial"/>
                <a:sym typeface="Helvetica Neue Light" pitchFamily="-112" charset="0"/>
              </a:rPr>
            </a:br>
            <a:r>
              <a:rPr lang="fr-FR" dirty="0" smtClean="0">
                <a:solidFill>
                  <a:schemeClr val="tx2">
                    <a:satMod val="200000"/>
                  </a:schemeClr>
                </a:solidFill>
                <a:latin typeface="Arial"/>
                <a:ea typeface="+mj-ea"/>
                <a:cs typeface="Arial"/>
                <a:sym typeface="Helvetica Neue Light" pitchFamily="-112" charset="0"/>
              </a:rPr>
              <a:t>Tips and tricks</a:t>
            </a:r>
            <a:endParaRPr lang="fr-FR" sz="2000" dirty="0">
              <a:solidFill>
                <a:schemeClr val="tx2">
                  <a:satMod val="200000"/>
                </a:schemeClr>
              </a:solidFill>
              <a:latin typeface="Arial"/>
              <a:ea typeface="+mj-ea"/>
              <a:cs typeface="Arial"/>
              <a:sym typeface="Helvetica Neue Light" pitchFamily="-112" charset="0"/>
            </a:endParaRPr>
          </a:p>
        </p:txBody>
      </p:sp>
      <p:sp>
        <p:nvSpPr>
          <p:cNvPr id="3" name="Sous-titre 2"/>
          <p:cNvSpPr>
            <a:spLocks noGrp="1"/>
          </p:cNvSpPr>
          <p:nvPr>
            <p:ph type="subTitle" idx="4294967295"/>
          </p:nvPr>
        </p:nvSpPr>
        <p:spPr>
          <a:xfrm>
            <a:off x="5238912" y="3957187"/>
            <a:ext cx="3711575" cy="1600200"/>
          </a:xfrm>
        </p:spPr>
        <p:txBody>
          <a:bodyPr anchor="b">
            <a:normAutofit fontScale="92500" lnSpcReduction="20000"/>
          </a:bodyPr>
          <a:lstStyle/>
          <a:p>
            <a:pPr marL="411480" fontAlgn="auto">
              <a:spcAft>
                <a:spcPts val="0"/>
              </a:spcAft>
              <a:buFont typeface="Wingdings"/>
              <a:buNone/>
              <a:defRPr/>
            </a:pPr>
            <a:r>
              <a:rPr lang="fr-FR" sz="1800" dirty="0" smtClean="0">
                <a:ea typeface="+mn-ea"/>
                <a:cs typeface="+mn-cs"/>
                <a:sym typeface="Helvetica Neue Light" pitchFamily="-112" charset="0"/>
              </a:rPr>
              <a:t>Docteur Richard BERACASSAT </a:t>
            </a:r>
          </a:p>
          <a:p>
            <a:pPr marL="411480" fontAlgn="auto">
              <a:spcAft>
                <a:spcPts val="0"/>
              </a:spcAft>
              <a:buFont typeface="Wingdings"/>
              <a:buNone/>
              <a:defRPr/>
            </a:pPr>
            <a:r>
              <a:rPr lang="fr-FR" sz="1800" dirty="0" smtClean="0">
                <a:ea typeface="+mn-ea"/>
                <a:cs typeface="+mn-cs"/>
                <a:sym typeface="Helvetica Neue Light" pitchFamily="-112" charset="0"/>
              </a:rPr>
              <a:t>Alès – France</a:t>
            </a:r>
          </a:p>
          <a:p>
            <a:pPr marL="411480" fontAlgn="auto">
              <a:spcAft>
                <a:spcPts val="0"/>
              </a:spcAft>
              <a:buFont typeface="Wingdings"/>
              <a:buNone/>
              <a:defRPr/>
            </a:pPr>
            <a:r>
              <a:rPr lang="fr-FR" sz="1800" dirty="0" err="1" smtClean="0">
                <a:ea typeface="+mn-ea"/>
                <a:cs typeface="+mn-cs"/>
                <a:sym typeface="Helvetica Neue Light" pitchFamily="-112" charset="0"/>
              </a:rPr>
              <a:t>Stryker</a:t>
            </a:r>
            <a:r>
              <a:rPr lang="fr-FR" sz="1800" dirty="0" smtClean="0">
                <a:ea typeface="+mn-ea"/>
                <a:cs typeface="+mn-cs"/>
                <a:sym typeface="Helvetica Neue Light" pitchFamily="-112" charset="0"/>
              </a:rPr>
              <a:t> meeting</a:t>
            </a:r>
          </a:p>
          <a:p>
            <a:pPr marL="411480" fontAlgn="auto">
              <a:spcAft>
                <a:spcPts val="0"/>
              </a:spcAft>
              <a:buFont typeface="Wingdings"/>
              <a:buNone/>
              <a:defRPr/>
            </a:pPr>
            <a:r>
              <a:rPr lang="fr-FR" sz="1800" dirty="0" smtClean="0">
                <a:ea typeface="+mn-ea"/>
                <a:cs typeface="+mn-cs"/>
                <a:sym typeface="Helvetica Neue Light" pitchFamily="-112" charset="0"/>
              </a:rPr>
              <a:t>EFORT – </a:t>
            </a:r>
            <a:r>
              <a:rPr lang="fr-FR" sz="1800" dirty="0" err="1" smtClean="0">
                <a:ea typeface="+mn-ea"/>
                <a:cs typeface="+mn-cs"/>
                <a:sym typeface="Helvetica Neue Light" pitchFamily="-112" charset="0"/>
              </a:rPr>
              <a:t>Copenhaguen</a:t>
            </a:r>
            <a:r>
              <a:rPr lang="fr-FR" sz="1800" dirty="0" smtClean="0">
                <a:ea typeface="+mn-ea"/>
                <a:cs typeface="+mn-cs"/>
                <a:sym typeface="Helvetica Neue Light" pitchFamily="-112" charset="0"/>
              </a:rPr>
              <a:t> , </a:t>
            </a:r>
          </a:p>
          <a:p>
            <a:pPr marL="411480" fontAlgn="auto">
              <a:spcAft>
                <a:spcPts val="0"/>
              </a:spcAft>
              <a:buFont typeface="Wingdings"/>
              <a:buNone/>
              <a:defRPr/>
            </a:pPr>
            <a:r>
              <a:rPr lang="fr-FR" sz="1800" dirty="0" smtClean="0">
                <a:ea typeface="+mn-ea"/>
                <a:cs typeface="+mn-cs"/>
                <a:sym typeface="Helvetica Neue Light" pitchFamily="-112" charset="0"/>
              </a:rPr>
              <a:t>2 </a:t>
            </a:r>
            <a:r>
              <a:rPr lang="fr-FR" sz="1800" dirty="0" err="1" smtClean="0">
                <a:ea typeface="+mn-ea"/>
                <a:cs typeface="+mn-cs"/>
                <a:sym typeface="Helvetica Neue Light" pitchFamily="-112" charset="0"/>
              </a:rPr>
              <a:t>june</a:t>
            </a:r>
            <a:r>
              <a:rPr lang="fr-FR" sz="1800" dirty="0" smtClean="0">
                <a:ea typeface="+mn-ea"/>
                <a:cs typeface="+mn-cs"/>
                <a:sym typeface="Helvetica Neue Light" pitchFamily="-112" charset="0"/>
              </a:rPr>
              <a:t> 2011</a:t>
            </a:r>
            <a:endParaRPr lang="fr-FR" sz="1800" dirty="0">
              <a:ea typeface="+mn-ea"/>
              <a:cs typeface="+mn-cs"/>
              <a:sym typeface="Helvetica Neue Light" pitchFamily="-112" charset="0"/>
            </a:endParaRPr>
          </a:p>
        </p:txBody>
      </p:sp>
      <p:pic>
        <p:nvPicPr>
          <p:cNvPr id="15364" name="Image 3" descr="RBFreeSnap001.jpg"/>
          <p:cNvPicPr>
            <a:picLocks noChangeAspect="1"/>
          </p:cNvPicPr>
          <p:nvPr/>
        </p:nvPicPr>
        <p:blipFill>
          <a:blip r:embed="rId3"/>
          <a:srcRect/>
          <a:stretch>
            <a:fillRect/>
          </a:stretch>
        </p:blipFill>
        <p:spPr bwMode="auto">
          <a:xfrm>
            <a:off x="623888" y="3306763"/>
            <a:ext cx="3886200" cy="2717800"/>
          </a:xfrm>
          <a:prstGeom prst="rect">
            <a:avLst/>
          </a:prstGeom>
          <a:noFill/>
          <a:ln w="9525">
            <a:noFill/>
            <a:miter lim="800000"/>
            <a:headEnd/>
            <a:tailEnd/>
          </a:ln>
        </p:spPr>
      </p:pic>
    </p:spTree>
  </p:cSld>
  <p:clrMapOvr>
    <a:masterClrMapping/>
  </p:clrMapOvr>
  <p:transition xmlns:p14="http://schemas.microsoft.com/office/powerpoint/2010/main">
    <p:diamond/>
  </p:transitio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3" name="Rectangle 2"/>
          <p:cNvSpPr>
            <a:spLocks noChangeArrowheads="1"/>
          </p:cNvSpPr>
          <p:nvPr/>
        </p:nvSpPr>
        <p:spPr bwMode="auto">
          <a:xfrm>
            <a:off x="250825" y="6172200"/>
            <a:ext cx="4572000" cy="641350"/>
          </a:xfrm>
          <a:prstGeom prst="rect">
            <a:avLst/>
          </a:prstGeom>
          <a:noFill/>
          <a:ln w="9525">
            <a:noFill/>
            <a:miter lim="800000"/>
            <a:headEnd/>
            <a:tailEnd/>
          </a:ln>
        </p:spPr>
        <p:txBody>
          <a:bodyPr>
            <a:prstTxWarp prst="textNoShape">
              <a:avLst/>
            </a:prstTxWarp>
            <a:spAutoFit/>
          </a:bodyPr>
          <a:lstStyle/>
          <a:p>
            <a:r>
              <a:rPr lang="fr-FR" sz="1800" i="1" dirty="0" err="1" smtClean="0">
                <a:solidFill>
                  <a:srgbClr val="FFFF00"/>
                </a:solidFill>
                <a:latin typeface="Arial"/>
                <a:ea typeface="ヒラギノ角ゴ ProN W3" charset="-128"/>
                <a:cs typeface="Arial"/>
              </a:rPr>
              <a:t>Adham</a:t>
            </a:r>
            <a:r>
              <a:rPr lang="fr-FR" sz="1800" i="1" dirty="0" smtClean="0">
                <a:solidFill>
                  <a:srgbClr val="FFFF00"/>
                </a:solidFill>
                <a:latin typeface="Arial"/>
                <a:ea typeface="ヒラギノ角ゴ ProN W3" charset="-128"/>
                <a:cs typeface="Arial"/>
              </a:rPr>
              <a:t> </a:t>
            </a:r>
            <a:r>
              <a:rPr lang="fr-FR" sz="1800" i="1" dirty="0">
                <a:solidFill>
                  <a:srgbClr val="FFFF00"/>
                </a:solidFill>
                <a:latin typeface="Arial"/>
                <a:ea typeface="ヒラギノ角ゴ ProN W3" charset="-128"/>
                <a:cs typeface="Arial"/>
              </a:rPr>
              <a:t>Ph., </a:t>
            </a:r>
            <a:r>
              <a:rPr lang="fr-FR" sz="1800" i="1" dirty="0" err="1">
                <a:solidFill>
                  <a:srgbClr val="FFFF00"/>
                </a:solidFill>
                <a:latin typeface="Arial"/>
                <a:ea typeface="ヒラギノ角ゴ ProN W3" charset="-128"/>
                <a:cs typeface="Arial"/>
              </a:rPr>
              <a:t>Fessy</a:t>
            </a:r>
            <a:r>
              <a:rPr lang="fr-FR" sz="1800" i="1" dirty="0">
                <a:solidFill>
                  <a:srgbClr val="FFFF00"/>
                </a:solidFill>
                <a:latin typeface="Arial"/>
                <a:ea typeface="ヒラギノ角ゴ ProN W3" charset="-128"/>
                <a:cs typeface="Arial"/>
              </a:rPr>
              <a:t> M.H.</a:t>
            </a:r>
          </a:p>
          <a:p>
            <a:r>
              <a:rPr lang="fr-FR" sz="1800" i="1" dirty="0">
                <a:solidFill>
                  <a:srgbClr val="FFFF00"/>
                </a:solidFill>
                <a:latin typeface="Arial"/>
                <a:ea typeface="ヒラギノ角ゴ ProN W3" charset="-128"/>
                <a:cs typeface="Arial"/>
              </a:rPr>
              <a:t>SOFCOT 2000</a:t>
            </a:r>
          </a:p>
        </p:txBody>
      </p:sp>
      <p:graphicFrame>
        <p:nvGraphicFramePr>
          <p:cNvPr id="51202" name="Object 3"/>
          <p:cNvGraphicFramePr>
            <a:graphicFrameLocks noChangeAspect="1"/>
          </p:cNvGraphicFramePr>
          <p:nvPr/>
        </p:nvGraphicFramePr>
        <p:xfrm>
          <a:off x="2338388" y="1857375"/>
          <a:ext cx="6515100" cy="5259388"/>
        </p:xfrm>
        <a:graphic>
          <a:graphicData uri="http://schemas.openxmlformats.org/presentationml/2006/ole">
            <mc:AlternateContent xmlns:mc="http://schemas.openxmlformats.org/markup-compatibility/2006">
              <mc:Choice xmlns:v="urn:schemas-microsoft-com:vml" Requires="v">
                <p:oleObj spid="_x0000_s51312" r:id="rId5" imgW="6509990" imgH="5254318" progId="Excel.Sheet.8">
                  <p:embed/>
                </p:oleObj>
              </mc:Choice>
              <mc:Fallback>
                <p:oleObj r:id="rId5" imgW="6509990" imgH="5254318" progId="Excel.Sheet.8">
                  <p:embed/>
                  <p:pic>
                    <p:nvPicPr>
                      <p:cNvPr id="0" name="Picture 7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38388" y="1857375"/>
                        <a:ext cx="6515100" cy="52593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1204" name="Text Box 4"/>
          <p:cNvSpPr txBox="1">
            <a:spLocks noChangeArrowheads="1"/>
          </p:cNvSpPr>
          <p:nvPr/>
        </p:nvSpPr>
        <p:spPr bwMode="auto">
          <a:xfrm>
            <a:off x="4284663" y="4575175"/>
            <a:ext cx="2514600" cy="366713"/>
          </a:xfrm>
          <a:prstGeom prst="rect">
            <a:avLst/>
          </a:prstGeom>
          <a:noFill/>
          <a:ln w="9525">
            <a:noFill/>
            <a:miter lim="800000"/>
            <a:headEnd/>
            <a:tailEnd/>
          </a:ln>
        </p:spPr>
        <p:txBody>
          <a:bodyPr>
            <a:prstTxWarp prst="textNoShape">
              <a:avLst/>
            </a:prstTxWarp>
            <a:spAutoFit/>
          </a:bodyPr>
          <a:lstStyle/>
          <a:p>
            <a:pPr>
              <a:spcBef>
                <a:spcPct val="50000"/>
              </a:spcBef>
            </a:pPr>
            <a:r>
              <a:rPr lang="fr-FR" sz="1800" dirty="0" smtClean="0">
                <a:solidFill>
                  <a:schemeClr val="bg1"/>
                </a:solidFill>
                <a:latin typeface="Arial Black" charset="0"/>
                <a:ea typeface="ヒラギノ角ゴ ProN W3" charset="-128"/>
                <a:cs typeface="ヒラギノ角ゴ ProN W3" charset="-128"/>
              </a:rPr>
              <a:t>Bi-polar</a:t>
            </a:r>
            <a:endParaRPr lang="fr-FR" sz="1800" dirty="0">
              <a:solidFill>
                <a:schemeClr val="bg1"/>
              </a:solidFill>
              <a:latin typeface="Arial Black" charset="0"/>
              <a:ea typeface="ヒラギノ角ゴ ProN W3" charset="-128"/>
              <a:cs typeface="ヒラギノ角ゴ ProN W3" charset="-128"/>
            </a:endParaRPr>
          </a:p>
        </p:txBody>
      </p:sp>
      <p:sp>
        <p:nvSpPr>
          <p:cNvPr id="51205" name="Text Box 5"/>
          <p:cNvSpPr txBox="1">
            <a:spLocks noChangeArrowheads="1"/>
          </p:cNvSpPr>
          <p:nvPr/>
        </p:nvSpPr>
        <p:spPr bwMode="auto">
          <a:xfrm>
            <a:off x="4284663" y="5589588"/>
            <a:ext cx="2514600" cy="366712"/>
          </a:xfrm>
          <a:prstGeom prst="rect">
            <a:avLst/>
          </a:prstGeom>
          <a:noFill/>
          <a:ln w="9525">
            <a:noFill/>
            <a:miter lim="800000"/>
            <a:headEnd/>
            <a:tailEnd/>
          </a:ln>
        </p:spPr>
        <p:txBody>
          <a:bodyPr>
            <a:prstTxWarp prst="textNoShape">
              <a:avLst/>
            </a:prstTxWarp>
            <a:spAutoFit/>
          </a:bodyPr>
          <a:lstStyle/>
          <a:p>
            <a:pPr>
              <a:spcBef>
                <a:spcPct val="50000"/>
              </a:spcBef>
            </a:pPr>
            <a:r>
              <a:rPr lang="fr-FR" sz="1800">
                <a:solidFill>
                  <a:schemeClr val="bg1"/>
                </a:solidFill>
                <a:latin typeface="Arial Black" charset="0"/>
                <a:ea typeface="ヒラギノ角ゴ ProN W3" charset="-128"/>
                <a:cs typeface="ヒラギノ角ゴ ProN W3" charset="-128"/>
              </a:rPr>
              <a:t>Charnley</a:t>
            </a:r>
          </a:p>
        </p:txBody>
      </p:sp>
      <p:sp>
        <p:nvSpPr>
          <p:cNvPr id="51206" name="Text Box 6"/>
          <p:cNvSpPr txBox="1">
            <a:spLocks noChangeArrowheads="1"/>
          </p:cNvSpPr>
          <p:nvPr/>
        </p:nvSpPr>
        <p:spPr bwMode="auto">
          <a:xfrm>
            <a:off x="6156325" y="3213100"/>
            <a:ext cx="1944688" cy="369888"/>
          </a:xfrm>
          <a:prstGeom prst="rect">
            <a:avLst/>
          </a:prstGeom>
          <a:noFill/>
          <a:ln w="9525">
            <a:noFill/>
            <a:miter lim="800000"/>
            <a:headEnd/>
            <a:tailEnd/>
          </a:ln>
        </p:spPr>
        <p:txBody>
          <a:bodyPr>
            <a:prstTxWarp prst="textNoShape">
              <a:avLst/>
            </a:prstTxWarp>
            <a:spAutoFit/>
          </a:bodyPr>
          <a:lstStyle/>
          <a:p>
            <a:pPr>
              <a:spcBef>
                <a:spcPct val="50000"/>
              </a:spcBef>
            </a:pPr>
            <a:r>
              <a:rPr lang="fr-FR" sz="1800" dirty="0" smtClean="0">
                <a:latin typeface="Arial"/>
                <a:ea typeface="ヒラギノ角ゴ ProN W3" charset="-128"/>
                <a:cs typeface="Arial"/>
              </a:rPr>
              <a:t>Dual </a:t>
            </a:r>
            <a:r>
              <a:rPr lang="fr-FR" sz="1800" dirty="0" err="1" smtClean="0">
                <a:latin typeface="Arial"/>
                <a:ea typeface="ヒラギノ角ゴ ProN W3" charset="-128"/>
                <a:cs typeface="Arial"/>
              </a:rPr>
              <a:t>mobility</a:t>
            </a:r>
            <a:endParaRPr lang="fr-FR" sz="1800" dirty="0">
              <a:latin typeface="Arial"/>
              <a:ea typeface="ヒラギノ角ゴ ProN W3" charset="-128"/>
              <a:cs typeface="Arial"/>
            </a:endParaRPr>
          </a:p>
        </p:txBody>
      </p:sp>
      <p:sp>
        <p:nvSpPr>
          <p:cNvPr id="51207" name="Rectangle 7"/>
          <p:cNvSpPr>
            <a:spLocks noChangeArrowheads="1"/>
          </p:cNvSpPr>
          <p:nvPr/>
        </p:nvSpPr>
        <p:spPr bwMode="auto">
          <a:xfrm>
            <a:off x="179388" y="1484313"/>
            <a:ext cx="152400" cy="228600"/>
          </a:xfrm>
          <a:prstGeom prst="rect">
            <a:avLst/>
          </a:prstGeom>
          <a:solidFill>
            <a:srgbClr val="CC66FF"/>
          </a:solidFill>
          <a:ln w="9525">
            <a:solidFill>
              <a:schemeClr val="tx1"/>
            </a:solidFill>
            <a:miter lim="800000"/>
            <a:headEnd/>
            <a:tailEnd/>
          </a:ln>
        </p:spPr>
        <p:txBody>
          <a:bodyPr wrap="none" anchor="ctr">
            <a:prstTxWarp prst="textNoShape">
              <a:avLst/>
            </a:prstTxWarp>
          </a:bodyPr>
          <a:lstStyle/>
          <a:p>
            <a:endParaRPr lang="fr-FR" sz="1800">
              <a:latin typeface="Helvetica Neue Light" charset="0"/>
              <a:ea typeface="ヒラギノ角ゴ ProN W3" charset="-128"/>
              <a:cs typeface="ヒラギノ角ゴ ProN W3" charset="-128"/>
            </a:endParaRPr>
          </a:p>
        </p:txBody>
      </p:sp>
      <p:sp>
        <p:nvSpPr>
          <p:cNvPr id="51208" name="Rectangle 9"/>
          <p:cNvSpPr>
            <a:spLocks noChangeArrowheads="1"/>
          </p:cNvSpPr>
          <p:nvPr/>
        </p:nvSpPr>
        <p:spPr bwMode="auto">
          <a:xfrm>
            <a:off x="179388" y="1916113"/>
            <a:ext cx="152400" cy="228600"/>
          </a:xfrm>
          <a:prstGeom prst="rect">
            <a:avLst/>
          </a:prstGeom>
          <a:solidFill>
            <a:srgbClr val="FBF895"/>
          </a:solidFill>
          <a:ln w="9525">
            <a:solidFill>
              <a:schemeClr val="tx1"/>
            </a:solidFill>
            <a:miter lim="800000"/>
            <a:headEnd/>
            <a:tailEnd/>
          </a:ln>
        </p:spPr>
        <p:txBody>
          <a:bodyPr wrap="none" anchor="ctr">
            <a:prstTxWarp prst="textNoShape">
              <a:avLst/>
            </a:prstTxWarp>
          </a:bodyPr>
          <a:lstStyle/>
          <a:p>
            <a:endParaRPr lang="fr-FR" sz="1800">
              <a:latin typeface="Helvetica Neue Light" charset="0"/>
              <a:ea typeface="ヒラギノ角ゴ ProN W3" charset="-128"/>
              <a:cs typeface="ヒラギノ角ゴ ProN W3" charset="-128"/>
            </a:endParaRPr>
          </a:p>
        </p:txBody>
      </p:sp>
      <p:sp>
        <p:nvSpPr>
          <p:cNvPr id="51209" name="Text Box 11"/>
          <p:cNvSpPr txBox="1">
            <a:spLocks noChangeArrowheads="1"/>
          </p:cNvSpPr>
          <p:nvPr/>
        </p:nvSpPr>
        <p:spPr bwMode="auto">
          <a:xfrm>
            <a:off x="612775" y="1844675"/>
            <a:ext cx="3311525" cy="366713"/>
          </a:xfrm>
          <a:prstGeom prst="rect">
            <a:avLst/>
          </a:prstGeom>
          <a:noFill/>
          <a:ln w="9525">
            <a:noFill/>
            <a:miter lim="800000"/>
            <a:headEnd/>
            <a:tailEnd/>
          </a:ln>
        </p:spPr>
        <p:txBody>
          <a:bodyPr>
            <a:prstTxWarp prst="textNoShape">
              <a:avLst/>
            </a:prstTxWarp>
            <a:spAutoFit/>
          </a:bodyPr>
          <a:lstStyle/>
          <a:p>
            <a:r>
              <a:rPr lang="fr-FR" sz="1800" dirty="0" smtClean="0">
                <a:solidFill>
                  <a:srgbClr val="FFFFFF"/>
                </a:solidFill>
                <a:latin typeface="Arial"/>
                <a:ea typeface="ヒラギノ角ゴ ProN W3" charset="-128"/>
                <a:cs typeface="Arial"/>
              </a:rPr>
              <a:t>Large </a:t>
            </a:r>
            <a:r>
              <a:rPr lang="fr-FR" sz="1800" dirty="0" err="1" smtClean="0">
                <a:solidFill>
                  <a:srgbClr val="FFFFFF"/>
                </a:solidFill>
                <a:latin typeface="Arial"/>
                <a:ea typeface="ヒラギノ角ゴ ProN W3" charset="-128"/>
                <a:cs typeface="Arial"/>
              </a:rPr>
              <a:t>join</a:t>
            </a:r>
            <a:r>
              <a:rPr lang="fr-FR" sz="1800" dirty="0" smtClean="0">
                <a:solidFill>
                  <a:srgbClr val="FFFFFF"/>
                </a:solidFill>
                <a:latin typeface="Arial"/>
                <a:ea typeface="ヒラギノ角ゴ ProN W3" charset="-128"/>
                <a:cs typeface="Arial"/>
              </a:rPr>
              <a:t> (</a:t>
            </a:r>
            <a:r>
              <a:rPr lang="fr-FR" sz="1800" dirty="0">
                <a:solidFill>
                  <a:srgbClr val="FFFFFF"/>
                </a:solidFill>
                <a:latin typeface="Arial"/>
                <a:ea typeface="ヒラギノ角ゴ ProN W3" charset="-128"/>
                <a:cs typeface="Arial"/>
              </a:rPr>
              <a:t>µm/an) </a:t>
            </a:r>
          </a:p>
        </p:txBody>
      </p:sp>
      <p:sp>
        <p:nvSpPr>
          <p:cNvPr id="51210" name="Rectangle 12"/>
          <p:cNvSpPr>
            <a:spLocks noChangeArrowheads="1"/>
          </p:cNvSpPr>
          <p:nvPr/>
        </p:nvSpPr>
        <p:spPr bwMode="auto">
          <a:xfrm>
            <a:off x="611188" y="1412875"/>
            <a:ext cx="2049359" cy="369332"/>
          </a:xfrm>
          <a:prstGeom prst="rect">
            <a:avLst/>
          </a:prstGeom>
          <a:noFill/>
          <a:ln w="9525">
            <a:noFill/>
            <a:miter lim="800000"/>
            <a:headEnd/>
            <a:tailEnd/>
          </a:ln>
        </p:spPr>
        <p:txBody>
          <a:bodyPr wrap="none">
            <a:prstTxWarp prst="textNoShape">
              <a:avLst/>
            </a:prstTxWarp>
            <a:spAutoFit/>
          </a:bodyPr>
          <a:lstStyle/>
          <a:p>
            <a:r>
              <a:rPr lang="fr-FR" sz="1800" dirty="0" smtClean="0">
                <a:solidFill>
                  <a:srgbClr val="FFFFFF"/>
                </a:solidFill>
                <a:latin typeface="Arial"/>
                <a:ea typeface="ヒラギノ角ゴ ProN W3" charset="-128"/>
                <a:cs typeface="Arial"/>
              </a:rPr>
              <a:t>Small </a:t>
            </a:r>
            <a:r>
              <a:rPr lang="fr-FR" sz="1800" dirty="0" err="1" smtClean="0">
                <a:solidFill>
                  <a:srgbClr val="FFFFFF"/>
                </a:solidFill>
                <a:latin typeface="Arial"/>
                <a:ea typeface="ヒラギノ角ゴ ProN W3" charset="-128"/>
                <a:cs typeface="Arial"/>
              </a:rPr>
              <a:t>join</a:t>
            </a:r>
            <a:r>
              <a:rPr lang="fr-FR" sz="1800" dirty="0" smtClean="0">
                <a:solidFill>
                  <a:srgbClr val="FFFFFF"/>
                </a:solidFill>
                <a:latin typeface="Arial"/>
                <a:ea typeface="ヒラギノ角ゴ ProN W3" charset="-128"/>
                <a:cs typeface="Arial"/>
              </a:rPr>
              <a:t> </a:t>
            </a:r>
            <a:r>
              <a:rPr lang="fr-FR" sz="1800" dirty="0">
                <a:solidFill>
                  <a:srgbClr val="FFFFFF"/>
                </a:solidFill>
                <a:latin typeface="Arial"/>
                <a:ea typeface="ヒラギノ角ゴ ProN W3" charset="-128"/>
                <a:cs typeface="Arial"/>
              </a:rPr>
              <a:t>(µm/an)</a:t>
            </a:r>
          </a:p>
        </p:txBody>
      </p:sp>
      <p:sp>
        <p:nvSpPr>
          <p:cNvPr id="51211" name="Text Box 13"/>
          <p:cNvSpPr txBox="1">
            <a:spLocks noChangeArrowheads="1"/>
          </p:cNvSpPr>
          <p:nvPr/>
        </p:nvSpPr>
        <p:spPr bwMode="auto">
          <a:xfrm>
            <a:off x="5940425" y="1916113"/>
            <a:ext cx="163513" cy="366712"/>
          </a:xfrm>
          <a:prstGeom prst="rect">
            <a:avLst/>
          </a:prstGeom>
          <a:noFill/>
          <a:ln w="9525">
            <a:noFill/>
            <a:miter lim="800000"/>
            <a:headEnd/>
            <a:tailEnd/>
          </a:ln>
        </p:spPr>
        <p:txBody>
          <a:bodyPr>
            <a:prstTxWarp prst="textNoShape">
              <a:avLst/>
            </a:prstTxWarp>
            <a:spAutoFit/>
          </a:bodyPr>
          <a:lstStyle/>
          <a:p>
            <a:endParaRPr lang="fr-FR" sz="1800">
              <a:latin typeface="Helvetica Neue Light" charset="0"/>
              <a:ea typeface="ヒラギノ角ゴ ProN W3" charset="-128"/>
              <a:cs typeface="ヒラギノ角ゴ ProN W3" charset="-128"/>
            </a:endParaRPr>
          </a:p>
        </p:txBody>
      </p:sp>
      <p:sp>
        <p:nvSpPr>
          <p:cNvPr id="51212" name="Text Box 20"/>
          <p:cNvSpPr txBox="1">
            <a:spLocks noChangeArrowheads="1"/>
          </p:cNvSpPr>
          <p:nvPr/>
        </p:nvSpPr>
        <p:spPr bwMode="auto">
          <a:xfrm>
            <a:off x="2339975" y="3140075"/>
            <a:ext cx="1322388" cy="276225"/>
          </a:xfrm>
          <a:prstGeom prst="rect">
            <a:avLst/>
          </a:prstGeom>
          <a:noFill/>
          <a:ln w="9525">
            <a:noFill/>
            <a:miter lim="800000"/>
            <a:headEnd/>
            <a:tailEnd/>
          </a:ln>
        </p:spPr>
        <p:txBody>
          <a:bodyPr wrap="none">
            <a:prstTxWarp prst="textNoShape">
              <a:avLst/>
            </a:prstTxWarp>
            <a:spAutoFit/>
          </a:bodyPr>
          <a:lstStyle/>
          <a:p>
            <a:r>
              <a:rPr lang="fr-FR" sz="1200" b="1">
                <a:solidFill>
                  <a:srgbClr val="FFFFFF"/>
                </a:solidFill>
                <a:ea typeface="Arial" charset="0"/>
                <a:cs typeface="Arial" charset="0"/>
              </a:rPr>
              <a:t>St Etienne 2000</a:t>
            </a:r>
          </a:p>
        </p:txBody>
      </p:sp>
      <p:sp>
        <p:nvSpPr>
          <p:cNvPr id="51213" name="Rectangle 23"/>
          <p:cNvSpPr>
            <a:spLocks noChangeArrowheads="1"/>
          </p:cNvSpPr>
          <p:nvPr/>
        </p:nvSpPr>
        <p:spPr bwMode="auto">
          <a:xfrm>
            <a:off x="7740650" y="6381750"/>
            <a:ext cx="871538" cy="276225"/>
          </a:xfrm>
          <a:prstGeom prst="rect">
            <a:avLst/>
          </a:prstGeom>
          <a:noFill/>
          <a:ln w="9525">
            <a:noFill/>
            <a:miter lim="800000"/>
            <a:headEnd/>
            <a:tailEnd/>
          </a:ln>
        </p:spPr>
        <p:txBody>
          <a:bodyPr wrap="none">
            <a:prstTxWarp prst="textNoShape">
              <a:avLst/>
            </a:prstTxWarp>
            <a:spAutoFit/>
          </a:bodyPr>
          <a:lstStyle/>
          <a:p>
            <a:r>
              <a:rPr lang="fr-FR" sz="1200" b="1" dirty="0">
                <a:solidFill>
                  <a:srgbClr val="FFFFFF"/>
                </a:solidFill>
                <a:ea typeface="Arial" charset="0"/>
                <a:cs typeface="Arial" charset="0"/>
              </a:rPr>
              <a:t>(µm/</a:t>
            </a:r>
            <a:r>
              <a:rPr lang="fr-FR" sz="1200" b="1" dirty="0" err="1">
                <a:solidFill>
                  <a:srgbClr val="FFFFFF"/>
                </a:solidFill>
                <a:ea typeface="Arial" charset="0"/>
                <a:cs typeface="Arial" charset="0"/>
              </a:rPr>
              <a:t>year</a:t>
            </a:r>
            <a:r>
              <a:rPr lang="fr-FR" sz="1200" b="1" dirty="0">
                <a:solidFill>
                  <a:srgbClr val="FFFFFF"/>
                </a:solidFill>
                <a:ea typeface="Arial" charset="0"/>
                <a:cs typeface="Arial" charset="0"/>
              </a:rPr>
              <a:t>) </a:t>
            </a:r>
          </a:p>
        </p:txBody>
      </p:sp>
      <p:sp>
        <p:nvSpPr>
          <p:cNvPr id="51214" name="Rectangle 24"/>
          <p:cNvSpPr>
            <a:spLocks noChangeArrowheads="1"/>
          </p:cNvSpPr>
          <p:nvPr/>
        </p:nvSpPr>
        <p:spPr bwMode="auto">
          <a:xfrm>
            <a:off x="331788" y="0"/>
            <a:ext cx="7046912" cy="584200"/>
          </a:xfrm>
          <a:prstGeom prst="rect">
            <a:avLst/>
          </a:prstGeom>
          <a:noFill/>
          <a:ln w="9525">
            <a:noFill/>
            <a:miter lim="800000"/>
            <a:headEnd/>
            <a:tailEnd/>
          </a:ln>
        </p:spPr>
        <p:txBody>
          <a:bodyPr>
            <a:prstTxWarp prst="textNoShape">
              <a:avLst/>
            </a:prstTxWarp>
            <a:spAutoFit/>
          </a:bodyPr>
          <a:lstStyle/>
          <a:p>
            <a:r>
              <a:rPr lang="fr-FR" sz="3200" dirty="0">
                <a:solidFill>
                  <a:srgbClr val="C1EEFF"/>
                </a:solidFill>
                <a:latin typeface="Helvetica Neue Light" charset="0"/>
                <a:ea typeface="ヒラギノ角ゴ ProN W3" charset="-128"/>
                <a:cs typeface="ヒラギノ角ゴ ProN W3" charset="-128"/>
              </a:rPr>
              <a:t> </a:t>
            </a:r>
            <a:r>
              <a:rPr lang="fr-FR" sz="3200" dirty="0" smtClean="0">
                <a:solidFill>
                  <a:srgbClr val="C1EEFF"/>
                </a:solidFill>
                <a:latin typeface="Helvetica Neue Light" charset="0"/>
                <a:ea typeface="ヒラギノ角ゴ ProN W3" charset="-128"/>
                <a:cs typeface="ヒラギノ角ゴ ProN W3" charset="-128"/>
              </a:rPr>
              <a:t>WEAR</a:t>
            </a:r>
            <a:endParaRPr lang="fr-FR" sz="3200" dirty="0">
              <a:solidFill>
                <a:srgbClr val="C1EEFF"/>
              </a:solidFill>
              <a:latin typeface="Helvetica Neue Light" charset="0"/>
              <a:ea typeface="ヒラギノ角ゴ ProN W3" charset="-128"/>
              <a:cs typeface="ヒラギノ角ゴ ProN W3" charset="-128"/>
            </a:endParaRPr>
          </a:p>
        </p:txBody>
      </p:sp>
      <p:sp>
        <p:nvSpPr>
          <p:cNvPr id="51215" name="Text Box 25"/>
          <p:cNvSpPr txBox="1">
            <a:spLocks noChangeArrowheads="1"/>
          </p:cNvSpPr>
          <p:nvPr/>
        </p:nvSpPr>
        <p:spPr bwMode="auto">
          <a:xfrm>
            <a:off x="4141788" y="3059113"/>
            <a:ext cx="285750" cy="307975"/>
          </a:xfrm>
          <a:prstGeom prst="rect">
            <a:avLst/>
          </a:prstGeom>
          <a:noFill/>
          <a:ln w="9525">
            <a:noFill/>
            <a:miter lim="800000"/>
            <a:headEnd/>
            <a:tailEnd/>
          </a:ln>
        </p:spPr>
        <p:txBody>
          <a:bodyPr wrap="none">
            <a:prstTxWarp prst="textNoShape">
              <a:avLst/>
            </a:prstTxWarp>
            <a:spAutoFit/>
          </a:bodyPr>
          <a:lstStyle/>
          <a:p>
            <a:r>
              <a:rPr lang="fr-FR" sz="1400">
                <a:solidFill>
                  <a:srgbClr val="FFFFFF"/>
                </a:solidFill>
                <a:ea typeface="Arial" charset="0"/>
                <a:cs typeface="Arial" charset="0"/>
              </a:rPr>
              <a:t>9</a:t>
            </a:r>
          </a:p>
        </p:txBody>
      </p:sp>
      <p:sp>
        <p:nvSpPr>
          <p:cNvPr id="51216" name="Rectangle 26"/>
          <p:cNvSpPr>
            <a:spLocks noChangeArrowheads="1"/>
          </p:cNvSpPr>
          <p:nvPr/>
        </p:nvSpPr>
        <p:spPr bwMode="auto">
          <a:xfrm>
            <a:off x="179388" y="2349500"/>
            <a:ext cx="152400" cy="228600"/>
          </a:xfrm>
          <a:prstGeom prst="rect">
            <a:avLst/>
          </a:prstGeom>
          <a:ln>
            <a:headEnd/>
            <a:tailEnd/>
          </a:ln>
        </p:spPr>
        <p:style>
          <a:lnRef idx="2">
            <a:schemeClr val="accent4">
              <a:shade val="50000"/>
            </a:schemeClr>
          </a:lnRef>
          <a:fillRef idx="1">
            <a:schemeClr val="accent4"/>
          </a:fillRef>
          <a:effectRef idx="0">
            <a:schemeClr val="accent4"/>
          </a:effectRef>
          <a:fontRef idx="minor">
            <a:schemeClr val="lt1"/>
          </a:fontRef>
        </p:style>
        <p:txBody>
          <a:bodyPr wrap="none" anchor="ctr">
            <a:prstTxWarp prst="textNoShape">
              <a:avLst/>
            </a:prstTxWarp>
          </a:bodyPr>
          <a:lstStyle/>
          <a:p>
            <a:endParaRPr lang="fr-FR" sz="1800">
              <a:latin typeface="Helvetica Neue Light" charset="0"/>
              <a:ea typeface="ヒラギノ角ゴ ProN W3" charset="-128"/>
              <a:cs typeface="ヒラギノ角ゴ ProN W3" charset="-128"/>
            </a:endParaRPr>
          </a:p>
        </p:txBody>
      </p:sp>
      <p:sp>
        <p:nvSpPr>
          <p:cNvPr id="51217" name="Text Box 27"/>
          <p:cNvSpPr txBox="1">
            <a:spLocks noChangeArrowheads="1"/>
          </p:cNvSpPr>
          <p:nvPr/>
        </p:nvSpPr>
        <p:spPr bwMode="auto">
          <a:xfrm>
            <a:off x="612775" y="2276475"/>
            <a:ext cx="3311525" cy="366713"/>
          </a:xfrm>
          <a:prstGeom prst="rect">
            <a:avLst/>
          </a:prstGeom>
          <a:noFill/>
          <a:ln w="9525">
            <a:noFill/>
            <a:miter lim="800000"/>
            <a:headEnd/>
            <a:tailEnd/>
          </a:ln>
        </p:spPr>
        <p:txBody>
          <a:bodyPr>
            <a:prstTxWarp prst="textNoShape">
              <a:avLst/>
            </a:prstTxWarp>
            <a:spAutoFit/>
          </a:bodyPr>
          <a:lstStyle/>
          <a:p>
            <a:r>
              <a:rPr lang="fr-FR" sz="1800" dirty="0" smtClean="0">
                <a:solidFill>
                  <a:srgbClr val="FFFFFF"/>
                </a:solidFill>
                <a:latin typeface="Arial"/>
                <a:ea typeface="ヒラギノ角ゴ ProN W3" charset="-128"/>
                <a:cs typeface="Arial"/>
              </a:rPr>
              <a:t>Global </a:t>
            </a:r>
            <a:r>
              <a:rPr lang="fr-FR" sz="1800" dirty="0">
                <a:solidFill>
                  <a:srgbClr val="FFFFFF"/>
                </a:solidFill>
                <a:latin typeface="Arial"/>
                <a:ea typeface="ヒラギノ角ゴ ProN W3" charset="-128"/>
                <a:cs typeface="Arial"/>
              </a:rPr>
              <a:t>(µm/an) </a:t>
            </a:r>
          </a:p>
        </p:txBody>
      </p:sp>
    </p:spTree>
  </p:cSld>
  <p:clrMapOvr>
    <a:masterClrMapping/>
  </p:clrMapOvr>
  <p:transition xmlns:p14="http://schemas.microsoft.com/office/powerpoint/2010/main">
    <p:diamond/>
  </p:transition>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4294967295"/>
          </p:nvPr>
        </p:nvSpPr>
        <p:spPr>
          <a:xfrm>
            <a:off x="1104900" y="1417638"/>
            <a:ext cx="8039100" cy="4927600"/>
          </a:xfrm>
        </p:spPr>
        <p:txBody>
          <a:bodyPr>
            <a:normAutofit/>
          </a:bodyPr>
          <a:lstStyle/>
          <a:p>
            <a:pPr marL="0" indent="0" fontAlgn="auto">
              <a:spcAft>
                <a:spcPts val="0"/>
              </a:spcAft>
              <a:buFont typeface="Wingdings"/>
              <a:buChar char=""/>
              <a:defRPr/>
            </a:pPr>
            <a:endParaRPr lang="fr-FR" sz="1600" b="1" dirty="0" smtClean="0">
              <a:ea typeface="+mn-ea"/>
              <a:cs typeface="Arial"/>
              <a:sym typeface="Helvetica Neue Light" pitchFamily="-112" charset="0"/>
            </a:endParaRPr>
          </a:p>
          <a:p>
            <a:pPr marL="0" indent="0" fontAlgn="auto">
              <a:spcAft>
                <a:spcPts val="0"/>
              </a:spcAft>
              <a:buFont typeface="Wingdings"/>
              <a:buChar char=""/>
              <a:defRPr/>
            </a:pPr>
            <a:r>
              <a:rPr lang="fr-FR" sz="1600" b="1" dirty="0" smtClean="0">
                <a:ea typeface="+mn-ea"/>
                <a:cs typeface="Arial"/>
                <a:sym typeface="Helvetica Neue Light" pitchFamily="-112" charset="0"/>
              </a:rPr>
              <a:t>AUBRIOT</a:t>
            </a:r>
            <a:r>
              <a:rPr lang="fr-FR" sz="1600" dirty="0" smtClean="0">
                <a:ea typeface="+mn-ea"/>
                <a:cs typeface="Arial"/>
                <a:sym typeface="Helvetica Neue Light" pitchFamily="-112" charset="0"/>
              </a:rPr>
              <a:t> 1993  		100  THR	                                    </a:t>
            </a:r>
            <a:r>
              <a:rPr lang="fr-FR" sz="1600" b="1" dirty="0" smtClean="0">
                <a:ea typeface="+mn-ea"/>
                <a:cs typeface="Arial"/>
                <a:sym typeface="Helvetica Neue Light" pitchFamily="-112" charset="0"/>
              </a:rPr>
              <a:t>97 %  à  5 y</a:t>
            </a:r>
          </a:p>
          <a:p>
            <a:pPr marL="0" indent="0" fontAlgn="auto">
              <a:spcAft>
                <a:spcPts val="0"/>
              </a:spcAft>
              <a:buFont typeface="Wingdings"/>
              <a:buChar char=""/>
              <a:defRPr/>
            </a:pPr>
            <a:endParaRPr lang="fr-FR" sz="1600" b="1" dirty="0" smtClean="0">
              <a:ea typeface="+mn-ea"/>
              <a:cs typeface="Arial"/>
              <a:sym typeface="Helvetica Neue Light" pitchFamily="-112" charset="0"/>
            </a:endParaRPr>
          </a:p>
          <a:p>
            <a:pPr marL="0" indent="0" fontAlgn="auto">
              <a:spcAft>
                <a:spcPts val="0"/>
              </a:spcAft>
              <a:buFont typeface="Wingdings"/>
              <a:buChar char=""/>
              <a:defRPr/>
            </a:pPr>
            <a:r>
              <a:rPr lang="fr-FR" sz="1600" b="1" dirty="0" smtClean="0">
                <a:ea typeface="+mn-ea"/>
                <a:cs typeface="Arial"/>
                <a:sym typeface="Helvetica Neue Light" pitchFamily="-112" charset="0"/>
              </a:rPr>
              <a:t>FARIZON</a:t>
            </a:r>
            <a:r>
              <a:rPr lang="fr-FR" sz="1600" dirty="0" smtClean="0">
                <a:ea typeface="+mn-ea"/>
                <a:cs typeface="Arial"/>
                <a:sym typeface="Helvetica Neue Light" pitchFamily="-112" charset="0"/>
              </a:rPr>
              <a:t> 1998 		135 </a:t>
            </a:r>
            <a:r>
              <a:rPr lang="fr-FR" sz="1600" dirty="0">
                <a:cs typeface="Arial"/>
                <a:sym typeface="Helvetica Neue Light" pitchFamily="-112" charset="0"/>
              </a:rPr>
              <a:t>THR	 </a:t>
            </a:r>
            <a:r>
              <a:rPr lang="fr-FR" sz="1600" dirty="0" smtClean="0">
                <a:ea typeface="+mn-ea"/>
                <a:cs typeface="Arial"/>
                <a:sym typeface="Helvetica Neue Light" pitchFamily="-112" charset="0"/>
              </a:rPr>
              <a:t>	                    </a:t>
            </a:r>
            <a:r>
              <a:rPr lang="fr-FR" sz="1600" b="1" dirty="0" smtClean="0">
                <a:ea typeface="+mn-ea"/>
                <a:cs typeface="Arial"/>
                <a:sym typeface="Helvetica Neue Light" pitchFamily="-112" charset="0"/>
              </a:rPr>
              <a:t>95.4 % à 10 y</a:t>
            </a:r>
          </a:p>
          <a:p>
            <a:pPr marL="0" indent="0" fontAlgn="auto">
              <a:spcAft>
                <a:spcPts val="0"/>
              </a:spcAft>
              <a:buFont typeface="Wingdings"/>
              <a:buChar char=""/>
              <a:defRPr/>
            </a:pPr>
            <a:endParaRPr lang="fr-FR" sz="1600" b="1" dirty="0" smtClean="0">
              <a:ea typeface="+mn-ea"/>
              <a:cs typeface="Arial"/>
              <a:sym typeface="Helvetica Neue Light" pitchFamily="-112" charset="0"/>
            </a:endParaRPr>
          </a:p>
          <a:p>
            <a:pPr marL="0" indent="0" fontAlgn="auto">
              <a:spcAft>
                <a:spcPts val="0"/>
              </a:spcAft>
              <a:buFont typeface="Wingdings"/>
              <a:buChar char=""/>
              <a:defRPr/>
            </a:pPr>
            <a:r>
              <a:rPr lang="fr-FR" sz="1600" b="1" dirty="0" smtClean="0">
                <a:ea typeface="+mn-ea"/>
                <a:cs typeface="Arial"/>
                <a:sym typeface="Helvetica Neue Light" pitchFamily="-112" charset="0"/>
              </a:rPr>
              <a:t>PHILIPPOT</a:t>
            </a:r>
            <a:r>
              <a:rPr lang="fr-FR" sz="1600" dirty="0" smtClean="0">
                <a:ea typeface="+mn-ea"/>
                <a:cs typeface="Arial"/>
                <a:sym typeface="Helvetica Neue Light" pitchFamily="-112" charset="0"/>
              </a:rPr>
              <a:t> 2004 		106 </a:t>
            </a:r>
            <a:r>
              <a:rPr lang="fr-FR" sz="1600" dirty="0">
                <a:cs typeface="Arial"/>
                <a:sym typeface="Helvetica Neue Light" pitchFamily="-112" charset="0"/>
              </a:rPr>
              <a:t>THR	 </a:t>
            </a:r>
            <a:r>
              <a:rPr lang="fr-FR" sz="1600" dirty="0" smtClean="0">
                <a:ea typeface="+mn-ea"/>
                <a:cs typeface="Arial"/>
                <a:sym typeface="Helvetica Neue Light" pitchFamily="-112" charset="0"/>
              </a:rPr>
              <a:t>	                   </a:t>
            </a:r>
            <a:r>
              <a:rPr lang="fr-FR" sz="1600" b="1" dirty="0" smtClean="0">
                <a:ea typeface="+mn-ea"/>
                <a:cs typeface="Arial"/>
                <a:sym typeface="Helvetica Neue Light" pitchFamily="-112" charset="0"/>
              </a:rPr>
              <a:t>94.6% à 10 y</a:t>
            </a:r>
          </a:p>
          <a:p>
            <a:pPr marL="0" indent="0" fontAlgn="auto">
              <a:spcAft>
                <a:spcPts val="0"/>
              </a:spcAft>
              <a:buFont typeface="Wingdings"/>
              <a:buChar char=""/>
              <a:defRPr/>
            </a:pPr>
            <a:endParaRPr lang="fr-FR" sz="1600" b="1" dirty="0" smtClean="0">
              <a:ea typeface="+mn-ea"/>
              <a:cs typeface="Arial"/>
              <a:sym typeface="Helvetica Neue Light" pitchFamily="-112" charset="0"/>
            </a:endParaRPr>
          </a:p>
          <a:p>
            <a:pPr marL="0" indent="0" fontAlgn="auto">
              <a:spcAft>
                <a:spcPts val="0"/>
              </a:spcAft>
              <a:buFont typeface="Wingdings"/>
              <a:buChar char=""/>
              <a:defRPr/>
            </a:pPr>
            <a:r>
              <a:rPr lang="fr-FR" sz="1600" b="1" dirty="0" smtClean="0">
                <a:ea typeface="+mn-ea"/>
                <a:cs typeface="Arial"/>
                <a:sym typeface="Helvetica Neue Light" pitchFamily="-112" charset="0"/>
              </a:rPr>
              <a:t>PHILIPPOT</a:t>
            </a:r>
            <a:r>
              <a:rPr lang="fr-FR" sz="1600" dirty="0" smtClean="0">
                <a:ea typeface="+mn-ea"/>
                <a:cs typeface="Arial"/>
                <a:sym typeface="Helvetica Neue Light" pitchFamily="-112" charset="0"/>
              </a:rPr>
              <a:t> 2006 		100 </a:t>
            </a:r>
            <a:r>
              <a:rPr lang="fr-FR" sz="1600" dirty="0">
                <a:cs typeface="Arial"/>
                <a:sym typeface="Helvetica Neue Light" pitchFamily="-112" charset="0"/>
              </a:rPr>
              <a:t>THR	 </a:t>
            </a:r>
            <a:r>
              <a:rPr lang="fr-FR" sz="1600" dirty="0" smtClean="0">
                <a:ea typeface="+mn-ea"/>
                <a:cs typeface="Arial"/>
                <a:sym typeface="Helvetica Neue Light" pitchFamily="-112" charset="0"/>
              </a:rPr>
              <a:t> </a:t>
            </a:r>
            <a:r>
              <a:rPr lang="fr-FR" sz="1600" dirty="0" err="1" smtClean="0">
                <a:ea typeface="+mn-ea"/>
                <a:cs typeface="Arial"/>
                <a:sym typeface="Helvetica Neue Light" pitchFamily="-112" charset="0"/>
              </a:rPr>
              <a:t>before</a:t>
            </a:r>
            <a:r>
              <a:rPr lang="fr-FR" sz="1600" dirty="0" smtClean="0">
                <a:ea typeface="+mn-ea"/>
                <a:cs typeface="Arial"/>
                <a:sym typeface="Helvetica Neue Light" pitchFamily="-112" charset="0"/>
              </a:rPr>
              <a:t> 50 y.                 </a:t>
            </a:r>
            <a:r>
              <a:rPr lang="fr-FR" sz="1600" b="1" dirty="0" smtClean="0">
                <a:ea typeface="+mn-ea"/>
                <a:cs typeface="Arial"/>
                <a:sym typeface="Helvetica Neue Light" pitchFamily="-112" charset="0"/>
              </a:rPr>
              <a:t>95% à  10 y</a:t>
            </a:r>
          </a:p>
          <a:p>
            <a:pPr marL="0" indent="0" fontAlgn="auto">
              <a:spcAft>
                <a:spcPts val="0"/>
              </a:spcAft>
              <a:buFont typeface="Wingdings"/>
              <a:buChar char=""/>
              <a:defRPr/>
            </a:pPr>
            <a:endParaRPr lang="fr-FR" sz="1600" b="1" dirty="0" smtClean="0">
              <a:ea typeface="+mn-ea"/>
              <a:cs typeface="Arial"/>
              <a:sym typeface="Helvetica Neue Light" pitchFamily="-112" charset="0"/>
            </a:endParaRPr>
          </a:p>
          <a:p>
            <a:pPr marL="0" indent="0" fontAlgn="auto">
              <a:spcAft>
                <a:spcPts val="0"/>
              </a:spcAft>
              <a:buFont typeface="Wingdings"/>
              <a:buChar char=""/>
              <a:defRPr/>
            </a:pPr>
            <a:r>
              <a:rPr lang="fr-FR" sz="1600" b="1" dirty="0" smtClean="0">
                <a:ea typeface="+mn-ea"/>
                <a:cs typeface="Arial"/>
                <a:sym typeface="Helvetica Neue Light" pitchFamily="-112" charset="0"/>
              </a:rPr>
              <a:t>LAUTRIDOU </a:t>
            </a:r>
            <a:r>
              <a:rPr lang="fr-FR" sz="1600" dirty="0" smtClean="0">
                <a:ea typeface="+mn-ea"/>
                <a:cs typeface="Arial"/>
                <a:sym typeface="Helvetica Neue Light" pitchFamily="-112" charset="0"/>
              </a:rPr>
              <a:t>SOFCOT 2007         437 </a:t>
            </a:r>
            <a:r>
              <a:rPr lang="fr-FR" sz="1600" dirty="0">
                <a:cs typeface="Arial"/>
                <a:sym typeface="Helvetica Neue Light" pitchFamily="-112" charset="0"/>
              </a:rPr>
              <a:t>THR	 </a:t>
            </a:r>
            <a:r>
              <a:rPr lang="fr-FR" sz="1600" dirty="0" smtClean="0">
                <a:ea typeface="+mn-ea"/>
                <a:cs typeface="Arial"/>
                <a:sym typeface="Helvetica Neue Light" pitchFamily="-112" charset="0"/>
              </a:rPr>
              <a:t>                   </a:t>
            </a:r>
            <a:r>
              <a:rPr lang="fr-FR" sz="1600" b="1" dirty="0" smtClean="0">
                <a:ea typeface="+mn-ea"/>
                <a:cs typeface="Arial"/>
                <a:sym typeface="Helvetica Neue Light" pitchFamily="-112" charset="0"/>
              </a:rPr>
              <a:t>84.4% à 15 y</a:t>
            </a:r>
          </a:p>
          <a:p>
            <a:pPr marL="0" indent="0" fontAlgn="auto">
              <a:spcAft>
                <a:spcPts val="0"/>
              </a:spcAft>
              <a:buFont typeface="Wingdings"/>
              <a:buChar char=""/>
              <a:defRPr/>
            </a:pPr>
            <a:endParaRPr lang="fr-FR" sz="1600" b="1" dirty="0" smtClean="0">
              <a:solidFill>
                <a:srgbClr val="FFFF00"/>
              </a:solidFill>
              <a:ea typeface="+mn-ea"/>
              <a:cs typeface="Arial"/>
              <a:sym typeface="Helvetica Neue Light" pitchFamily="-112" charset="0"/>
            </a:endParaRPr>
          </a:p>
          <a:p>
            <a:pPr marL="0" indent="0" fontAlgn="auto">
              <a:spcAft>
                <a:spcPts val="0"/>
              </a:spcAft>
              <a:buFont typeface="Wingdings"/>
              <a:buChar char=""/>
              <a:defRPr/>
            </a:pPr>
            <a:r>
              <a:rPr lang="fr-FR" sz="1600" b="1" dirty="0" smtClean="0">
                <a:solidFill>
                  <a:srgbClr val="FFFF00"/>
                </a:solidFill>
                <a:ea typeface="+mn-ea"/>
                <a:cs typeface="Arial"/>
                <a:sym typeface="Helvetica Neue Light" pitchFamily="-112" charset="0"/>
              </a:rPr>
              <a:t>SYMPOSIUM SOFCOT 2009      3473 THR                              95.24% à 10 y</a:t>
            </a:r>
          </a:p>
          <a:p>
            <a:pPr marL="0" indent="0" fontAlgn="auto">
              <a:spcAft>
                <a:spcPts val="0"/>
              </a:spcAft>
              <a:buFontTx/>
              <a:buNone/>
              <a:defRPr/>
            </a:pPr>
            <a:r>
              <a:rPr lang="fr-FR" sz="1600" b="1" dirty="0" smtClean="0">
                <a:solidFill>
                  <a:srgbClr val="FF0000"/>
                </a:solidFill>
                <a:ea typeface="+mn-ea"/>
                <a:cs typeface="Arial"/>
                <a:sym typeface="Helvetica Neue Light" pitchFamily="-112" charset="0"/>
              </a:rPr>
              <a:t>                                                    </a:t>
            </a:r>
          </a:p>
          <a:p>
            <a:pPr marL="1371600" lvl="3" indent="-682625" fontAlgn="auto">
              <a:spcAft>
                <a:spcPts val="0"/>
              </a:spcAft>
              <a:buClr>
                <a:schemeClr val="accent3"/>
              </a:buClr>
              <a:buFontTx/>
              <a:buNone/>
              <a:defRPr/>
            </a:pPr>
            <a:r>
              <a:rPr lang="fr-FR" sz="1400" dirty="0" smtClean="0">
                <a:solidFill>
                  <a:srgbClr val="800000"/>
                </a:solidFill>
                <a:ea typeface="+mn-ea"/>
                <a:cs typeface="Arial"/>
                <a:sym typeface="Helvetica Neue Light" pitchFamily="-112" charset="0"/>
              </a:rPr>
              <a:t>				</a:t>
            </a:r>
          </a:p>
          <a:p>
            <a:pPr marL="1371600" lvl="3" indent="-682625" fontAlgn="auto">
              <a:spcAft>
                <a:spcPts val="0"/>
              </a:spcAft>
              <a:buClr>
                <a:schemeClr val="accent3"/>
              </a:buClr>
              <a:buFontTx/>
              <a:buNone/>
              <a:defRPr/>
            </a:pPr>
            <a:endParaRPr lang="fr-FR" sz="1400" dirty="0" smtClean="0">
              <a:solidFill>
                <a:srgbClr val="800000"/>
              </a:solidFill>
              <a:ea typeface="+mn-ea"/>
              <a:cs typeface="Arial"/>
              <a:sym typeface="Helvetica Neue Light" pitchFamily="-112" charset="0"/>
            </a:endParaRPr>
          </a:p>
          <a:p>
            <a:pPr marL="1371600" lvl="3" indent="-682625" fontAlgn="auto">
              <a:spcAft>
                <a:spcPts val="0"/>
              </a:spcAft>
              <a:buClr>
                <a:schemeClr val="accent3"/>
              </a:buClr>
              <a:buFontTx/>
              <a:buNone/>
              <a:defRPr/>
            </a:pPr>
            <a:endParaRPr lang="fr-FR" sz="1400" dirty="0" smtClean="0">
              <a:solidFill>
                <a:srgbClr val="800000"/>
              </a:solidFill>
              <a:ea typeface="+mn-ea"/>
              <a:cs typeface="Arial"/>
              <a:sym typeface="Helvetica Neue Light" pitchFamily="-112" charset="0"/>
            </a:endParaRPr>
          </a:p>
          <a:p>
            <a:pPr marL="1371600" lvl="3" indent="-682625" fontAlgn="auto">
              <a:spcAft>
                <a:spcPts val="0"/>
              </a:spcAft>
              <a:buClr>
                <a:schemeClr val="accent3"/>
              </a:buClr>
              <a:buFontTx/>
              <a:buNone/>
              <a:defRPr/>
            </a:pPr>
            <a:endParaRPr lang="fr-FR" sz="1400" dirty="0" smtClean="0">
              <a:solidFill>
                <a:srgbClr val="800000"/>
              </a:solidFill>
              <a:ea typeface="+mn-ea"/>
              <a:cs typeface="Arial"/>
              <a:sym typeface="Helvetica Neue Light" pitchFamily="-112" charset="0"/>
            </a:endParaRPr>
          </a:p>
          <a:p>
            <a:pPr marL="1371600" lvl="3" indent="-682625" fontAlgn="auto">
              <a:spcAft>
                <a:spcPts val="0"/>
              </a:spcAft>
              <a:buClr>
                <a:schemeClr val="accent3"/>
              </a:buClr>
              <a:buFontTx/>
              <a:buNone/>
              <a:defRPr/>
            </a:pPr>
            <a:endParaRPr lang="fr-FR" sz="1400" dirty="0" smtClean="0">
              <a:solidFill>
                <a:srgbClr val="800000"/>
              </a:solidFill>
              <a:ea typeface="+mn-ea"/>
              <a:cs typeface="Arial"/>
              <a:sym typeface="Helvetica Neue Light" pitchFamily="-112" charset="0"/>
            </a:endParaRPr>
          </a:p>
          <a:p>
            <a:pPr marL="0" indent="0" fontAlgn="auto">
              <a:spcAft>
                <a:spcPts val="0"/>
              </a:spcAft>
              <a:buFont typeface="Wingdings"/>
              <a:buChar char=""/>
              <a:defRPr/>
            </a:pPr>
            <a:endParaRPr lang="fr-FR" sz="1400" dirty="0" smtClean="0">
              <a:ea typeface="+mn-ea"/>
              <a:cs typeface="Arial"/>
              <a:sym typeface="Helvetica Neue Light" pitchFamily="-112" charset="0"/>
            </a:endParaRPr>
          </a:p>
          <a:p>
            <a:pPr marL="0" indent="0" fontAlgn="auto">
              <a:spcAft>
                <a:spcPts val="0"/>
              </a:spcAft>
              <a:buFont typeface="Wingdings"/>
              <a:buChar char=""/>
              <a:defRPr/>
            </a:pPr>
            <a:endParaRPr lang="fr-FR" sz="1400" dirty="0" smtClean="0">
              <a:solidFill>
                <a:srgbClr val="800000"/>
              </a:solidFill>
              <a:ea typeface="+mn-ea"/>
              <a:cs typeface="Arial"/>
              <a:sym typeface="Helvetica Neue Light" pitchFamily="-112" charset="0"/>
            </a:endParaRPr>
          </a:p>
          <a:p>
            <a:pPr marL="411480" fontAlgn="auto">
              <a:spcAft>
                <a:spcPts val="0"/>
              </a:spcAft>
              <a:buFont typeface="Wingdings"/>
              <a:buChar char=""/>
              <a:defRPr/>
            </a:pPr>
            <a:endParaRPr lang="fr-FR" dirty="0">
              <a:ea typeface="+mn-ea"/>
              <a:cs typeface="Arial"/>
              <a:sym typeface="Helvetica Neue Light" pitchFamily="-112" charset="0"/>
            </a:endParaRPr>
          </a:p>
        </p:txBody>
      </p:sp>
      <p:sp>
        <p:nvSpPr>
          <p:cNvPr id="2" name="Titre 1"/>
          <p:cNvSpPr>
            <a:spLocks noGrp="1"/>
          </p:cNvSpPr>
          <p:nvPr>
            <p:ph type="title" idx="4294967295"/>
          </p:nvPr>
        </p:nvSpPr>
        <p:spPr>
          <a:xfrm>
            <a:off x="1371600" y="512763"/>
            <a:ext cx="7772400" cy="914400"/>
          </a:xfrm>
        </p:spPr>
        <p:txBody>
          <a:bodyPr/>
          <a:lstStyle/>
          <a:p>
            <a:pPr fontAlgn="auto">
              <a:spcAft>
                <a:spcPts val="0"/>
              </a:spcAft>
              <a:defRPr/>
            </a:pPr>
            <a:r>
              <a:rPr lang="fr-FR" dirty="0" err="1" smtClean="0">
                <a:solidFill>
                  <a:schemeClr val="tx2">
                    <a:satMod val="200000"/>
                  </a:schemeClr>
                </a:solidFill>
                <a:ea typeface="+mj-ea"/>
                <a:cs typeface="Arial"/>
                <a:sym typeface="Helvetica Neue Light" pitchFamily="-112" charset="0"/>
              </a:rPr>
              <a:t>Reliability</a:t>
            </a:r>
            <a:r>
              <a:rPr lang="fr-FR" dirty="0" smtClean="0">
                <a:solidFill>
                  <a:schemeClr val="tx2">
                    <a:satMod val="200000"/>
                  </a:schemeClr>
                </a:solidFill>
                <a:latin typeface="Arial"/>
                <a:ea typeface="+mj-ea"/>
                <a:cs typeface="Arial"/>
                <a:sym typeface="Helvetica Neue Light" pitchFamily="-112" charset="0"/>
              </a:rPr>
              <a:t>:   Good </a:t>
            </a:r>
            <a:r>
              <a:rPr lang="fr-FR" dirty="0" err="1">
                <a:solidFill>
                  <a:schemeClr val="tx2">
                    <a:satMod val="200000"/>
                  </a:schemeClr>
                </a:solidFill>
                <a:ea typeface="+mj-ea"/>
                <a:cs typeface="Arial"/>
                <a:sym typeface="Helvetica Neue Light" pitchFamily="-112" charset="0"/>
              </a:rPr>
              <a:t>s</a:t>
            </a:r>
            <a:r>
              <a:rPr lang="fr-FR" dirty="0" err="1" smtClean="0">
                <a:solidFill>
                  <a:schemeClr val="tx2">
                    <a:satMod val="200000"/>
                  </a:schemeClr>
                </a:solidFill>
                <a:latin typeface="Arial"/>
                <a:ea typeface="+mj-ea"/>
                <a:cs typeface="Arial"/>
                <a:sym typeface="Helvetica Neue Light" pitchFamily="-112" charset="0"/>
              </a:rPr>
              <a:t>urvival</a:t>
            </a:r>
            <a:r>
              <a:rPr lang="fr-FR" dirty="0" smtClean="0">
                <a:solidFill>
                  <a:schemeClr val="tx2">
                    <a:satMod val="200000"/>
                  </a:schemeClr>
                </a:solidFill>
                <a:latin typeface="Arial"/>
                <a:ea typeface="+mj-ea"/>
                <a:cs typeface="Arial"/>
                <a:sym typeface="Helvetica Neue Light" pitchFamily="-112" charset="0"/>
              </a:rPr>
              <a:t> rate</a:t>
            </a:r>
            <a:endParaRPr lang="fr-FR" dirty="0">
              <a:solidFill>
                <a:schemeClr val="tx2">
                  <a:satMod val="200000"/>
                </a:schemeClr>
              </a:solidFill>
              <a:latin typeface="Arial"/>
              <a:ea typeface="+mj-ea"/>
              <a:cs typeface="Arial"/>
              <a:sym typeface="Helvetica Neue Light" pitchFamily="-112" charset="0"/>
            </a:endParaRPr>
          </a:p>
        </p:txBody>
      </p:sp>
    </p:spTree>
  </p:cSld>
  <p:clrMapOvr>
    <a:masterClrMapping/>
  </p:clrMapOvr>
  <p:transition xmlns:p14="http://schemas.microsoft.com/office/powerpoint/2010/main">
    <p:diamond/>
  </p:transition>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4" name="Picture 4" descr="Rebord anatomique CDM"/>
          <p:cNvPicPr>
            <a:picLocks noChangeAspect="1" noChangeArrowheads="1"/>
          </p:cNvPicPr>
          <p:nvPr/>
        </p:nvPicPr>
        <p:blipFill>
          <a:blip r:embed="rId3"/>
          <a:srcRect/>
          <a:stretch>
            <a:fillRect/>
          </a:stretch>
        </p:blipFill>
        <p:spPr bwMode="auto">
          <a:xfrm>
            <a:off x="6157913" y="457200"/>
            <a:ext cx="2435225" cy="2881313"/>
          </a:xfrm>
          <a:prstGeom prst="rect">
            <a:avLst/>
          </a:prstGeom>
          <a:noFill/>
          <a:ln w="9525">
            <a:noFill/>
            <a:miter lim="800000"/>
            <a:headEnd/>
            <a:tailEnd/>
          </a:ln>
        </p:spPr>
      </p:pic>
      <p:pic>
        <p:nvPicPr>
          <p:cNvPr id="110595" name="Picture 5" descr="Rebord anatomique CDM"/>
          <p:cNvPicPr>
            <a:picLocks noChangeAspect="1" noChangeArrowheads="1"/>
          </p:cNvPicPr>
          <p:nvPr/>
        </p:nvPicPr>
        <p:blipFill>
          <a:blip r:embed="rId4"/>
          <a:srcRect/>
          <a:stretch>
            <a:fillRect/>
          </a:stretch>
        </p:blipFill>
        <p:spPr bwMode="auto">
          <a:xfrm>
            <a:off x="3177287" y="457200"/>
            <a:ext cx="2603500" cy="2881313"/>
          </a:xfrm>
          <a:prstGeom prst="rect">
            <a:avLst/>
          </a:prstGeom>
          <a:noFill/>
          <a:ln w="9525">
            <a:noFill/>
            <a:miter lim="800000"/>
            <a:headEnd/>
            <a:tailEnd/>
          </a:ln>
        </p:spPr>
      </p:pic>
      <p:pic>
        <p:nvPicPr>
          <p:cNvPr id="110596" name="Picture 7"/>
          <p:cNvPicPr>
            <a:picLocks noChangeAspect="1" noChangeArrowheads="1"/>
          </p:cNvPicPr>
          <p:nvPr/>
        </p:nvPicPr>
        <p:blipFill>
          <a:blip r:embed="rId5"/>
          <a:srcRect/>
          <a:stretch>
            <a:fillRect/>
          </a:stretch>
        </p:blipFill>
        <p:spPr bwMode="auto">
          <a:xfrm>
            <a:off x="771525" y="3843338"/>
            <a:ext cx="1728788" cy="1589087"/>
          </a:xfrm>
          <a:prstGeom prst="rect">
            <a:avLst/>
          </a:prstGeom>
          <a:noFill/>
          <a:ln w="9525">
            <a:noFill/>
            <a:miter lim="800000"/>
            <a:headEnd/>
            <a:tailEnd/>
          </a:ln>
        </p:spPr>
      </p:pic>
      <p:pic>
        <p:nvPicPr>
          <p:cNvPr id="110597" name="Picture 8"/>
          <p:cNvPicPr>
            <a:picLocks noChangeAspect="1" noChangeArrowheads="1"/>
          </p:cNvPicPr>
          <p:nvPr/>
        </p:nvPicPr>
        <p:blipFill>
          <a:blip r:embed="rId5"/>
          <a:srcRect/>
          <a:stretch>
            <a:fillRect/>
          </a:stretch>
        </p:blipFill>
        <p:spPr bwMode="auto">
          <a:xfrm flipH="1">
            <a:off x="3505200" y="3843338"/>
            <a:ext cx="1727200" cy="1589087"/>
          </a:xfrm>
          <a:prstGeom prst="rect">
            <a:avLst/>
          </a:prstGeom>
          <a:noFill/>
          <a:ln w="9525">
            <a:noFill/>
            <a:miter lim="800000"/>
            <a:headEnd/>
            <a:tailEnd/>
          </a:ln>
        </p:spPr>
      </p:pic>
      <p:sp>
        <p:nvSpPr>
          <p:cNvPr id="27654" name="Rectangle 12"/>
          <p:cNvSpPr>
            <a:spLocks noGrp="1" noChangeArrowheads="1"/>
          </p:cNvSpPr>
          <p:nvPr>
            <p:ph type="title" idx="4294967295"/>
          </p:nvPr>
        </p:nvSpPr>
        <p:spPr>
          <a:xfrm>
            <a:off x="1085850" y="0"/>
            <a:ext cx="8058150" cy="620713"/>
          </a:xfrm>
        </p:spPr>
        <p:txBody>
          <a:bodyPr/>
          <a:lstStyle/>
          <a:p>
            <a:pPr fontAlgn="auto">
              <a:spcAft>
                <a:spcPts val="0"/>
              </a:spcAft>
              <a:defRPr/>
            </a:pPr>
            <a:r>
              <a:rPr lang="fr-FR" dirty="0" smtClean="0">
                <a:solidFill>
                  <a:schemeClr val="bg1"/>
                </a:solidFill>
                <a:ea typeface="+mj-ea"/>
                <a:cs typeface="+mj-cs"/>
              </a:rPr>
              <a:t>REST</a:t>
            </a:r>
            <a:endParaRPr lang="fr-FR" dirty="0">
              <a:solidFill>
                <a:schemeClr val="bg1"/>
              </a:solidFill>
              <a:ea typeface="+mj-ea"/>
              <a:cs typeface="+mj-cs"/>
            </a:endParaRPr>
          </a:p>
        </p:txBody>
      </p:sp>
      <p:sp>
        <p:nvSpPr>
          <p:cNvPr id="110599" name="Rectangle 9"/>
          <p:cNvSpPr>
            <a:spLocks noChangeArrowheads="1"/>
          </p:cNvSpPr>
          <p:nvPr/>
        </p:nvSpPr>
        <p:spPr bwMode="auto">
          <a:xfrm>
            <a:off x="5424351" y="4258836"/>
            <a:ext cx="3546475" cy="830997"/>
          </a:xfrm>
          <a:prstGeom prst="rect">
            <a:avLst/>
          </a:prstGeom>
          <a:noFill/>
          <a:ln w="9525">
            <a:noFill/>
            <a:miter lim="800000"/>
            <a:headEnd/>
            <a:tailEnd/>
          </a:ln>
        </p:spPr>
        <p:txBody>
          <a:bodyPr>
            <a:prstTxWarp prst="textNoShape">
              <a:avLst/>
            </a:prstTxWarp>
            <a:spAutoFit/>
          </a:bodyPr>
          <a:lstStyle/>
          <a:p>
            <a:r>
              <a:rPr lang="fr-FR" dirty="0" err="1" smtClean="0"/>
              <a:t>Anterior</a:t>
            </a:r>
            <a:r>
              <a:rPr lang="fr-FR" dirty="0" smtClean="0"/>
              <a:t> </a:t>
            </a:r>
            <a:r>
              <a:rPr lang="fr-FR" dirty="0" err="1" smtClean="0"/>
              <a:t>Notch</a:t>
            </a:r>
            <a:r>
              <a:rPr lang="fr-FR" dirty="0" smtClean="0"/>
              <a:t> respects ilio-psoas </a:t>
            </a:r>
            <a:r>
              <a:rPr lang="fr-FR" dirty="0" err="1" smtClean="0"/>
              <a:t>valley</a:t>
            </a:r>
            <a:endParaRPr lang="fr-FR" dirty="0" smtClean="0"/>
          </a:p>
        </p:txBody>
      </p:sp>
      <p:sp>
        <p:nvSpPr>
          <p:cNvPr id="110600" name="ZoneTexte 7"/>
          <p:cNvSpPr txBox="1">
            <a:spLocks noChangeArrowheads="1"/>
          </p:cNvSpPr>
          <p:nvPr/>
        </p:nvSpPr>
        <p:spPr bwMode="auto">
          <a:xfrm>
            <a:off x="360780" y="328613"/>
            <a:ext cx="2568763" cy="1754327"/>
          </a:xfrm>
          <a:prstGeom prst="rect">
            <a:avLst/>
          </a:prstGeom>
          <a:noFill/>
          <a:ln w="9525">
            <a:noFill/>
            <a:miter lim="800000"/>
            <a:headEnd/>
            <a:tailEnd/>
          </a:ln>
        </p:spPr>
        <p:txBody>
          <a:bodyPr wrap="square">
            <a:prstTxWarp prst="textNoShape">
              <a:avLst/>
            </a:prstTxWarp>
            <a:spAutoFit/>
          </a:bodyPr>
          <a:lstStyle/>
          <a:p>
            <a:r>
              <a:rPr lang="fr-FR" sz="3600" dirty="0" err="1" smtClean="0">
                <a:solidFill>
                  <a:srgbClr val="A7D6FF"/>
                </a:solidFill>
              </a:rPr>
              <a:t>Why</a:t>
            </a:r>
            <a:r>
              <a:rPr lang="fr-FR" sz="3600" dirty="0" smtClean="0">
                <a:solidFill>
                  <a:srgbClr val="A7D6FF"/>
                </a:solidFill>
              </a:rPr>
              <a:t> </a:t>
            </a:r>
            <a:r>
              <a:rPr lang="fr-FR" sz="3600" dirty="0" err="1" smtClean="0">
                <a:solidFill>
                  <a:srgbClr val="A7D6FF"/>
                </a:solidFill>
              </a:rPr>
              <a:t>Anatomic</a:t>
            </a:r>
            <a:r>
              <a:rPr lang="fr-FR" sz="3600" dirty="0" smtClean="0">
                <a:solidFill>
                  <a:srgbClr val="A7D6FF"/>
                </a:solidFill>
              </a:rPr>
              <a:t> design ?</a:t>
            </a:r>
            <a:endParaRPr lang="fr-FR" sz="3600" dirty="0">
              <a:solidFill>
                <a:srgbClr val="A7D6FF"/>
              </a:solidFill>
            </a:endParaRPr>
          </a:p>
        </p:txBody>
      </p:sp>
      <p:sp>
        <p:nvSpPr>
          <p:cNvPr id="2" name="ZoneTexte 1"/>
          <p:cNvSpPr txBox="1"/>
          <p:nvPr/>
        </p:nvSpPr>
        <p:spPr>
          <a:xfrm>
            <a:off x="771525" y="5887562"/>
            <a:ext cx="4460875" cy="1077218"/>
          </a:xfrm>
          <a:prstGeom prst="rect">
            <a:avLst/>
          </a:prstGeom>
          <a:noFill/>
        </p:spPr>
        <p:txBody>
          <a:bodyPr wrap="square" rtlCol="0">
            <a:spAutoFit/>
          </a:bodyPr>
          <a:lstStyle/>
          <a:p>
            <a:r>
              <a:rPr lang="fr-FR" sz="1600" dirty="0" err="1"/>
              <a:t>Press</a:t>
            </a:r>
            <a:r>
              <a:rPr lang="fr-FR" sz="1600" dirty="0"/>
              <a:t> fit 1.5 mm</a:t>
            </a:r>
          </a:p>
          <a:p>
            <a:endParaRPr lang="fr-FR" sz="1600" dirty="0"/>
          </a:p>
          <a:p>
            <a:r>
              <a:rPr lang="fr-FR" sz="1600" dirty="0" err="1"/>
              <a:t>Same</a:t>
            </a:r>
            <a:r>
              <a:rPr lang="fr-FR" sz="1600" dirty="0"/>
              <a:t> </a:t>
            </a:r>
            <a:r>
              <a:rPr lang="fr-FR" sz="1600" dirty="0" err="1"/>
              <a:t>porous</a:t>
            </a:r>
            <a:r>
              <a:rPr lang="fr-FR" sz="1600" dirty="0"/>
              <a:t> </a:t>
            </a:r>
            <a:r>
              <a:rPr lang="fr-FR" sz="1600" dirty="0" err="1"/>
              <a:t>coating</a:t>
            </a:r>
            <a:r>
              <a:rPr lang="fr-FR" sz="1600" dirty="0"/>
              <a:t> + HA,  as Trident – </a:t>
            </a:r>
            <a:r>
              <a:rPr lang="fr-FR" sz="1600" dirty="0" err="1"/>
              <a:t>cup</a:t>
            </a:r>
            <a:endParaRPr lang="fr-FR" sz="1600" dirty="0"/>
          </a:p>
          <a:p>
            <a:endParaRPr lang="fr-FR" sz="1600" dirty="0"/>
          </a:p>
        </p:txBody>
      </p:sp>
    </p:spTree>
    <p:extLst>
      <p:ext uri="{BB962C8B-B14F-4D97-AF65-F5344CB8AC3E}">
        <p14:creationId xmlns:p14="http://schemas.microsoft.com/office/powerpoint/2010/main" val="119272332"/>
      </p:ext>
    </p:extLst>
  </p:cSld>
  <p:clrMapOvr>
    <a:masterClrMapping/>
  </p:clrMapOvr>
  <p:transition xmlns:p14="http://schemas.microsoft.com/office/powerpoint/2010/main">
    <p:diamond/>
  </p:transition>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2404" name="Group 4"/>
          <p:cNvGrpSpPr>
            <a:grpSpLocks/>
          </p:cNvGrpSpPr>
          <p:nvPr/>
        </p:nvGrpSpPr>
        <p:grpSpPr bwMode="auto">
          <a:xfrm>
            <a:off x="2740025" y="3871119"/>
            <a:ext cx="5657850" cy="2163762"/>
            <a:chOff x="101" y="1013"/>
            <a:chExt cx="5654" cy="2293"/>
          </a:xfrm>
        </p:grpSpPr>
        <p:pic>
          <p:nvPicPr>
            <p:cNvPr id="102410" name="Picture 5"/>
            <p:cNvPicPr>
              <a:picLocks noChangeAspect="1" noChangeArrowheads="1"/>
            </p:cNvPicPr>
            <p:nvPr/>
          </p:nvPicPr>
          <p:blipFill>
            <a:blip r:embed="rId3"/>
            <a:srcRect/>
            <a:stretch>
              <a:fillRect/>
            </a:stretch>
          </p:blipFill>
          <p:spPr bwMode="auto">
            <a:xfrm>
              <a:off x="101" y="1013"/>
              <a:ext cx="5654" cy="2293"/>
            </a:xfrm>
            <a:prstGeom prst="rect">
              <a:avLst/>
            </a:prstGeom>
            <a:noFill/>
            <a:ln w="9525">
              <a:noFill/>
              <a:miter lim="800000"/>
              <a:headEnd/>
              <a:tailEnd/>
            </a:ln>
          </p:spPr>
        </p:pic>
        <p:sp>
          <p:nvSpPr>
            <p:cNvPr id="102411" name="Line 6"/>
            <p:cNvSpPr>
              <a:spLocks noChangeShapeType="1"/>
            </p:cNvSpPr>
            <p:nvPr/>
          </p:nvSpPr>
          <p:spPr bwMode="auto">
            <a:xfrm>
              <a:off x="2304" y="1200"/>
              <a:ext cx="384" cy="0"/>
            </a:xfrm>
            <a:prstGeom prst="line">
              <a:avLst/>
            </a:prstGeom>
            <a:noFill/>
            <a:ln w="152400">
              <a:solidFill>
                <a:schemeClr val="tx1"/>
              </a:solidFill>
              <a:round/>
              <a:headEnd/>
              <a:tailEnd/>
            </a:ln>
          </p:spPr>
          <p:txBody>
            <a:bodyPr wrap="none" anchor="ctr">
              <a:prstTxWarp prst="textNoShape">
                <a:avLst/>
              </a:prstTxWarp>
            </a:bodyPr>
            <a:lstStyle/>
            <a:p>
              <a:endParaRPr lang="fr-FR"/>
            </a:p>
          </p:txBody>
        </p:sp>
      </p:grpSp>
      <p:pic>
        <p:nvPicPr>
          <p:cNvPr id="102405" name="Picture 8"/>
          <p:cNvPicPr>
            <a:picLocks noChangeAspect="1" noChangeArrowheads="1"/>
          </p:cNvPicPr>
          <p:nvPr/>
        </p:nvPicPr>
        <p:blipFill>
          <a:blip r:embed="rId4"/>
          <a:srcRect/>
          <a:stretch>
            <a:fillRect/>
          </a:stretch>
        </p:blipFill>
        <p:spPr bwMode="auto">
          <a:xfrm>
            <a:off x="523875" y="3871119"/>
            <a:ext cx="3281363" cy="2614612"/>
          </a:xfrm>
          <a:prstGeom prst="rect">
            <a:avLst/>
          </a:prstGeom>
          <a:noFill/>
          <a:ln w="9525">
            <a:noFill/>
            <a:miter lim="800000"/>
            <a:headEnd/>
            <a:tailEnd/>
          </a:ln>
        </p:spPr>
      </p:pic>
      <p:sp>
        <p:nvSpPr>
          <p:cNvPr id="102406" name="Line 9"/>
          <p:cNvSpPr>
            <a:spLocks noChangeShapeType="1"/>
          </p:cNvSpPr>
          <p:nvPr/>
        </p:nvSpPr>
        <p:spPr bwMode="auto">
          <a:xfrm>
            <a:off x="1434875" y="4805699"/>
            <a:ext cx="1228725" cy="593725"/>
          </a:xfrm>
          <a:prstGeom prst="line">
            <a:avLst/>
          </a:prstGeom>
          <a:noFill/>
          <a:ln w="28575">
            <a:solidFill>
              <a:srgbClr val="FFFF00"/>
            </a:solidFill>
            <a:round/>
            <a:headEnd/>
            <a:tailEnd/>
          </a:ln>
        </p:spPr>
        <p:txBody>
          <a:bodyPr wrap="none" anchor="ctr">
            <a:prstTxWarp prst="textNoShape">
              <a:avLst/>
            </a:prstTxWarp>
          </a:bodyPr>
          <a:lstStyle/>
          <a:p>
            <a:endParaRPr lang="fr-FR"/>
          </a:p>
        </p:txBody>
      </p:sp>
      <p:sp>
        <p:nvSpPr>
          <p:cNvPr id="102407" name="Line 10"/>
          <p:cNvSpPr>
            <a:spLocks noChangeShapeType="1"/>
          </p:cNvSpPr>
          <p:nvPr/>
        </p:nvSpPr>
        <p:spPr bwMode="auto">
          <a:xfrm flipV="1">
            <a:off x="2049238" y="4892280"/>
            <a:ext cx="274193" cy="201613"/>
          </a:xfrm>
          <a:prstGeom prst="line">
            <a:avLst/>
          </a:prstGeom>
          <a:noFill/>
          <a:ln w="28575">
            <a:solidFill>
              <a:srgbClr val="FFFF00"/>
            </a:solidFill>
            <a:round/>
            <a:headEnd type="triangle" w="sm" len="sm"/>
            <a:tailEnd type="triangle" w="sm" len="sm"/>
          </a:ln>
        </p:spPr>
        <p:txBody>
          <a:bodyPr wrap="none" anchor="ctr">
            <a:prstTxWarp prst="textNoShape">
              <a:avLst/>
            </a:prstTxWarp>
          </a:bodyPr>
          <a:lstStyle/>
          <a:p>
            <a:endParaRPr lang="fr-FR"/>
          </a:p>
        </p:txBody>
      </p:sp>
      <p:sp>
        <p:nvSpPr>
          <p:cNvPr id="102408" name="Line 11"/>
          <p:cNvSpPr>
            <a:spLocks noChangeShapeType="1"/>
          </p:cNvSpPr>
          <p:nvPr/>
        </p:nvSpPr>
        <p:spPr bwMode="auto">
          <a:xfrm>
            <a:off x="6493151" y="4589235"/>
            <a:ext cx="903288" cy="157162"/>
          </a:xfrm>
          <a:prstGeom prst="line">
            <a:avLst/>
          </a:prstGeom>
          <a:noFill/>
          <a:ln w="28575">
            <a:solidFill>
              <a:srgbClr val="FFFF00"/>
            </a:solidFill>
            <a:round/>
            <a:headEnd/>
            <a:tailEnd/>
          </a:ln>
        </p:spPr>
        <p:txBody>
          <a:bodyPr wrap="none" anchor="ctr">
            <a:prstTxWarp prst="textNoShape">
              <a:avLst/>
            </a:prstTxWarp>
          </a:bodyPr>
          <a:lstStyle/>
          <a:p>
            <a:endParaRPr lang="fr-FR"/>
          </a:p>
        </p:txBody>
      </p:sp>
      <p:sp>
        <p:nvSpPr>
          <p:cNvPr id="102409" name="Line 12"/>
          <p:cNvSpPr>
            <a:spLocks noChangeShapeType="1"/>
          </p:cNvSpPr>
          <p:nvPr/>
        </p:nvSpPr>
        <p:spPr bwMode="auto">
          <a:xfrm flipV="1">
            <a:off x="7013575" y="4701782"/>
            <a:ext cx="93662" cy="190500"/>
          </a:xfrm>
          <a:prstGeom prst="line">
            <a:avLst/>
          </a:prstGeom>
          <a:noFill/>
          <a:ln w="28575">
            <a:solidFill>
              <a:srgbClr val="FFFF00"/>
            </a:solidFill>
            <a:round/>
            <a:headEnd type="triangle" w="sm" len="sm"/>
            <a:tailEnd type="triangle" w="sm" len="sm"/>
          </a:ln>
        </p:spPr>
        <p:txBody>
          <a:bodyPr wrap="none" anchor="ctr">
            <a:prstTxWarp prst="textNoShape">
              <a:avLst/>
            </a:prstTxWarp>
          </a:bodyPr>
          <a:lstStyle/>
          <a:p>
            <a:endParaRPr lang="fr-FR"/>
          </a:p>
        </p:txBody>
      </p:sp>
      <p:sp>
        <p:nvSpPr>
          <p:cNvPr id="2" name="ZoneTexte 1"/>
          <p:cNvSpPr txBox="1"/>
          <p:nvPr/>
        </p:nvSpPr>
        <p:spPr>
          <a:xfrm>
            <a:off x="274194" y="288606"/>
            <a:ext cx="8442280" cy="954107"/>
          </a:xfrm>
          <a:prstGeom prst="rect">
            <a:avLst/>
          </a:prstGeom>
          <a:noFill/>
        </p:spPr>
        <p:txBody>
          <a:bodyPr wrap="square" rtlCol="0">
            <a:spAutoFit/>
          </a:bodyPr>
          <a:lstStyle/>
          <a:p>
            <a:r>
              <a:rPr lang="fr-FR" sz="3200" dirty="0" err="1" smtClean="0">
                <a:solidFill>
                  <a:srgbClr val="A7D6FF"/>
                </a:solidFill>
              </a:rPr>
              <a:t>Anatomic</a:t>
            </a:r>
            <a:r>
              <a:rPr lang="fr-FR" sz="3200" dirty="0" smtClean="0">
                <a:solidFill>
                  <a:srgbClr val="A7D6FF"/>
                </a:solidFill>
              </a:rPr>
              <a:t> </a:t>
            </a:r>
            <a:r>
              <a:rPr lang="fr-FR" sz="3200" dirty="0" err="1" smtClean="0">
                <a:solidFill>
                  <a:srgbClr val="A7D6FF"/>
                </a:solidFill>
              </a:rPr>
              <a:t>study</a:t>
            </a:r>
            <a:r>
              <a:rPr lang="fr-FR" sz="3200" dirty="0" smtClean="0">
                <a:solidFill>
                  <a:srgbClr val="A7D6FF"/>
                </a:solidFill>
              </a:rPr>
              <a:t>: Pr E. </a:t>
            </a:r>
            <a:r>
              <a:rPr lang="fr-FR" sz="3200" dirty="0" err="1" smtClean="0">
                <a:solidFill>
                  <a:srgbClr val="A7D6FF"/>
                </a:solidFill>
              </a:rPr>
              <a:t>Vandenbusche</a:t>
            </a:r>
            <a:r>
              <a:rPr lang="fr-FR" sz="3200" dirty="0" smtClean="0">
                <a:solidFill>
                  <a:srgbClr val="A7D6FF"/>
                </a:solidFill>
              </a:rPr>
              <a:t>- Paris </a:t>
            </a:r>
          </a:p>
          <a:p>
            <a:r>
              <a:rPr lang="fr-FR" dirty="0" smtClean="0">
                <a:solidFill>
                  <a:srgbClr val="A7D6FF"/>
                </a:solidFill>
              </a:rPr>
              <a:t>Navigation &amp; CT scan and </a:t>
            </a:r>
            <a:r>
              <a:rPr lang="fr-FR" dirty="0" err="1" smtClean="0">
                <a:solidFill>
                  <a:srgbClr val="A7D6FF"/>
                </a:solidFill>
              </a:rPr>
              <a:t>Osirix</a:t>
            </a:r>
            <a:r>
              <a:rPr lang="fr-FR" dirty="0" smtClean="0">
                <a:solidFill>
                  <a:srgbClr val="A7D6FF"/>
                </a:solidFill>
              </a:rPr>
              <a:t> software</a:t>
            </a:r>
            <a:endParaRPr lang="fr-FR" dirty="0">
              <a:solidFill>
                <a:srgbClr val="A7D6FF"/>
              </a:solidFill>
            </a:endParaRPr>
          </a:p>
        </p:txBody>
      </p:sp>
      <p:sp>
        <p:nvSpPr>
          <p:cNvPr id="3" name="ZoneTexte 2"/>
          <p:cNvSpPr txBox="1"/>
          <p:nvPr/>
        </p:nvSpPr>
        <p:spPr>
          <a:xfrm>
            <a:off x="274194" y="1385309"/>
            <a:ext cx="8283537" cy="2677656"/>
          </a:xfrm>
          <a:prstGeom prst="rect">
            <a:avLst/>
          </a:prstGeom>
          <a:noFill/>
        </p:spPr>
        <p:txBody>
          <a:bodyPr wrap="square" rtlCol="0">
            <a:spAutoFit/>
          </a:bodyPr>
          <a:lstStyle/>
          <a:p>
            <a:pPr defTabSz="762000">
              <a:buFont typeface="Times" charset="0"/>
              <a:buNone/>
            </a:pPr>
            <a:r>
              <a:rPr lang="en-GB" dirty="0" err="1">
                <a:latin typeface="Arial"/>
                <a:cs typeface="Arial"/>
              </a:rPr>
              <a:t>Acetabular</a:t>
            </a:r>
            <a:r>
              <a:rPr lang="en-GB" dirty="0">
                <a:latin typeface="Arial"/>
                <a:cs typeface="Arial"/>
              </a:rPr>
              <a:t> rim is an </a:t>
            </a:r>
            <a:r>
              <a:rPr lang="en-GB" dirty="0" err="1">
                <a:latin typeface="Arial"/>
                <a:cs typeface="Arial"/>
              </a:rPr>
              <a:t>asymetric</a:t>
            </a:r>
            <a:r>
              <a:rPr lang="en-GB" dirty="0">
                <a:latin typeface="Arial"/>
                <a:cs typeface="Arial"/>
              </a:rPr>
              <a:t> succession of 3 pikes and  3 valleys</a:t>
            </a:r>
          </a:p>
          <a:p>
            <a:pPr defTabSz="762000">
              <a:buFont typeface="Times" charset="0"/>
              <a:buNone/>
            </a:pPr>
            <a:endParaRPr lang="en-GB" dirty="0">
              <a:latin typeface="Arial"/>
              <a:cs typeface="Arial"/>
            </a:endParaRPr>
          </a:p>
          <a:p>
            <a:pPr defTabSz="762000">
              <a:buFont typeface="Times" charset="0"/>
              <a:buNone/>
            </a:pPr>
            <a:r>
              <a:rPr lang="en-GB" dirty="0" err="1">
                <a:latin typeface="Arial"/>
                <a:cs typeface="Arial"/>
              </a:rPr>
              <a:t>Ilio</a:t>
            </a:r>
            <a:r>
              <a:rPr lang="en-GB" dirty="0">
                <a:latin typeface="Arial"/>
                <a:cs typeface="Arial"/>
              </a:rPr>
              <a:t>-psoas valley is 5 mm deep (2 - 10)</a:t>
            </a:r>
          </a:p>
          <a:p>
            <a:pPr defTabSz="762000"/>
            <a:r>
              <a:rPr lang="fr-FR" dirty="0" err="1">
                <a:effectLst>
                  <a:outerShdw blurRad="38100" dist="38100" dir="2700000" algn="tl">
                    <a:srgbClr val="000000"/>
                  </a:outerShdw>
                </a:effectLst>
                <a:latin typeface="Arial"/>
                <a:cs typeface="Arial"/>
              </a:rPr>
              <a:t>A</a:t>
            </a:r>
            <a:r>
              <a:rPr lang="fr-FR" dirty="0" err="1" smtClean="0">
                <a:effectLst>
                  <a:outerShdw blurRad="38100" dist="38100" dir="2700000" algn="tl">
                    <a:srgbClr val="000000"/>
                  </a:outerShdw>
                </a:effectLst>
                <a:latin typeface="Arial"/>
                <a:cs typeface="Arial"/>
              </a:rPr>
              <a:t>lways</a:t>
            </a:r>
            <a:r>
              <a:rPr lang="fr-FR" dirty="0" smtClean="0">
                <a:effectLst>
                  <a:outerShdw blurRad="38100" dist="38100" dir="2700000" algn="tl">
                    <a:srgbClr val="000000"/>
                  </a:outerShdw>
                </a:effectLst>
                <a:latin typeface="Arial"/>
                <a:cs typeface="Arial"/>
              </a:rPr>
              <a:t> </a:t>
            </a:r>
            <a:r>
              <a:rPr lang="fr-FR" dirty="0" err="1">
                <a:effectLst>
                  <a:outerShdw blurRad="38100" dist="38100" dir="2700000" algn="tl">
                    <a:srgbClr val="000000"/>
                  </a:outerShdw>
                </a:effectLst>
                <a:latin typeface="Arial"/>
                <a:cs typeface="Arial"/>
              </a:rPr>
              <a:t>under</a:t>
            </a:r>
            <a:r>
              <a:rPr lang="fr-FR" dirty="0">
                <a:effectLst>
                  <a:outerShdw blurRad="38100" dist="38100" dir="2700000" algn="tl">
                    <a:srgbClr val="000000"/>
                  </a:outerShdw>
                </a:effectLst>
                <a:latin typeface="Arial"/>
                <a:cs typeface="Arial"/>
              </a:rPr>
              <a:t> the </a:t>
            </a:r>
            <a:r>
              <a:rPr lang="fr-FR" dirty="0" err="1">
                <a:effectLst>
                  <a:outerShdw blurRad="38100" dist="38100" dir="2700000" algn="tl">
                    <a:srgbClr val="000000"/>
                  </a:outerShdw>
                </a:effectLst>
                <a:latin typeface="Arial"/>
                <a:cs typeface="Arial"/>
              </a:rPr>
              <a:t>equatorial</a:t>
            </a:r>
            <a:r>
              <a:rPr lang="fr-FR" dirty="0">
                <a:effectLst>
                  <a:outerShdw blurRad="38100" dist="38100" dir="2700000" algn="tl">
                    <a:srgbClr val="000000"/>
                  </a:outerShdw>
                </a:effectLst>
                <a:latin typeface="Arial"/>
                <a:cs typeface="Arial"/>
              </a:rPr>
              <a:t> </a:t>
            </a:r>
            <a:r>
              <a:rPr lang="fr-FR" dirty="0" err="1">
                <a:effectLst>
                  <a:outerShdw blurRad="38100" dist="38100" dir="2700000" algn="tl">
                    <a:srgbClr val="000000"/>
                  </a:outerShdw>
                </a:effectLst>
                <a:latin typeface="Arial"/>
                <a:cs typeface="Arial"/>
              </a:rPr>
              <a:t>level</a:t>
            </a:r>
            <a:r>
              <a:rPr lang="fr-FR" dirty="0">
                <a:effectLst>
                  <a:outerShdw blurRad="38100" dist="38100" dir="2700000" algn="tl">
                    <a:srgbClr val="000000"/>
                  </a:outerShdw>
                </a:effectLst>
                <a:latin typeface="Arial"/>
                <a:cs typeface="Arial"/>
              </a:rPr>
              <a:t> : </a:t>
            </a:r>
            <a:r>
              <a:rPr lang="fr-FR" dirty="0" err="1">
                <a:effectLst>
                  <a:outerShdw blurRad="38100" dist="38100" dir="2700000" algn="tl">
                    <a:srgbClr val="000000"/>
                  </a:outerShdw>
                </a:effectLst>
                <a:latin typeface="Arial"/>
                <a:cs typeface="Arial"/>
              </a:rPr>
              <a:t>average</a:t>
            </a:r>
            <a:r>
              <a:rPr lang="fr-FR" dirty="0">
                <a:effectLst>
                  <a:outerShdw blurRad="38100" dist="38100" dir="2700000" algn="tl">
                    <a:srgbClr val="000000"/>
                  </a:outerShdw>
                </a:effectLst>
                <a:latin typeface="Arial"/>
                <a:cs typeface="Arial"/>
              </a:rPr>
              <a:t>=4 mm, </a:t>
            </a:r>
            <a:endParaRPr lang="fr-FR" dirty="0" smtClean="0">
              <a:effectLst>
                <a:outerShdw blurRad="38100" dist="38100" dir="2700000" algn="tl">
                  <a:srgbClr val="000000"/>
                </a:outerShdw>
              </a:effectLst>
              <a:latin typeface="Arial"/>
              <a:cs typeface="Arial"/>
            </a:endParaRPr>
          </a:p>
          <a:p>
            <a:pPr defTabSz="762000"/>
            <a:r>
              <a:rPr lang="fr-FR" dirty="0" smtClean="0">
                <a:effectLst>
                  <a:outerShdw blurRad="38100" dist="38100" dir="2700000" algn="tl">
                    <a:srgbClr val="000000"/>
                  </a:outerShdw>
                </a:effectLst>
                <a:latin typeface="Arial"/>
                <a:cs typeface="Arial"/>
              </a:rPr>
              <a:t>(</a:t>
            </a:r>
            <a:r>
              <a:rPr lang="fr-FR" dirty="0">
                <a:effectLst>
                  <a:outerShdw blurRad="38100" dist="38100" dir="2700000" algn="tl">
                    <a:srgbClr val="000000"/>
                  </a:outerShdw>
                </a:effectLst>
                <a:latin typeface="Arial"/>
                <a:cs typeface="Arial"/>
              </a:rPr>
              <a:t>3  - 15 mm)</a:t>
            </a:r>
          </a:p>
          <a:p>
            <a:endParaRPr lang="fr-FR" dirty="0"/>
          </a:p>
        </p:txBody>
      </p:sp>
    </p:spTree>
  </p:cSld>
  <p:clrMapOvr>
    <a:masterClrMapping/>
  </p:clrMapOvr>
  <p:transition xmlns:p14="http://schemas.microsoft.com/office/powerpoint/2010/main">
    <p:diamond/>
  </p:transition>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3"/>
          <p:cNvSpPr>
            <a:spLocks noChangeArrowheads="1"/>
          </p:cNvSpPr>
          <p:nvPr/>
        </p:nvSpPr>
        <p:spPr bwMode="auto">
          <a:xfrm>
            <a:off x="1335088" y="30163"/>
            <a:ext cx="8058150" cy="620712"/>
          </a:xfrm>
          <a:prstGeom prst="rect">
            <a:avLst/>
          </a:prstGeom>
          <a:noFill/>
          <a:ln w="9525">
            <a:noFill/>
            <a:miter lim="800000"/>
            <a:headEnd/>
            <a:tailEnd/>
          </a:ln>
        </p:spPr>
        <p:txBody>
          <a:bodyPr lIns="0" tIns="0" rIns="0" bIns="0">
            <a:prstTxWarp prst="textNoShape">
              <a:avLst/>
            </a:prstTxWarp>
          </a:bodyPr>
          <a:lstStyle/>
          <a:p>
            <a:pPr>
              <a:lnSpc>
                <a:spcPct val="85000"/>
              </a:lnSpc>
              <a:buClr>
                <a:srgbClr val="DADDFE"/>
              </a:buClr>
            </a:pPr>
            <a:endParaRPr lang="fr-FR" sz="2200">
              <a:solidFill>
                <a:schemeClr val="bg1"/>
              </a:solidFill>
            </a:endParaRPr>
          </a:p>
        </p:txBody>
      </p:sp>
      <p:sp>
        <p:nvSpPr>
          <p:cNvPr id="106499" name="Text Box 4"/>
          <p:cNvSpPr txBox="1">
            <a:spLocks noChangeArrowheads="1"/>
          </p:cNvSpPr>
          <p:nvPr/>
        </p:nvSpPr>
        <p:spPr bwMode="auto">
          <a:xfrm>
            <a:off x="449991" y="150738"/>
            <a:ext cx="6948618" cy="1000274"/>
          </a:xfrm>
          <a:prstGeom prst="rect">
            <a:avLst/>
          </a:prstGeom>
          <a:noFill/>
          <a:ln w="9525">
            <a:noFill/>
            <a:miter lim="800000"/>
            <a:headEnd/>
            <a:tailEnd/>
          </a:ln>
        </p:spPr>
        <p:txBody>
          <a:bodyPr wrap="square">
            <a:prstTxWarp prst="textNoShape">
              <a:avLst/>
            </a:prstTxWarp>
            <a:spAutoFit/>
          </a:bodyPr>
          <a:lstStyle/>
          <a:p>
            <a:pPr>
              <a:spcBef>
                <a:spcPct val="50000"/>
              </a:spcBef>
            </a:pPr>
            <a:r>
              <a:rPr lang="fr-FR" sz="3200" b="1" dirty="0" smtClean="0">
                <a:solidFill>
                  <a:srgbClr val="C1EEFF"/>
                </a:solidFill>
                <a:latin typeface="Arial"/>
                <a:cs typeface="Arial"/>
              </a:rPr>
              <a:t>Conclusions: 200 </a:t>
            </a:r>
            <a:r>
              <a:rPr lang="fr-FR" sz="3200" b="1" dirty="0" err="1" smtClean="0">
                <a:solidFill>
                  <a:srgbClr val="C1EEFF"/>
                </a:solidFill>
                <a:latin typeface="Arial"/>
                <a:cs typeface="Arial"/>
              </a:rPr>
              <a:t>Hips</a:t>
            </a:r>
            <a:endParaRPr lang="fr-FR" sz="3200" dirty="0">
              <a:solidFill>
                <a:srgbClr val="C1EEFF"/>
              </a:solidFill>
              <a:latin typeface="Arial"/>
              <a:cs typeface="Arial"/>
            </a:endParaRPr>
          </a:p>
          <a:p>
            <a:pPr>
              <a:spcBef>
                <a:spcPct val="50000"/>
              </a:spcBef>
            </a:pPr>
            <a:r>
              <a:rPr lang="fr-FR" sz="1800" i="1" dirty="0" err="1" smtClean="0">
                <a:solidFill>
                  <a:srgbClr val="C1EEFF"/>
                </a:solidFill>
                <a:latin typeface="Arial"/>
                <a:cs typeface="Arial"/>
              </a:rPr>
              <a:t>E.Vandenbusche</a:t>
            </a:r>
            <a:r>
              <a:rPr lang="fr-FR" sz="1800" i="1" dirty="0" smtClean="0">
                <a:solidFill>
                  <a:srgbClr val="C1EEFF"/>
                </a:solidFill>
                <a:latin typeface="Arial"/>
                <a:cs typeface="Arial"/>
              </a:rPr>
              <a:t>)</a:t>
            </a:r>
            <a:endParaRPr lang="fr-FR" sz="1800" i="1" dirty="0">
              <a:solidFill>
                <a:srgbClr val="C1EEFF"/>
              </a:solidFill>
              <a:latin typeface="Arial"/>
              <a:cs typeface="Arial"/>
            </a:endParaRPr>
          </a:p>
        </p:txBody>
      </p:sp>
      <p:pic>
        <p:nvPicPr>
          <p:cNvPr id="106500" name="Picture 14"/>
          <p:cNvPicPr>
            <a:picLocks noChangeAspect="1" noChangeArrowheads="1"/>
          </p:cNvPicPr>
          <p:nvPr/>
        </p:nvPicPr>
        <p:blipFill>
          <a:blip r:embed="rId3"/>
          <a:srcRect/>
          <a:stretch>
            <a:fillRect/>
          </a:stretch>
        </p:blipFill>
        <p:spPr bwMode="auto">
          <a:xfrm>
            <a:off x="3059113" y="1484313"/>
            <a:ext cx="2667000" cy="2284412"/>
          </a:xfrm>
          <a:prstGeom prst="rect">
            <a:avLst/>
          </a:prstGeom>
          <a:noFill/>
          <a:ln w="9525">
            <a:noFill/>
            <a:miter lim="800000"/>
            <a:headEnd/>
            <a:tailEnd/>
          </a:ln>
        </p:spPr>
      </p:pic>
      <p:pic>
        <p:nvPicPr>
          <p:cNvPr id="106501" name="Picture 15"/>
          <p:cNvPicPr>
            <a:picLocks noChangeAspect="1" noChangeArrowheads="1"/>
          </p:cNvPicPr>
          <p:nvPr/>
        </p:nvPicPr>
        <p:blipFill>
          <a:blip r:embed="rId4"/>
          <a:srcRect/>
          <a:stretch>
            <a:fillRect/>
          </a:stretch>
        </p:blipFill>
        <p:spPr bwMode="auto">
          <a:xfrm>
            <a:off x="5003800" y="4575175"/>
            <a:ext cx="2971800" cy="2282825"/>
          </a:xfrm>
          <a:prstGeom prst="rect">
            <a:avLst/>
          </a:prstGeom>
          <a:noFill/>
          <a:ln w="9525">
            <a:noFill/>
            <a:miter lim="800000"/>
            <a:headEnd/>
            <a:tailEnd/>
          </a:ln>
        </p:spPr>
      </p:pic>
      <p:pic>
        <p:nvPicPr>
          <p:cNvPr id="106502" name="Picture 16"/>
          <p:cNvPicPr>
            <a:picLocks noChangeAspect="1" noChangeArrowheads="1"/>
          </p:cNvPicPr>
          <p:nvPr/>
        </p:nvPicPr>
        <p:blipFill>
          <a:blip r:embed="rId5"/>
          <a:srcRect/>
          <a:stretch>
            <a:fillRect/>
          </a:stretch>
        </p:blipFill>
        <p:spPr bwMode="auto">
          <a:xfrm>
            <a:off x="539750" y="4575175"/>
            <a:ext cx="2819400" cy="2257425"/>
          </a:xfrm>
          <a:prstGeom prst="rect">
            <a:avLst/>
          </a:prstGeom>
          <a:noFill/>
          <a:ln w="9525">
            <a:noFill/>
            <a:miter lim="800000"/>
            <a:headEnd/>
            <a:tailEnd/>
          </a:ln>
        </p:spPr>
      </p:pic>
      <p:sp>
        <p:nvSpPr>
          <p:cNvPr id="106503" name="Text Box 17"/>
          <p:cNvSpPr txBox="1">
            <a:spLocks noChangeArrowheads="1"/>
          </p:cNvSpPr>
          <p:nvPr/>
        </p:nvSpPr>
        <p:spPr bwMode="auto">
          <a:xfrm>
            <a:off x="3059113" y="1125538"/>
            <a:ext cx="2474280" cy="369332"/>
          </a:xfrm>
          <a:prstGeom prst="rect">
            <a:avLst/>
          </a:prstGeom>
          <a:noFill/>
          <a:ln w="12700">
            <a:noFill/>
            <a:miter lim="800000"/>
            <a:headEnd/>
            <a:tailEnd/>
          </a:ln>
        </p:spPr>
        <p:txBody>
          <a:bodyPr wrap="none">
            <a:prstTxWarp prst="textNoShape">
              <a:avLst/>
            </a:prstTxWarp>
            <a:spAutoFit/>
          </a:bodyPr>
          <a:lstStyle/>
          <a:p>
            <a:pPr defTabSz="762000" eaLnBrk="0" hangingPunct="0"/>
            <a:r>
              <a:rPr lang="en-GB" sz="1800" dirty="0" smtClean="0">
                <a:latin typeface="Arial"/>
                <a:cs typeface="Arial"/>
              </a:rPr>
              <a:t>Curved </a:t>
            </a:r>
            <a:r>
              <a:rPr lang="en-GB" sz="1800" dirty="0">
                <a:latin typeface="Arial"/>
                <a:cs typeface="Arial"/>
              </a:rPr>
              <a:t>(&gt;2mm) (79%)</a:t>
            </a:r>
            <a:endParaRPr lang="fr-FR" sz="1800" dirty="0">
              <a:latin typeface="Arial"/>
              <a:cs typeface="Arial"/>
            </a:endParaRPr>
          </a:p>
        </p:txBody>
      </p:sp>
      <p:sp>
        <p:nvSpPr>
          <p:cNvPr id="106504" name="Text Box 18"/>
          <p:cNvSpPr txBox="1">
            <a:spLocks noChangeArrowheads="1"/>
          </p:cNvSpPr>
          <p:nvPr/>
        </p:nvSpPr>
        <p:spPr bwMode="auto">
          <a:xfrm>
            <a:off x="539750" y="4135438"/>
            <a:ext cx="2819400" cy="1755775"/>
          </a:xfrm>
          <a:prstGeom prst="rect">
            <a:avLst/>
          </a:prstGeom>
          <a:noFill/>
          <a:ln w="12700">
            <a:noFill/>
            <a:miter lim="800000"/>
            <a:headEnd/>
            <a:tailEnd/>
          </a:ln>
        </p:spPr>
        <p:txBody>
          <a:bodyPr>
            <a:prstTxWarp prst="textNoShape">
              <a:avLst/>
            </a:prstTxWarp>
            <a:spAutoFit/>
          </a:bodyPr>
          <a:lstStyle/>
          <a:p>
            <a:pPr defTabSz="762000" eaLnBrk="0" hangingPunct="0">
              <a:buFont typeface="Times" charset="0"/>
              <a:buNone/>
            </a:pPr>
            <a:r>
              <a:rPr lang="en-GB" sz="1800" dirty="0" smtClean="0">
                <a:solidFill>
                  <a:srgbClr val="FFFFFF"/>
                </a:solidFill>
                <a:latin typeface="Arial"/>
                <a:cs typeface="Arial"/>
              </a:rPr>
              <a:t>Angular </a:t>
            </a:r>
            <a:r>
              <a:rPr lang="en-GB" sz="1800" dirty="0">
                <a:solidFill>
                  <a:srgbClr val="FFFFFF"/>
                </a:solidFill>
                <a:latin typeface="Arial"/>
                <a:cs typeface="Arial"/>
              </a:rPr>
              <a:t>V </a:t>
            </a:r>
            <a:r>
              <a:rPr lang="en-GB" sz="1800" dirty="0" smtClean="0">
                <a:solidFill>
                  <a:srgbClr val="FFFFFF"/>
                </a:solidFill>
                <a:latin typeface="Arial"/>
                <a:cs typeface="Arial"/>
              </a:rPr>
              <a:t>shape(</a:t>
            </a:r>
            <a:r>
              <a:rPr lang="en-GB" sz="1800" dirty="0">
                <a:solidFill>
                  <a:srgbClr val="FFFFFF"/>
                </a:solidFill>
                <a:latin typeface="Arial"/>
                <a:cs typeface="Arial"/>
              </a:rPr>
              <a:t>11%)</a:t>
            </a:r>
          </a:p>
          <a:p>
            <a:pPr defTabSz="762000" eaLnBrk="0" hangingPunct="0">
              <a:buFont typeface="Times" charset="0"/>
              <a:buNone/>
            </a:pPr>
            <a:r>
              <a:rPr lang="en-GB" sz="1800" dirty="0">
                <a:solidFill>
                  <a:srgbClr val="FFFFFF"/>
                </a:solidFill>
                <a:latin typeface="Arial"/>
                <a:cs typeface="Arial"/>
              </a:rPr>
              <a:t>	</a:t>
            </a:r>
          </a:p>
          <a:p>
            <a:pPr defTabSz="762000" eaLnBrk="0" hangingPunct="0">
              <a:buFont typeface="Times" charset="0"/>
              <a:buNone/>
            </a:pPr>
            <a:endParaRPr lang="en-GB" sz="1800" dirty="0">
              <a:solidFill>
                <a:srgbClr val="FFFFFF"/>
              </a:solidFill>
              <a:latin typeface="Arial"/>
              <a:cs typeface="Arial"/>
            </a:endParaRPr>
          </a:p>
          <a:p>
            <a:pPr defTabSz="762000" eaLnBrk="0" hangingPunct="0">
              <a:buFont typeface="Times" charset="0"/>
              <a:buNone/>
            </a:pPr>
            <a:endParaRPr lang="en-GB" sz="1800" dirty="0">
              <a:solidFill>
                <a:srgbClr val="FFFFFF"/>
              </a:solidFill>
              <a:latin typeface="Arial"/>
              <a:cs typeface="Arial"/>
            </a:endParaRPr>
          </a:p>
          <a:p>
            <a:pPr defTabSz="762000" eaLnBrk="0" hangingPunct="0">
              <a:buFont typeface="Times" charset="0"/>
              <a:buNone/>
            </a:pPr>
            <a:endParaRPr lang="en-GB" sz="1800" dirty="0">
              <a:solidFill>
                <a:srgbClr val="FFFFFF"/>
              </a:solidFill>
              <a:latin typeface="Arial"/>
              <a:cs typeface="Arial"/>
            </a:endParaRPr>
          </a:p>
          <a:p>
            <a:pPr defTabSz="762000" eaLnBrk="0" hangingPunct="0">
              <a:buFont typeface="Times" charset="0"/>
              <a:buNone/>
            </a:pPr>
            <a:r>
              <a:rPr lang="en-GB" sz="1800" dirty="0">
                <a:solidFill>
                  <a:srgbClr val="FFFFFF"/>
                </a:solidFill>
                <a:latin typeface="Arial"/>
                <a:cs typeface="Arial"/>
              </a:rPr>
              <a:t>			</a:t>
            </a:r>
            <a:endParaRPr lang="fr-FR" sz="1800" dirty="0">
              <a:solidFill>
                <a:srgbClr val="FFFFFF"/>
              </a:solidFill>
              <a:latin typeface="Arial"/>
              <a:cs typeface="Arial"/>
            </a:endParaRPr>
          </a:p>
        </p:txBody>
      </p:sp>
      <p:sp>
        <p:nvSpPr>
          <p:cNvPr id="106505" name="Text Box 19"/>
          <p:cNvSpPr txBox="1">
            <a:spLocks noChangeArrowheads="1"/>
          </p:cNvSpPr>
          <p:nvPr/>
        </p:nvSpPr>
        <p:spPr bwMode="auto">
          <a:xfrm>
            <a:off x="5364163" y="4076700"/>
            <a:ext cx="3581400" cy="641350"/>
          </a:xfrm>
          <a:prstGeom prst="rect">
            <a:avLst/>
          </a:prstGeom>
          <a:noFill/>
          <a:ln w="12700">
            <a:noFill/>
            <a:miter lim="800000"/>
            <a:headEnd/>
            <a:tailEnd/>
          </a:ln>
        </p:spPr>
        <p:txBody>
          <a:bodyPr>
            <a:prstTxWarp prst="textNoShape">
              <a:avLst/>
            </a:prstTxWarp>
            <a:spAutoFit/>
          </a:bodyPr>
          <a:lstStyle/>
          <a:p>
            <a:pPr defTabSz="762000" eaLnBrk="0" hangingPunct="0">
              <a:buFont typeface="Times" charset="0"/>
              <a:buNone/>
            </a:pPr>
            <a:r>
              <a:rPr lang="en-GB" sz="1800" dirty="0" err="1" smtClean="0">
                <a:solidFill>
                  <a:srgbClr val="FFFFFF"/>
                </a:solidFill>
                <a:latin typeface="Arial"/>
                <a:cs typeface="Arial"/>
              </a:rPr>
              <a:t>Irrégular</a:t>
            </a:r>
            <a:r>
              <a:rPr lang="en-GB" sz="1800" dirty="0" smtClean="0">
                <a:solidFill>
                  <a:srgbClr val="FFFFFF"/>
                </a:solidFill>
                <a:latin typeface="Arial"/>
                <a:cs typeface="Arial"/>
              </a:rPr>
              <a:t>(</a:t>
            </a:r>
            <a:r>
              <a:rPr lang="en-GB" sz="1800" dirty="0">
                <a:solidFill>
                  <a:srgbClr val="FFFFFF"/>
                </a:solidFill>
                <a:latin typeface="Arial"/>
                <a:cs typeface="Arial"/>
              </a:rPr>
              <a:t>11%)</a:t>
            </a:r>
          </a:p>
          <a:p>
            <a:pPr defTabSz="762000" eaLnBrk="0" hangingPunct="0">
              <a:buFont typeface="Times" charset="0"/>
              <a:buNone/>
            </a:pPr>
            <a:r>
              <a:rPr lang="en-GB" sz="1800" dirty="0">
                <a:solidFill>
                  <a:srgbClr val="FFFFFF"/>
                </a:solidFill>
                <a:latin typeface="Arial"/>
                <a:cs typeface="Arial"/>
              </a:rPr>
              <a:t>			</a:t>
            </a:r>
            <a:endParaRPr lang="fr-FR" dirty="0">
              <a:solidFill>
                <a:srgbClr val="FFFFFF"/>
              </a:solidFill>
              <a:latin typeface="Arial"/>
              <a:cs typeface="Arial"/>
            </a:endParaRPr>
          </a:p>
        </p:txBody>
      </p:sp>
      <p:sp>
        <p:nvSpPr>
          <p:cNvPr id="106506" name="Text Box 21"/>
          <p:cNvSpPr txBox="1">
            <a:spLocks noChangeArrowheads="1"/>
          </p:cNvSpPr>
          <p:nvPr/>
        </p:nvSpPr>
        <p:spPr bwMode="auto">
          <a:xfrm>
            <a:off x="179388" y="1965623"/>
            <a:ext cx="3298349" cy="461665"/>
          </a:xfrm>
          <a:prstGeom prst="rect">
            <a:avLst/>
          </a:prstGeom>
          <a:noFill/>
          <a:ln w="9525">
            <a:noFill/>
            <a:miter lim="800000"/>
            <a:headEnd/>
            <a:tailEnd/>
          </a:ln>
        </p:spPr>
        <p:txBody>
          <a:bodyPr wrap="none">
            <a:prstTxWarp prst="textNoShape">
              <a:avLst/>
            </a:prstTxWarp>
            <a:spAutoFit/>
          </a:bodyPr>
          <a:lstStyle/>
          <a:p>
            <a:r>
              <a:rPr lang="fr-FR" dirty="0" smtClean="0">
                <a:latin typeface="Arial"/>
                <a:cs typeface="Arial"/>
              </a:rPr>
              <a:t>3 types of psoas </a:t>
            </a:r>
            <a:r>
              <a:rPr lang="fr-FR" dirty="0" err="1" smtClean="0">
                <a:latin typeface="Arial"/>
                <a:cs typeface="Arial"/>
              </a:rPr>
              <a:t>valley</a:t>
            </a:r>
            <a:endParaRPr lang="fr-FR" dirty="0">
              <a:latin typeface="Arial"/>
              <a:cs typeface="Arial"/>
            </a:endParaRPr>
          </a:p>
        </p:txBody>
      </p:sp>
      <p:sp>
        <p:nvSpPr>
          <p:cNvPr id="306199" name="Line 23"/>
          <p:cNvSpPr>
            <a:spLocks noChangeShapeType="1"/>
          </p:cNvSpPr>
          <p:nvPr/>
        </p:nvSpPr>
        <p:spPr bwMode="auto">
          <a:xfrm flipV="1">
            <a:off x="3924300" y="2420938"/>
            <a:ext cx="2952750" cy="2592387"/>
          </a:xfrm>
          <a:prstGeom prst="line">
            <a:avLst/>
          </a:prstGeom>
          <a:noFill/>
          <a:ln w="28575">
            <a:solidFill>
              <a:srgbClr val="3366FF"/>
            </a:solidFill>
            <a:round/>
            <a:headEnd/>
            <a:tailEnd type="triangle" w="med" len="med"/>
          </a:ln>
        </p:spPr>
        <p:txBody>
          <a:bodyPr>
            <a:prstTxWarp prst="textNoShape">
              <a:avLst/>
            </a:prstTxWarp>
          </a:bodyPr>
          <a:lstStyle/>
          <a:p>
            <a:endParaRPr lang="fr-FR"/>
          </a:p>
        </p:txBody>
      </p:sp>
      <p:sp>
        <p:nvSpPr>
          <p:cNvPr id="306200" name="Line 24"/>
          <p:cNvSpPr>
            <a:spLocks noChangeShapeType="1"/>
          </p:cNvSpPr>
          <p:nvPr/>
        </p:nvSpPr>
        <p:spPr bwMode="auto">
          <a:xfrm flipV="1">
            <a:off x="6659563" y="2565400"/>
            <a:ext cx="433387" cy="1511300"/>
          </a:xfrm>
          <a:prstGeom prst="line">
            <a:avLst/>
          </a:prstGeom>
          <a:noFill/>
          <a:ln w="28575">
            <a:solidFill>
              <a:srgbClr val="3366FF"/>
            </a:solidFill>
            <a:round/>
            <a:headEnd/>
            <a:tailEnd type="triangle" w="med" len="med"/>
          </a:ln>
        </p:spPr>
        <p:txBody>
          <a:bodyPr>
            <a:prstTxWarp prst="textNoShape">
              <a:avLst/>
            </a:prstTxWarp>
          </a:bodyPr>
          <a:lstStyle/>
          <a:p>
            <a:endParaRPr lang="fr-FR"/>
          </a:p>
        </p:txBody>
      </p:sp>
      <p:sp>
        <p:nvSpPr>
          <p:cNvPr id="306201" name="Text Box 25"/>
          <p:cNvSpPr txBox="1">
            <a:spLocks noChangeArrowheads="1"/>
          </p:cNvSpPr>
          <p:nvPr/>
        </p:nvSpPr>
        <p:spPr bwMode="auto">
          <a:xfrm>
            <a:off x="5924550" y="1829742"/>
            <a:ext cx="2493742" cy="461665"/>
          </a:xfrm>
          <a:prstGeom prst="rect">
            <a:avLst/>
          </a:prstGeom>
          <a:noFill/>
          <a:ln w="9525">
            <a:noFill/>
            <a:miter lim="800000"/>
            <a:headEnd/>
            <a:tailEnd/>
          </a:ln>
        </p:spPr>
        <p:txBody>
          <a:bodyPr wrap="none">
            <a:prstTxWarp prst="textNoShape">
              <a:avLst/>
            </a:prstTxWarp>
            <a:spAutoFit/>
          </a:bodyPr>
          <a:lstStyle/>
          <a:p>
            <a:r>
              <a:rPr lang="fr-FR" u="sng" dirty="0">
                <a:solidFill>
                  <a:srgbClr val="FFFFFF"/>
                </a:solidFill>
                <a:latin typeface="Arial"/>
                <a:cs typeface="Arial"/>
              </a:rPr>
              <a:t>22% </a:t>
            </a:r>
            <a:r>
              <a:rPr lang="fr-FR" u="sng" dirty="0" err="1" smtClean="0">
                <a:solidFill>
                  <a:srgbClr val="FFFFFF"/>
                </a:solidFill>
                <a:latin typeface="Arial"/>
                <a:cs typeface="Arial"/>
              </a:rPr>
              <a:t>Risk</a:t>
            </a:r>
            <a:r>
              <a:rPr lang="fr-FR" u="sng" dirty="0" smtClean="0">
                <a:solidFill>
                  <a:srgbClr val="FFFFFF"/>
                </a:solidFill>
                <a:latin typeface="Arial"/>
                <a:cs typeface="Arial"/>
              </a:rPr>
              <a:t> -</a:t>
            </a:r>
            <a:r>
              <a:rPr lang="fr-FR" u="sng" dirty="0">
                <a:solidFill>
                  <a:srgbClr val="FFFFFF"/>
                </a:solidFill>
                <a:latin typeface="Arial"/>
                <a:cs typeface="Arial"/>
              </a:rPr>
              <a:t> </a:t>
            </a:r>
            <a:r>
              <a:rPr lang="fr-FR" u="sng" dirty="0" smtClean="0">
                <a:solidFill>
                  <a:srgbClr val="FFFFFF"/>
                </a:solidFill>
                <a:latin typeface="Arial"/>
                <a:cs typeface="Arial"/>
              </a:rPr>
              <a:t>types</a:t>
            </a:r>
            <a:endParaRPr lang="fr-FR" u="sng" dirty="0">
              <a:solidFill>
                <a:srgbClr val="FFFFFF"/>
              </a:solidFill>
              <a:latin typeface="Arial"/>
              <a:cs typeface="Arial"/>
            </a:endParaRPr>
          </a:p>
        </p:txBody>
      </p:sp>
    </p:spTree>
  </p:cSld>
  <p:clrMapOvr>
    <a:masterClrMapping/>
  </p:clrMapOvr>
  <p:transition xmlns:p14="http://schemas.microsoft.com/office/powerpoint/2010/main">
    <p:diamond/>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6199"/>
                                        </p:tgtEl>
                                        <p:attrNameLst>
                                          <p:attrName>style.visibility</p:attrName>
                                        </p:attrNameLst>
                                      </p:cBhvr>
                                      <p:to>
                                        <p:strVal val="visible"/>
                                      </p:to>
                                    </p:set>
                                    <p:anim calcmode="lin" valueType="num">
                                      <p:cBhvr additive="base">
                                        <p:cTn id="7" dur="500" fill="hold"/>
                                        <p:tgtEl>
                                          <p:spTgt spid="306199"/>
                                        </p:tgtEl>
                                        <p:attrNameLst>
                                          <p:attrName>ppt_x</p:attrName>
                                        </p:attrNameLst>
                                      </p:cBhvr>
                                      <p:tavLst>
                                        <p:tav tm="0">
                                          <p:val>
                                            <p:strVal val="#ppt_x"/>
                                          </p:val>
                                        </p:tav>
                                        <p:tav tm="100000">
                                          <p:val>
                                            <p:strVal val="#ppt_x"/>
                                          </p:val>
                                        </p:tav>
                                      </p:tavLst>
                                    </p:anim>
                                    <p:anim calcmode="lin" valueType="num">
                                      <p:cBhvr additive="base">
                                        <p:cTn id="8" dur="500" fill="hold"/>
                                        <p:tgtEl>
                                          <p:spTgt spid="30619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06200"/>
                                        </p:tgtEl>
                                        <p:attrNameLst>
                                          <p:attrName>style.visibility</p:attrName>
                                        </p:attrNameLst>
                                      </p:cBhvr>
                                      <p:to>
                                        <p:strVal val="visible"/>
                                      </p:to>
                                    </p:set>
                                    <p:anim calcmode="lin" valueType="num">
                                      <p:cBhvr additive="base">
                                        <p:cTn id="11" dur="500" fill="hold"/>
                                        <p:tgtEl>
                                          <p:spTgt spid="306200"/>
                                        </p:tgtEl>
                                        <p:attrNameLst>
                                          <p:attrName>ppt_x</p:attrName>
                                        </p:attrNameLst>
                                      </p:cBhvr>
                                      <p:tavLst>
                                        <p:tav tm="0">
                                          <p:val>
                                            <p:strVal val="#ppt_x"/>
                                          </p:val>
                                        </p:tav>
                                        <p:tav tm="100000">
                                          <p:val>
                                            <p:strVal val="#ppt_x"/>
                                          </p:val>
                                        </p:tav>
                                      </p:tavLst>
                                    </p:anim>
                                    <p:anim calcmode="lin" valueType="num">
                                      <p:cBhvr additive="base">
                                        <p:cTn id="12" dur="500" fill="hold"/>
                                        <p:tgtEl>
                                          <p:spTgt spid="306200"/>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06201"/>
                                        </p:tgtEl>
                                        <p:attrNameLst>
                                          <p:attrName>style.visibility</p:attrName>
                                        </p:attrNameLst>
                                      </p:cBhvr>
                                      <p:to>
                                        <p:strVal val="visible"/>
                                      </p:to>
                                    </p:set>
                                    <p:anim calcmode="lin" valueType="num">
                                      <p:cBhvr additive="base">
                                        <p:cTn id="15" dur="500" fill="hold"/>
                                        <p:tgtEl>
                                          <p:spTgt spid="306201"/>
                                        </p:tgtEl>
                                        <p:attrNameLst>
                                          <p:attrName>ppt_x</p:attrName>
                                        </p:attrNameLst>
                                      </p:cBhvr>
                                      <p:tavLst>
                                        <p:tav tm="0">
                                          <p:val>
                                            <p:strVal val="#ppt_x"/>
                                          </p:val>
                                        </p:tav>
                                        <p:tav tm="100000">
                                          <p:val>
                                            <p:strVal val="#ppt_x"/>
                                          </p:val>
                                        </p:tav>
                                      </p:tavLst>
                                    </p:anim>
                                    <p:anim calcmode="lin" valueType="num">
                                      <p:cBhvr additive="base">
                                        <p:cTn id="16" dur="500" fill="hold"/>
                                        <p:tgtEl>
                                          <p:spTgt spid="30620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6199" grpId="0" animBg="1"/>
      <p:bldP spid="306200" grpId="0" animBg="1"/>
      <p:bldP spid="30620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idx="4294967295"/>
          </p:nvPr>
        </p:nvSpPr>
        <p:spPr>
          <a:xfrm>
            <a:off x="723900" y="228600"/>
            <a:ext cx="8420100" cy="1143000"/>
          </a:xfrm>
        </p:spPr>
        <p:txBody>
          <a:bodyPr lIns="90488" tIns="44450" rIns="90488" bIns="44450"/>
          <a:lstStyle/>
          <a:p>
            <a:pPr fontAlgn="auto">
              <a:spcAft>
                <a:spcPts val="0"/>
              </a:spcAft>
              <a:defRPr/>
            </a:pPr>
            <a:r>
              <a:rPr lang="fr-FR" sz="3600" b="1" dirty="0" smtClean="0">
                <a:latin typeface="Arial"/>
                <a:ea typeface="+mj-ea"/>
                <a:cs typeface="Arial"/>
              </a:rPr>
              <a:t>Psoas </a:t>
            </a:r>
            <a:r>
              <a:rPr lang="fr-FR" sz="3600" b="1" dirty="0" err="1" smtClean="0">
                <a:latin typeface="Arial"/>
                <a:ea typeface="+mj-ea"/>
                <a:cs typeface="Arial"/>
              </a:rPr>
              <a:t>impingement</a:t>
            </a:r>
            <a:endParaRPr lang="fr-FR" sz="3600" b="1" dirty="0">
              <a:latin typeface="Arial"/>
              <a:ea typeface="+mj-ea"/>
              <a:cs typeface="Arial"/>
            </a:endParaRPr>
          </a:p>
        </p:txBody>
      </p:sp>
      <p:sp>
        <p:nvSpPr>
          <p:cNvPr id="65539" name="Rectangle 3"/>
          <p:cNvSpPr>
            <a:spLocks noChangeArrowheads="1"/>
          </p:cNvSpPr>
          <p:nvPr/>
        </p:nvSpPr>
        <p:spPr bwMode="auto">
          <a:xfrm>
            <a:off x="413613" y="998980"/>
            <a:ext cx="6520587" cy="4031873"/>
          </a:xfrm>
          <a:prstGeom prst="rect">
            <a:avLst/>
          </a:prstGeom>
          <a:noFill/>
          <a:ln w="12700">
            <a:noFill/>
            <a:miter lim="800000"/>
            <a:headEnd/>
            <a:tailEnd/>
          </a:ln>
        </p:spPr>
        <p:txBody>
          <a:bodyPr wrap="square">
            <a:prstTxWarp prst="textNoShape">
              <a:avLst/>
            </a:prstTxWarp>
            <a:spAutoFit/>
          </a:bodyPr>
          <a:lstStyle/>
          <a:p>
            <a:pPr defTabSz="762000">
              <a:buFont typeface="Times" charset="0"/>
              <a:buChar char="•"/>
            </a:pPr>
            <a:r>
              <a:rPr lang="fr-FR" b="1" dirty="0">
                <a:latin typeface="Arial"/>
                <a:cs typeface="Arial"/>
              </a:rPr>
              <a:t> </a:t>
            </a:r>
            <a:r>
              <a:rPr lang="fr-FR" b="1" dirty="0" smtClean="0">
                <a:latin typeface="Arial"/>
                <a:cs typeface="Arial"/>
              </a:rPr>
              <a:t>Can </a:t>
            </a:r>
            <a:r>
              <a:rPr lang="fr-FR" b="1" dirty="0" err="1" smtClean="0">
                <a:latin typeface="Arial"/>
                <a:cs typeface="Arial"/>
              </a:rPr>
              <a:t>occur</a:t>
            </a:r>
            <a:r>
              <a:rPr lang="fr-FR" b="1" dirty="0" smtClean="0">
                <a:latin typeface="Arial"/>
                <a:cs typeface="Arial"/>
              </a:rPr>
              <a:t> </a:t>
            </a:r>
            <a:r>
              <a:rPr lang="fr-FR" b="1" dirty="0" err="1" smtClean="0">
                <a:latin typeface="Arial"/>
                <a:cs typeface="Arial"/>
              </a:rPr>
              <a:t>with</a:t>
            </a:r>
            <a:r>
              <a:rPr lang="fr-FR" b="1" dirty="0" smtClean="0">
                <a:latin typeface="Arial"/>
                <a:cs typeface="Arial"/>
              </a:rPr>
              <a:t> all sort of </a:t>
            </a:r>
            <a:r>
              <a:rPr lang="fr-FR" b="1" dirty="0" err="1" smtClean="0">
                <a:latin typeface="Arial"/>
                <a:cs typeface="Arial"/>
              </a:rPr>
              <a:t>cups</a:t>
            </a:r>
            <a:endParaRPr lang="fr-FR" b="1" dirty="0">
              <a:latin typeface="Arial"/>
              <a:cs typeface="Arial"/>
            </a:endParaRPr>
          </a:p>
          <a:p>
            <a:pPr defTabSz="762000">
              <a:buFont typeface="Times" charset="0"/>
              <a:buChar char="•"/>
            </a:pPr>
            <a:endParaRPr lang="fr-FR" b="1" dirty="0">
              <a:latin typeface="Arial"/>
              <a:cs typeface="Arial"/>
            </a:endParaRPr>
          </a:p>
          <a:p>
            <a:pPr defTabSz="762000">
              <a:buFont typeface="Times" charset="0"/>
              <a:buChar char="•"/>
            </a:pPr>
            <a:r>
              <a:rPr lang="fr-FR" b="1" dirty="0">
                <a:latin typeface="Arial"/>
                <a:cs typeface="Arial"/>
              </a:rPr>
              <a:t> </a:t>
            </a:r>
            <a:r>
              <a:rPr lang="fr-FR" b="1" dirty="0" smtClean="0">
                <a:latin typeface="Arial"/>
                <a:cs typeface="Arial"/>
              </a:rPr>
              <a:t>More </a:t>
            </a:r>
            <a:r>
              <a:rPr lang="fr-FR" b="1" dirty="0" err="1" smtClean="0">
                <a:latin typeface="Arial"/>
                <a:cs typeface="Arial"/>
              </a:rPr>
              <a:t>often</a:t>
            </a:r>
            <a:r>
              <a:rPr lang="fr-FR" b="1" dirty="0" smtClean="0">
                <a:latin typeface="Arial"/>
                <a:cs typeface="Arial"/>
              </a:rPr>
              <a:t> </a:t>
            </a:r>
            <a:r>
              <a:rPr lang="fr-FR" b="1" dirty="0" err="1" smtClean="0">
                <a:latin typeface="Arial"/>
                <a:cs typeface="Arial"/>
              </a:rPr>
              <a:t>with</a:t>
            </a:r>
            <a:r>
              <a:rPr lang="fr-FR" b="1" dirty="0" smtClean="0">
                <a:latin typeface="Arial"/>
                <a:cs typeface="Arial"/>
              </a:rPr>
              <a:t> </a:t>
            </a:r>
            <a:r>
              <a:rPr lang="fr-FR" b="1" dirty="0" err="1" smtClean="0">
                <a:latin typeface="Arial"/>
                <a:cs typeface="Arial"/>
              </a:rPr>
              <a:t>cups</a:t>
            </a:r>
            <a:r>
              <a:rPr lang="fr-FR" b="1" dirty="0" smtClean="0">
                <a:latin typeface="Arial"/>
                <a:cs typeface="Arial"/>
              </a:rPr>
              <a:t>:</a:t>
            </a:r>
            <a:endParaRPr lang="fr-FR" sz="3200" b="1" dirty="0">
              <a:latin typeface="Arial"/>
              <a:cs typeface="Arial"/>
            </a:endParaRPr>
          </a:p>
          <a:p>
            <a:pPr defTabSz="762000">
              <a:buFont typeface="Times" charset="0"/>
              <a:buNone/>
            </a:pPr>
            <a:r>
              <a:rPr lang="fr-FR" dirty="0">
                <a:latin typeface="Arial"/>
                <a:cs typeface="Arial"/>
              </a:rPr>
              <a:t>	- </a:t>
            </a:r>
            <a:r>
              <a:rPr lang="fr-FR" dirty="0" err="1" smtClean="0">
                <a:latin typeface="Arial"/>
                <a:cs typeface="Arial"/>
              </a:rPr>
              <a:t>oversized</a:t>
            </a:r>
            <a:r>
              <a:rPr lang="fr-FR" dirty="0" smtClean="0">
                <a:latin typeface="Arial"/>
                <a:cs typeface="Arial"/>
              </a:rPr>
              <a:t> </a:t>
            </a:r>
            <a:endParaRPr lang="fr-FR" dirty="0">
              <a:latin typeface="Arial"/>
              <a:cs typeface="Arial"/>
            </a:endParaRPr>
          </a:p>
          <a:p>
            <a:pPr defTabSz="762000">
              <a:buFont typeface="Times" charset="0"/>
              <a:buNone/>
            </a:pPr>
            <a:r>
              <a:rPr lang="fr-FR" dirty="0">
                <a:latin typeface="Arial"/>
                <a:cs typeface="Arial"/>
              </a:rPr>
              <a:t>	- </a:t>
            </a:r>
            <a:r>
              <a:rPr lang="fr-FR" dirty="0" smtClean="0">
                <a:latin typeface="Arial"/>
                <a:cs typeface="Arial"/>
              </a:rPr>
              <a:t>few </a:t>
            </a:r>
            <a:r>
              <a:rPr lang="fr-FR" dirty="0" err="1" smtClean="0">
                <a:latin typeface="Arial"/>
                <a:cs typeface="Arial"/>
              </a:rPr>
              <a:t>anteversed</a:t>
            </a:r>
            <a:r>
              <a:rPr lang="fr-FR" dirty="0" smtClean="0">
                <a:latin typeface="Arial"/>
                <a:cs typeface="Arial"/>
              </a:rPr>
              <a:t>, </a:t>
            </a:r>
            <a:endParaRPr lang="fr-FR" dirty="0">
              <a:latin typeface="Arial"/>
              <a:cs typeface="Arial"/>
            </a:endParaRPr>
          </a:p>
          <a:p>
            <a:pPr defTabSz="762000">
              <a:buFont typeface="Times" charset="0"/>
              <a:buNone/>
            </a:pPr>
            <a:r>
              <a:rPr lang="fr-FR" dirty="0">
                <a:latin typeface="Arial"/>
                <a:cs typeface="Arial"/>
              </a:rPr>
              <a:t>	- </a:t>
            </a:r>
            <a:r>
              <a:rPr lang="fr-FR" dirty="0" err="1" smtClean="0">
                <a:latin typeface="Arial"/>
                <a:cs typeface="Arial"/>
              </a:rPr>
              <a:t>with</a:t>
            </a:r>
            <a:r>
              <a:rPr lang="fr-FR" dirty="0" smtClean="0">
                <a:latin typeface="Arial"/>
                <a:cs typeface="Arial"/>
              </a:rPr>
              <a:t> </a:t>
            </a:r>
            <a:r>
              <a:rPr lang="fr-FR" dirty="0" err="1" smtClean="0">
                <a:latin typeface="Arial"/>
                <a:cs typeface="Arial"/>
              </a:rPr>
              <a:t>acetabulum</a:t>
            </a:r>
            <a:r>
              <a:rPr lang="fr-FR" dirty="0" smtClean="0">
                <a:latin typeface="Arial"/>
                <a:cs typeface="Arial"/>
              </a:rPr>
              <a:t> </a:t>
            </a:r>
            <a:r>
              <a:rPr lang="fr-FR" dirty="0" err="1" smtClean="0">
                <a:latin typeface="Arial"/>
                <a:cs typeface="Arial"/>
              </a:rPr>
              <a:t>insufficiently</a:t>
            </a:r>
            <a:r>
              <a:rPr lang="fr-FR" dirty="0" smtClean="0">
                <a:latin typeface="Arial"/>
                <a:cs typeface="Arial"/>
              </a:rPr>
              <a:t> </a:t>
            </a:r>
            <a:r>
              <a:rPr lang="fr-FR" dirty="0" err="1" smtClean="0">
                <a:latin typeface="Arial"/>
                <a:cs typeface="Arial"/>
              </a:rPr>
              <a:t>reamed</a:t>
            </a:r>
            <a:endParaRPr lang="fr-FR" dirty="0" smtClean="0">
              <a:latin typeface="Arial"/>
              <a:cs typeface="Arial"/>
            </a:endParaRPr>
          </a:p>
          <a:p>
            <a:pPr defTabSz="762000"/>
            <a:r>
              <a:rPr lang="fr-FR" dirty="0">
                <a:latin typeface="Arial"/>
                <a:cs typeface="Arial"/>
              </a:rPr>
              <a:t>	</a:t>
            </a:r>
            <a:r>
              <a:rPr lang="fr-FR" dirty="0" smtClean="0">
                <a:latin typeface="Arial"/>
                <a:cs typeface="Arial"/>
              </a:rPr>
              <a:t>- </a:t>
            </a:r>
            <a:r>
              <a:rPr lang="fr-FR" dirty="0" err="1">
                <a:latin typeface="Arial"/>
                <a:cs typeface="Arial"/>
              </a:rPr>
              <a:t>Overflowing</a:t>
            </a:r>
            <a:r>
              <a:rPr lang="fr-FR" dirty="0">
                <a:latin typeface="Arial"/>
                <a:cs typeface="Arial"/>
              </a:rPr>
              <a:t> by </a:t>
            </a:r>
            <a:r>
              <a:rPr lang="fr-FR" dirty="0" err="1">
                <a:latin typeface="Arial"/>
                <a:cs typeface="Arial"/>
              </a:rPr>
              <a:t>cylindro-sphéric</a:t>
            </a:r>
            <a:r>
              <a:rPr lang="fr-FR" dirty="0">
                <a:latin typeface="Arial"/>
                <a:cs typeface="Arial"/>
              </a:rPr>
              <a:t> design</a:t>
            </a:r>
            <a:endParaRPr lang="fr-FR" sz="3200" b="1" dirty="0">
              <a:latin typeface="Arial"/>
              <a:cs typeface="Arial"/>
            </a:endParaRPr>
          </a:p>
          <a:p>
            <a:pPr defTabSz="762000">
              <a:buFont typeface="Times" charset="0"/>
              <a:buNone/>
            </a:pPr>
            <a:r>
              <a:rPr lang="fr-FR" dirty="0" smtClean="0">
                <a:latin typeface="Arial"/>
                <a:cs typeface="Arial"/>
              </a:rPr>
              <a:t> </a:t>
            </a:r>
            <a:endParaRPr lang="fr-FR" dirty="0">
              <a:latin typeface="Arial"/>
              <a:cs typeface="Arial"/>
            </a:endParaRPr>
          </a:p>
          <a:p>
            <a:pPr defTabSz="762000">
              <a:buFont typeface="Times" charset="0"/>
              <a:buNone/>
            </a:pPr>
            <a:endParaRPr lang="fr-FR" sz="3200" b="1" dirty="0">
              <a:latin typeface="Arial"/>
              <a:cs typeface="Arial"/>
            </a:endParaRPr>
          </a:p>
          <a:p>
            <a:pPr defTabSz="762000">
              <a:buFont typeface="Times" charset="0"/>
              <a:buNone/>
            </a:pPr>
            <a:endParaRPr lang="fr-FR" sz="3200" dirty="0">
              <a:latin typeface="Arial"/>
              <a:cs typeface="Arial"/>
            </a:endParaRPr>
          </a:p>
        </p:txBody>
      </p:sp>
      <p:pic>
        <p:nvPicPr>
          <p:cNvPr id="65540" name="Picture 4"/>
          <p:cNvPicPr>
            <a:picLocks noChangeAspect="1" noChangeArrowheads="1"/>
          </p:cNvPicPr>
          <p:nvPr/>
        </p:nvPicPr>
        <p:blipFill>
          <a:blip r:embed="rId3"/>
          <a:srcRect/>
          <a:stretch>
            <a:fillRect/>
          </a:stretch>
        </p:blipFill>
        <p:spPr bwMode="auto">
          <a:xfrm>
            <a:off x="2743200" y="4800600"/>
            <a:ext cx="1828800" cy="1468438"/>
          </a:xfrm>
          <a:prstGeom prst="rect">
            <a:avLst/>
          </a:prstGeom>
          <a:noFill/>
          <a:ln w="9525">
            <a:noFill/>
            <a:miter lim="800000"/>
            <a:headEnd/>
            <a:tailEnd/>
          </a:ln>
        </p:spPr>
      </p:pic>
      <p:pic>
        <p:nvPicPr>
          <p:cNvPr id="65541" name="Picture 5"/>
          <p:cNvPicPr>
            <a:picLocks noChangeAspect="1" noChangeArrowheads="1"/>
          </p:cNvPicPr>
          <p:nvPr/>
        </p:nvPicPr>
        <p:blipFill>
          <a:blip r:embed="rId4"/>
          <a:srcRect/>
          <a:stretch>
            <a:fillRect/>
          </a:stretch>
        </p:blipFill>
        <p:spPr bwMode="auto">
          <a:xfrm>
            <a:off x="6934200" y="4724400"/>
            <a:ext cx="1657350" cy="1570038"/>
          </a:xfrm>
          <a:prstGeom prst="rect">
            <a:avLst/>
          </a:prstGeom>
          <a:noFill/>
          <a:ln w="9525">
            <a:noFill/>
            <a:miter lim="800000"/>
            <a:headEnd/>
            <a:tailEnd/>
          </a:ln>
        </p:spPr>
      </p:pic>
      <p:pic>
        <p:nvPicPr>
          <p:cNvPr id="65542" name="Picture 6"/>
          <p:cNvPicPr>
            <a:picLocks noChangeAspect="1" noChangeArrowheads="1"/>
          </p:cNvPicPr>
          <p:nvPr/>
        </p:nvPicPr>
        <p:blipFill>
          <a:blip r:embed="rId5"/>
          <a:srcRect/>
          <a:stretch>
            <a:fillRect/>
          </a:stretch>
        </p:blipFill>
        <p:spPr bwMode="auto">
          <a:xfrm>
            <a:off x="4800600" y="4572000"/>
            <a:ext cx="1839913" cy="2057400"/>
          </a:xfrm>
          <a:prstGeom prst="rect">
            <a:avLst/>
          </a:prstGeom>
          <a:noFill/>
          <a:ln w="9525">
            <a:noFill/>
            <a:miter lim="800000"/>
            <a:headEnd/>
            <a:tailEnd/>
          </a:ln>
        </p:spPr>
      </p:pic>
      <p:pic>
        <p:nvPicPr>
          <p:cNvPr id="65543" name="Picture 7"/>
          <p:cNvPicPr>
            <a:picLocks noChangeAspect="1" noChangeArrowheads="1"/>
          </p:cNvPicPr>
          <p:nvPr/>
        </p:nvPicPr>
        <p:blipFill>
          <a:blip r:embed="rId6"/>
          <a:srcRect/>
          <a:stretch>
            <a:fillRect/>
          </a:stretch>
        </p:blipFill>
        <p:spPr bwMode="auto">
          <a:xfrm>
            <a:off x="304800" y="4800600"/>
            <a:ext cx="2209800" cy="1417638"/>
          </a:xfrm>
          <a:prstGeom prst="rect">
            <a:avLst/>
          </a:prstGeom>
          <a:noFill/>
          <a:ln w="9525">
            <a:noFill/>
            <a:miter lim="800000"/>
            <a:headEnd/>
            <a:tailEnd/>
          </a:ln>
        </p:spPr>
      </p:pic>
      <p:pic>
        <p:nvPicPr>
          <p:cNvPr id="9" name="Picture 3" descr="Acetabulum8"/>
          <p:cNvPicPr>
            <a:picLocks noChangeAspect="1" noChangeArrowheads="1"/>
          </p:cNvPicPr>
          <p:nvPr/>
        </p:nvPicPr>
        <p:blipFill>
          <a:blip r:embed="rId7"/>
          <a:srcRect/>
          <a:stretch>
            <a:fillRect/>
          </a:stretch>
        </p:blipFill>
        <p:spPr bwMode="auto">
          <a:xfrm>
            <a:off x="6640513" y="655218"/>
            <a:ext cx="2194512" cy="2209823"/>
          </a:xfrm>
          <a:prstGeom prst="rect">
            <a:avLst/>
          </a:prstGeom>
          <a:noFill/>
          <a:ln w="9525">
            <a:noFill/>
            <a:miter lim="800000"/>
            <a:headEnd/>
            <a:tailEnd/>
          </a:ln>
        </p:spPr>
      </p:pic>
    </p:spTree>
  </p:cSld>
  <p:clrMapOvr>
    <a:masterClrMapping/>
  </p:clrMapOvr>
  <p:transition xmlns:p14="http://schemas.microsoft.com/office/powerpoint/2010/main">
    <p:diamond/>
  </p:transition>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1544143" y="548351"/>
            <a:ext cx="6436337" cy="769441"/>
          </a:xfrm>
          <a:prstGeom prst="rect">
            <a:avLst/>
          </a:prstGeom>
          <a:noFill/>
        </p:spPr>
        <p:txBody>
          <a:bodyPr wrap="square" rtlCol="0">
            <a:spAutoFit/>
          </a:bodyPr>
          <a:lstStyle/>
          <a:p>
            <a:r>
              <a:rPr lang="fr-FR" sz="4400" dirty="0" smtClean="0">
                <a:solidFill>
                  <a:schemeClr val="tx2">
                    <a:lumMod val="90000"/>
                  </a:schemeClr>
                </a:solidFill>
              </a:rPr>
              <a:t>Pré-</a:t>
            </a:r>
            <a:r>
              <a:rPr lang="fr-FR" sz="4400" dirty="0" err="1" smtClean="0">
                <a:solidFill>
                  <a:schemeClr val="tx2">
                    <a:lumMod val="90000"/>
                  </a:schemeClr>
                </a:solidFill>
              </a:rPr>
              <a:t>operative</a:t>
            </a:r>
            <a:r>
              <a:rPr lang="fr-FR" sz="4400" dirty="0" smtClean="0">
                <a:solidFill>
                  <a:schemeClr val="tx2">
                    <a:lumMod val="90000"/>
                  </a:schemeClr>
                </a:solidFill>
              </a:rPr>
              <a:t> planning</a:t>
            </a:r>
            <a:endParaRPr lang="fr-FR" sz="4400" dirty="0">
              <a:solidFill>
                <a:schemeClr val="tx2">
                  <a:lumMod val="90000"/>
                </a:schemeClr>
              </a:solidFill>
            </a:endParaRPr>
          </a:p>
        </p:txBody>
      </p:sp>
      <p:pic>
        <p:nvPicPr>
          <p:cNvPr id="3" name="Image 2" descr="screenshot_0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8565" y="1639206"/>
            <a:ext cx="6537603" cy="4959047"/>
          </a:xfrm>
          <a:prstGeom prst="rect">
            <a:avLst/>
          </a:prstGeom>
        </p:spPr>
      </p:pic>
    </p:spTree>
    <p:extLst>
      <p:ext uri="{BB962C8B-B14F-4D97-AF65-F5344CB8AC3E}">
        <p14:creationId xmlns:p14="http://schemas.microsoft.com/office/powerpoint/2010/main" val="1927425447"/>
      </p:ext>
    </p:extLst>
  </p:cSld>
  <p:clrMapOvr>
    <a:masterClrMapping/>
  </p:clrMapOvr>
  <p:transition xmlns:p14="http://schemas.microsoft.com/office/powerpoint/2010/main">
    <p:diamond/>
  </p:transition>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822581" y="548351"/>
            <a:ext cx="6104418" cy="707886"/>
          </a:xfrm>
          <a:prstGeom prst="rect">
            <a:avLst/>
          </a:prstGeom>
          <a:noFill/>
        </p:spPr>
        <p:txBody>
          <a:bodyPr wrap="square" rtlCol="0">
            <a:spAutoFit/>
          </a:bodyPr>
          <a:lstStyle/>
          <a:p>
            <a:r>
              <a:rPr lang="fr-FR" sz="4000" dirty="0" smtClean="0">
                <a:solidFill>
                  <a:srgbClr val="A7D6FF"/>
                </a:solidFill>
              </a:rPr>
              <a:t>APPROACH</a:t>
            </a:r>
            <a:endParaRPr lang="fr-FR" sz="4000" dirty="0">
              <a:solidFill>
                <a:srgbClr val="A7D6FF"/>
              </a:solidFill>
            </a:endParaRPr>
          </a:p>
        </p:txBody>
      </p:sp>
      <p:sp>
        <p:nvSpPr>
          <p:cNvPr id="3" name="ZoneTexte 2"/>
          <p:cNvSpPr txBox="1"/>
          <p:nvPr/>
        </p:nvSpPr>
        <p:spPr>
          <a:xfrm>
            <a:off x="822580" y="2453151"/>
            <a:ext cx="7893893" cy="3416320"/>
          </a:xfrm>
          <a:prstGeom prst="rect">
            <a:avLst/>
          </a:prstGeom>
          <a:noFill/>
        </p:spPr>
        <p:txBody>
          <a:bodyPr wrap="square" rtlCol="0">
            <a:spAutoFit/>
          </a:bodyPr>
          <a:lstStyle/>
          <a:p>
            <a:r>
              <a:rPr lang="fr-FR" sz="3600" dirty="0" err="1" smtClean="0"/>
              <a:t>Surgeon’s</a:t>
            </a:r>
            <a:r>
              <a:rPr lang="fr-FR" sz="3600" dirty="0" smtClean="0"/>
              <a:t> </a:t>
            </a:r>
            <a:r>
              <a:rPr lang="fr-FR" sz="3600" dirty="0" err="1" smtClean="0"/>
              <a:t>preferered</a:t>
            </a:r>
            <a:r>
              <a:rPr lang="fr-FR" sz="3600" dirty="0" smtClean="0"/>
              <a:t> </a:t>
            </a:r>
            <a:r>
              <a:rPr lang="fr-FR" sz="3600" dirty="0" err="1" smtClean="0"/>
              <a:t>approach</a:t>
            </a:r>
            <a:endParaRPr lang="fr-FR" sz="3600" dirty="0" smtClean="0"/>
          </a:p>
          <a:p>
            <a:endParaRPr lang="fr-FR" sz="3600" dirty="0"/>
          </a:p>
          <a:p>
            <a:r>
              <a:rPr lang="fr-FR" sz="3600" dirty="0" smtClean="0"/>
              <a:t>Instruments </a:t>
            </a:r>
            <a:r>
              <a:rPr lang="fr-FR" sz="3600" dirty="0" err="1" smtClean="0"/>
              <a:t>allows</a:t>
            </a:r>
            <a:r>
              <a:rPr lang="fr-FR" sz="3600" dirty="0" smtClean="0"/>
              <a:t> </a:t>
            </a:r>
            <a:r>
              <a:rPr lang="fr-FR" sz="3600" dirty="0" err="1" smtClean="0"/>
              <a:t>minimally</a:t>
            </a:r>
            <a:r>
              <a:rPr lang="fr-FR" sz="3600" dirty="0" smtClean="0"/>
              <a:t> invasive </a:t>
            </a:r>
            <a:r>
              <a:rPr lang="fr-FR" sz="3600" dirty="0" err="1" smtClean="0"/>
              <a:t>approach</a:t>
            </a:r>
            <a:endParaRPr lang="fr-FR" sz="3600" dirty="0" smtClean="0"/>
          </a:p>
          <a:p>
            <a:endParaRPr lang="fr-FR" sz="3600" dirty="0"/>
          </a:p>
          <a:p>
            <a:r>
              <a:rPr lang="fr-FR" sz="3600" dirty="0" smtClean="0">
                <a:solidFill>
                  <a:srgbClr val="FFFF00"/>
                </a:solidFill>
              </a:rPr>
              <a:t>Good </a:t>
            </a:r>
            <a:r>
              <a:rPr lang="fr-FR" sz="3600" dirty="0" err="1" smtClean="0">
                <a:solidFill>
                  <a:srgbClr val="FFFF00"/>
                </a:solidFill>
              </a:rPr>
              <a:t>view</a:t>
            </a:r>
            <a:r>
              <a:rPr lang="fr-FR" sz="3600" dirty="0" smtClean="0">
                <a:solidFill>
                  <a:srgbClr val="FFFF00"/>
                </a:solidFill>
              </a:rPr>
              <a:t> of </a:t>
            </a:r>
            <a:r>
              <a:rPr lang="fr-FR" sz="3600" dirty="0" err="1" smtClean="0">
                <a:solidFill>
                  <a:srgbClr val="FFFF00"/>
                </a:solidFill>
              </a:rPr>
              <a:t>acetabulum</a:t>
            </a:r>
            <a:r>
              <a:rPr lang="fr-FR" sz="3600" dirty="0" smtClean="0">
                <a:solidFill>
                  <a:srgbClr val="FFFF00"/>
                </a:solidFill>
              </a:rPr>
              <a:t> </a:t>
            </a:r>
            <a:r>
              <a:rPr lang="fr-FR" sz="3600" dirty="0" err="1">
                <a:solidFill>
                  <a:srgbClr val="FFFF00"/>
                </a:solidFill>
              </a:rPr>
              <a:t>anterior</a:t>
            </a:r>
            <a:r>
              <a:rPr lang="fr-FR" sz="3600" dirty="0">
                <a:solidFill>
                  <a:srgbClr val="FFFF00"/>
                </a:solidFill>
              </a:rPr>
              <a:t> </a:t>
            </a:r>
            <a:r>
              <a:rPr lang="fr-FR" sz="3600" dirty="0" err="1">
                <a:solidFill>
                  <a:srgbClr val="FFFF00"/>
                </a:solidFill>
              </a:rPr>
              <a:t>rim</a:t>
            </a:r>
            <a:r>
              <a:rPr lang="fr-FR" sz="3600" dirty="0">
                <a:solidFill>
                  <a:srgbClr val="FFFF00"/>
                </a:solidFill>
              </a:rPr>
              <a:t> </a:t>
            </a:r>
          </a:p>
        </p:txBody>
      </p:sp>
    </p:spTree>
    <p:extLst>
      <p:ext uri="{BB962C8B-B14F-4D97-AF65-F5344CB8AC3E}">
        <p14:creationId xmlns:p14="http://schemas.microsoft.com/office/powerpoint/2010/main" val="585417879"/>
      </p:ext>
    </p:extLst>
  </p:cSld>
  <p:clrMapOvr>
    <a:masterClrMapping/>
  </p:clrMapOvr>
  <p:transition xmlns:p14="http://schemas.microsoft.com/office/powerpoint/2010/main">
    <p:diamond/>
  </p:transition>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505094" y="505060"/>
            <a:ext cx="6292024" cy="707886"/>
          </a:xfrm>
          <a:prstGeom prst="rect">
            <a:avLst/>
          </a:prstGeom>
          <a:noFill/>
        </p:spPr>
        <p:txBody>
          <a:bodyPr wrap="square" rtlCol="0">
            <a:spAutoFit/>
          </a:bodyPr>
          <a:lstStyle/>
          <a:p>
            <a:r>
              <a:rPr lang="fr-FR" sz="4000" dirty="0" err="1" smtClean="0">
                <a:solidFill>
                  <a:srgbClr val="A7D6FF"/>
                </a:solidFill>
              </a:rPr>
              <a:t>Acetabular</a:t>
            </a:r>
            <a:r>
              <a:rPr lang="fr-FR" sz="4000" dirty="0" smtClean="0">
                <a:solidFill>
                  <a:srgbClr val="A7D6FF"/>
                </a:solidFill>
              </a:rPr>
              <a:t> préparation</a:t>
            </a:r>
            <a:endParaRPr lang="fr-FR" sz="4000" dirty="0">
              <a:solidFill>
                <a:srgbClr val="A7D6FF"/>
              </a:solidFill>
            </a:endParaRPr>
          </a:p>
        </p:txBody>
      </p:sp>
      <p:pic>
        <p:nvPicPr>
          <p:cNvPr id="5" name="Image 4" descr="screenshot_0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9725" y="1861507"/>
            <a:ext cx="3367503" cy="3243925"/>
          </a:xfrm>
          <a:prstGeom prst="rect">
            <a:avLst/>
          </a:prstGeom>
        </p:spPr>
      </p:pic>
      <p:sp>
        <p:nvSpPr>
          <p:cNvPr id="7" name="ZoneTexte 6"/>
          <p:cNvSpPr txBox="1"/>
          <p:nvPr/>
        </p:nvSpPr>
        <p:spPr>
          <a:xfrm>
            <a:off x="4964349" y="1861507"/>
            <a:ext cx="3665537" cy="4154983"/>
          </a:xfrm>
          <a:prstGeom prst="rect">
            <a:avLst/>
          </a:prstGeom>
          <a:noFill/>
        </p:spPr>
        <p:txBody>
          <a:bodyPr wrap="square" rtlCol="0">
            <a:spAutoFit/>
          </a:bodyPr>
          <a:lstStyle/>
          <a:p>
            <a:r>
              <a:rPr lang="fr-FR" dirty="0" smtClean="0"/>
              <a:t>Excision of the </a:t>
            </a:r>
            <a:r>
              <a:rPr lang="fr-FR" dirty="0" err="1" smtClean="0"/>
              <a:t>labrum</a:t>
            </a:r>
            <a:r>
              <a:rPr lang="fr-FR" dirty="0" smtClean="0"/>
              <a:t> and </a:t>
            </a:r>
            <a:r>
              <a:rPr lang="fr-FR" dirty="0" err="1" smtClean="0"/>
              <a:t>osteophytes</a:t>
            </a:r>
            <a:endParaRPr lang="fr-FR" dirty="0" smtClean="0"/>
          </a:p>
          <a:p>
            <a:endParaRPr lang="fr-FR" dirty="0"/>
          </a:p>
          <a:p>
            <a:r>
              <a:rPr lang="fr-FR" dirty="0" err="1" smtClean="0"/>
              <a:t>Remove</a:t>
            </a:r>
            <a:r>
              <a:rPr lang="fr-FR" dirty="0" smtClean="0"/>
              <a:t> soft tissues in the </a:t>
            </a:r>
            <a:r>
              <a:rPr lang="fr-FR" dirty="0" err="1" smtClean="0"/>
              <a:t>acetabulum</a:t>
            </a:r>
            <a:endParaRPr lang="fr-FR" dirty="0" smtClean="0"/>
          </a:p>
          <a:p>
            <a:endParaRPr lang="fr-FR" dirty="0"/>
          </a:p>
          <a:p>
            <a:r>
              <a:rPr lang="fr-FR" dirty="0" err="1" smtClean="0"/>
              <a:t>Proper</a:t>
            </a:r>
            <a:r>
              <a:rPr lang="fr-FR" dirty="0" smtClean="0"/>
              <a:t> </a:t>
            </a:r>
            <a:r>
              <a:rPr lang="fr-FR" dirty="0" err="1" smtClean="0"/>
              <a:t>vizualisation</a:t>
            </a:r>
            <a:r>
              <a:rPr lang="fr-FR" dirty="0" smtClean="0"/>
              <a:t> of </a:t>
            </a:r>
            <a:r>
              <a:rPr lang="fr-FR" dirty="0" err="1" smtClean="0"/>
              <a:t>bone</a:t>
            </a:r>
            <a:endParaRPr lang="fr-FR" dirty="0" smtClean="0"/>
          </a:p>
          <a:p>
            <a:endParaRPr lang="fr-FR" dirty="0"/>
          </a:p>
          <a:p>
            <a:r>
              <a:rPr lang="fr-FR" dirty="0" smtClean="0"/>
              <a:t>Identification of </a:t>
            </a:r>
            <a:r>
              <a:rPr lang="fr-FR" dirty="0" err="1" smtClean="0"/>
              <a:t>bony</a:t>
            </a:r>
            <a:r>
              <a:rPr lang="fr-FR" dirty="0" smtClean="0"/>
              <a:t> </a:t>
            </a:r>
            <a:r>
              <a:rPr lang="fr-FR" dirty="0" err="1" smtClean="0"/>
              <a:t>defects</a:t>
            </a:r>
            <a:r>
              <a:rPr lang="fr-FR" dirty="0" smtClean="0"/>
              <a:t> (</a:t>
            </a:r>
            <a:r>
              <a:rPr lang="fr-FR" dirty="0" err="1" smtClean="0"/>
              <a:t>graft</a:t>
            </a:r>
            <a:r>
              <a:rPr lang="fr-FR" dirty="0" smtClean="0"/>
              <a:t>)</a:t>
            </a:r>
            <a:endParaRPr lang="fr-FR" dirty="0"/>
          </a:p>
        </p:txBody>
      </p:sp>
    </p:spTree>
    <p:extLst>
      <p:ext uri="{BB962C8B-B14F-4D97-AF65-F5344CB8AC3E}">
        <p14:creationId xmlns:p14="http://schemas.microsoft.com/office/powerpoint/2010/main" val="1587017423"/>
      </p:ext>
    </p:extLst>
  </p:cSld>
  <p:clrMapOvr>
    <a:masterClrMapping/>
  </p:clrMapOvr>
  <p:transition xmlns:p14="http://schemas.microsoft.com/office/powerpoint/2010/main">
    <p:diamond/>
  </p:transition>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331919" y="194408"/>
            <a:ext cx="4516981" cy="769441"/>
          </a:xfrm>
          <a:prstGeom prst="rect">
            <a:avLst/>
          </a:prstGeom>
          <a:noFill/>
        </p:spPr>
        <p:txBody>
          <a:bodyPr wrap="square" rtlCol="0">
            <a:spAutoFit/>
          </a:bodyPr>
          <a:lstStyle/>
          <a:p>
            <a:r>
              <a:rPr lang="fr-FR" sz="4400" dirty="0" err="1" smtClean="0">
                <a:solidFill>
                  <a:srgbClr val="A7D6FF"/>
                </a:solidFill>
              </a:rPr>
              <a:t>Reaming</a:t>
            </a:r>
            <a:endParaRPr lang="fr-FR" sz="4400" dirty="0">
              <a:solidFill>
                <a:srgbClr val="A7D6FF"/>
              </a:solidFill>
            </a:endParaRPr>
          </a:p>
        </p:txBody>
      </p:sp>
      <p:pic>
        <p:nvPicPr>
          <p:cNvPr id="3" name="Image 2" descr="screenshot_0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1919" y="1004460"/>
            <a:ext cx="2381156" cy="2359509"/>
          </a:xfrm>
          <a:prstGeom prst="rect">
            <a:avLst/>
          </a:prstGeom>
        </p:spPr>
      </p:pic>
      <p:sp>
        <p:nvSpPr>
          <p:cNvPr id="4" name="ZoneTexte 3"/>
          <p:cNvSpPr txBox="1"/>
          <p:nvPr/>
        </p:nvSpPr>
        <p:spPr>
          <a:xfrm>
            <a:off x="5123092" y="548351"/>
            <a:ext cx="3679969" cy="7109637"/>
          </a:xfrm>
          <a:prstGeom prst="rect">
            <a:avLst/>
          </a:prstGeom>
          <a:noFill/>
        </p:spPr>
        <p:txBody>
          <a:bodyPr wrap="square" rtlCol="0">
            <a:spAutoFit/>
          </a:bodyPr>
          <a:lstStyle/>
          <a:p>
            <a:pPr marL="342900" indent="-342900">
              <a:buFont typeface="Arial"/>
              <a:buChar char="•"/>
            </a:pPr>
            <a:r>
              <a:rPr lang="fr-FR" dirty="0" err="1" smtClean="0"/>
              <a:t>Spherical</a:t>
            </a:r>
            <a:r>
              <a:rPr lang="fr-FR" dirty="0" smtClean="0"/>
              <a:t> </a:t>
            </a:r>
            <a:r>
              <a:rPr lang="fr-FR" dirty="0" err="1" smtClean="0"/>
              <a:t>reaming</a:t>
            </a:r>
            <a:endParaRPr lang="fr-FR" dirty="0" smtClean="0"/>
          </a:p>
          <a:p>
            <a:pPr marL="342900" indent="-342900">
              <a:buFont typeface="Arial"/>
              <a:buChar char="•"/>
            </a:pPr>
            <a:endParaRPr lang="fr-FR" dirty="0" smtClean="0"/>
          </a:p>
          <a:p>
            <a:pPr marL="342900" indent="-342900">
              <a:buFont typeface="Arial"/>
              <a:buChar char="•"/>
            </a:pPr>
            <a:r>
              <a:rPr lang="fr-FR" dirty="0" err="1" smtClean="0"/>
              <a:t>Only</a:t>
            </a:r>
            <a:r>
              <a:rPr lang="fr-FR" dirty="0" smtClean="0"/>
              <a:t> « </a:t>
            </a:r>
            <a:r>
              <a:rPr lang="fr-FR" dirty="0" err="1" smtClean="0"/>
              <a:t>Cutting</a:t>
            </a:r>
            <a:r>
              <a:rPr lang="fr-FR" dirty="0" smtClean="0"/>
              <a:t> </a:t>
            </a:r>
            <a:r>
              <a:rPr lang="fr-FR" dirty="0" err="1" smtClean="0"/>
              <a:t>Edge</a:t>
            </a:r>
            <a:r>
              <a:rPr lang="fr-FR" dirty="0" smtClean="0"/>
              <a:t> » </a:t>
            </a:r>
            <a:r>
              <a:rPr lang="fr-FR" dirty="0" err="1" smtClean="0"/>
              <a:t>reamers</a:t>
            </a:r>
            <a:endParaRPr lang="fr-FR" dirty="0" smtClean="0"/>
          </a:p>
          <a:p>
            <a:pPr marL="342900" indent="-342900">
              <a:buFont typeface="Arial"/>
              <a:buChar char="•"/>
            </a:pPr>
            <a:r>
              <a:rPr lang="fr-FR" dirty="0" smtClean="0"/>
              <a:t>40-45° abduction</a:t>
            </a:r>
          </a:p>
          <a:p>
            <a:pPr marL="342900" indent="-342900">
              <a:buFont typeface="Arial"/>
              <a:buChar char="•"/>
            </a:pPr>
            <a:r>
              <a:rPr lang="fr-FR" dirty="0" smtClean="0"/>
              <a:t>Caution </a:t>
            </a:r>
            <a:r>
              <a:rPr lang="fr-FR" dirty="0" err="1" smtClean="0"/>
              <a:t>acetabulum</a:t>
            </a:r>
            <a:r>
              <a:rPr lang="fr-FR" dirty="0" smtClean="0"/>
              <a:t> </a:t>
            </a:r>
            <a:r>
              <a:rPr lang="fr-FR" dirty="0" err="1" smtClean="0"/>
              <a:t>anteversion</a:t>
            </a:r>
            <a:r>
              <a:rPr lang="fr-FR" dirty="0" smtClean="0"/>
              <a:t> (respect </a:t>
            </a:r>
            <a:r>
              <a:rPr lang="fr-FR" dirty="0" err="1" smtClean="0"/>
              <a:t>anatomy</a:t>
            </a:r>
            <a:r>
              <a:rPr lang="fr-FR" dirty="0" smtClean="0"/>
              <a:t>)</a:t>
            </a:r>
          </a:p>
          <a:p>
            <a:pPr marL="342900" indent="-342900">
              <a:buFont typeface="Arial"/>
              <a:buChar char="•"/>
            </a:pPr>
            <a:endParaRPr lang="fr-FR" dirty="0" smtClean="0"/>
          </a:p>
          <a:p>
            <a:pPr marL="342900" indent="-342900">
              <a:buFont typeface="Arial"/>
              <a:buChar char="•"/>
            </a:pPr>
            <a:r>
              <a:rPr lang="fr-FR" dirty="0" smtClean="0"/>
              <a:t>1.5mm </a:t>
            </a:r>
            <a:r>
              <a:rPr lang="fr-FR" dirty="0"/>
              <a:t>of </a:t>
            </a:r>
            <a:r>
              <a:rPr lang="fr-FR" dirty="0" err="1"/>
              <a:t>interference</a:t>
            </a:r>
            <a:r>
              <a:rPr lang="fr-FR" dirty="0"/>
              <a:t> fit </a:t>
            </a:r>
            <a:r>
              <a:rPr lang="fr-FR" dirty="0" err="1"/>
              <a:t>is</a:t>
            </a:r>
            <a:r>
              <a:rPr lang="fr-FR" dirty="0"/>
              <a:t> not </a:t>
            </a:r>
            <a:r>
              <a:rPr lang="fr-FR" dirty="0" err="1"/>
              <a:t>always</a:t>
            </a:r>
            <a:r>
              <a:rPr lang="fr-FR" dirty="0"/>
              <a:t> </a:t>
            </a:r>
            <a:r>
              <a:rPr lang="fr-FR" dirty="0" err="1" smtClean="0"/>
              <a:t>necessary</a:t>
            </a:r>
            <a:r>
              <a:rPr lang="fr-FR" dirty="0" smtClean="0"/>
              <a:t>: over-</a:t>
            </a:r>
            <a:r>
              <a:rPr lang="fr-FR" dirty="0" err="1" smtClean="0"/>
              <a:t>reaming</a:t>
            </a:r>
            <a:r>
              <a:rPr lang="fr-FR" dirty="0" smtClean="0"/>
              <a:t> of 1mm (more </a:t>
            </a:r>
            <a:r>
              <a:rPr lang="fr-FR" dirty="0" err="1" smtClean="0"/>
              <a:t>than</a:t>
            </a:r>
            <a:r>
              <a:rPr lang="fr-FR" dirty="0" smtClean="0"/>
              <a:t> 80%)</a:t>
            </a:r>
          </a:p>
          <a:p>
            <a:pPr marL="342900" indent="-342900">
              <a:buFont typeface="Arial"/>
              <a:buChar char="•"/>
            </a:pPr>
            <a:r>
              <a:rPr lang="fr-FR" dirty="0" smtClean="0"/>
              <a:t>0.5 </a:t>
            </a:r>
            <a:r>
              <a:rPr lang="fr-FR" dirty="0" err="1" smtClean="0"/>
              <a:t>Interference</a:t>
            </a:r>
            <a:r>
              <a:rPr lang="fr-FR" dirty="0" smtClean="0"/>
              <a:t> fit  </a:t>
            </a:r>
            <a:r>
              <a:rPr lang="fr-FR" dirty="0" err="1" smtClean="0"/>
              <a:t>is</a:t>
            </a:r>
            <a:r>
              <a:rPr lang="fr-FR" dirty="0" smtClean="0"/>
              <a:t> </a:t>
            </a:r>
            <a:r>
              <a:rPr lang="fr-FR" dirty="0" err="1" smtClean="0"/>
              <a:t>enough</a:t>
            </a:r>
            <a:endParaRPr lang="fr-FR" dirty="0" smtClean="0"/>
          </a:p>
          <a:p>
            <a:pPr marL="342900" indent="-342900">
              <a:buFont typeface="Arial"/>
              <a:buChar char="•"/>
            </a:pPr>
            <a:endParaRPr lang="fr-FR" dirty="0" smtClean="0"/>
          </a:p>
          <a:p>
            <a:pPr marL="342900" indent="-342900">
              <a:buFont typeface="Arial"/>
              <a:buChar char="•"/>
            </a:pPr>
            <a:endParaRPr lang="fr-FR" dirty="0" smtClean="0"/>
          </a:p>
          <a:p>
            <a:pPr marL="342900" indent="-342900">
              <a:buFont typeface="Arial"/>
              <a:buChar char="•"/>
            </a:pPr>
            <a:endParaRPr lang="fr-FR" dirty="0"/>
          </a:p>
        </p:txBody>
      </p:sp>
      <p:sp>
        <p:nvSpPr>
          <p:cNvPr id="5" name="ZoneTexte 4"/>
          <p:cNvSpPr txBox="1"/>
          <p:nvPr/>
        </p:nvSpPr>
        <p:spPr>
          <a:xfrm>
            <a:off x="331919" y="5962642"/>
            <a:ext cx="4488381" cy="369332"/>
          </a:xfrm>
          <a:prstGeom prst="rect">
            <a:avLst/>
          </a:prstGeom>
          <a:noFill/>
        </p:spPr>
        <p:txBody>
          <a:bodyPr wrap="square" rtlCol="0">
            <a:spAutoFit/>
          </a:bodyPr>
          <a:lstStyle/>
          <a:p>
            <a:r>
              <a:rPr lang="fr-FR" sz="1800" dirty="0" smtClean="0"/>
              <a:t>Straight or </a:t>
            </a:r>
            <a:r>
              <a:rPr lang="fr-FR" sz="1800" dirty="0" err="1" smtClean="0"/>
              <a:t>angled</a:t>
            </a:r>
            <a:r>
              <a:rPr lang="fr-FR" sz="1800" dirty="0" smtClean="0"/>
              <a:t> </a:t>
            </a:r>
            <a:r>
              <a:rPr lang="fr-FR" sz="1800" dirty="0" err="1" smtClean="0"/>
              <a:t>reamers</a:t>
            </a:r>
            <a:r>
              <a:rPr lang="fr-FR" sz="1800" dirty="0" smtClean="0"/>
              <a:t> are </a:t>
            </a:r>
            <a:r>
              <a:rPr lang="fr-FR" sz="1800" dirty="0" err="1" smtClean="0"/>
              <a:t>available</a:t>
            </a:r>
            <a:endParaRPr lang="fr-FR" sz="1800" dirty="0"/>
          </a:p>
        </p:txBody>
      </p:sp>
      <p:pic>
        <p:nvPicPr>
          <p:cNvPr id="6" name="Image 5" descr="screenshot_12.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0200" y="3651844"/>
            <a:ext cx="3840431" cy="2228256"/>
          </a:xfrm>
          <a:prstGeom prst="rect">
            <a:avLst/>
          </a:prstGeom>
        </p:spPr>
      </p:pic>
    </p:spTree>
    <p:extLst>
      <p:ext uri="{BB962C8B-B14F-4D97-AF65-F5344CB8AC3E}">
        <p14:creationId xmlns:p14="http://schemas.microsoft.com/office/powerpoint/2010/main" val="3667314106"/>
      </p:ext>
    </p:extLst>
  </p:cSld>
  <p:clrMapOvr>
    <a:masterClrMapping/>
  </p:clrMapOvr>
  <p:transition xmlns:p14="http://schemas.microsoft.com/office/powerpoint/2010/main">
    <p:diamond/>
  </p:transition>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490662" y="322364"/>
            <a:ext cx="8067069" cy="769441"/>
          </a:xfrm>
          <a:prstGeom prst="rect">
            <a:avLst/>
          </a:prstGeom>
          <a:noFill/>
        </p:spPr>
        <p:txBody>
          <a:bodyPr wrap="square" rtlCol="0">
            <a:spAutoFit/>
          </a:bodyPr>
          <a:lstStyle/>
          <a:p>
            <a:r>
              <a:rPr lang="fr-FR" sz="4400" dirty="0" err="1" smtClean="0"/>
              <a:t>What</a:t>
            </a:r>
            <a:r>
              <a:rPr lang="fr-FR" sz="4400" dirty="0" smtClean="0"/>
              <a:t> </a:t>
            </a:r>
            <a:r>
              <a:rPr lang="fr-FR" sz="4400" dirty="0" err="1" smtClean="0"/>
              <a:t>is</a:t>
            </a:r>
            <a:r>
              <a:rPr lang="fr-FR" sz="4400" dirty="0" smtClean="0"/>
              <a:t> ADM</a:t>
            </a:r>
            <a:r>
              <a:rPr lang="fr-FR" sz="2000" baseline="30000" dirty="0" smtClean="0"/>
              <a:t>®</a:t>
            </a:r>
            <a:r>
              <a:rPr lang="fr-FR" sz="4400" dirty="0" smtClean="0"/>
              <a:t> </a:t>
            </a:r>
            <a:r>
              <a:rPr lang="fr-FR" sz="4400" dirty="0" err="1" smtClean="0"/>
              <a:t>Cup</a:t>
            </a:r>
            <a:r>
              <a:rPr lang="fr-FR" sz="4400" dirty="0" smtClean="0"/>
              <a:t>?</a:t>
            </a:r>
            <a:endParaRPr lang="fr-FR" sz="4400" dirty="0"/>
          </a:p>
        </p:txBody>
      </p:sp>
      <p:sp>
        <p:nvSpPr>
          <p:cNvPr id="3" name="ZoneTexte 2"/>
          <p:cNvSpPr txBox="1"/>
          <p:nvPr/>
        </p:nvSpPr>
        <p:spPr>
          <a:xfrm>
            <a:off x="490662" y="1356448"/>
            <a:ext cx="7966049" cy="1384995"/>
          </a:xfrm>
          <a:prstGeom prst="rect">
            <a:avLst/>
          </a:prstGeom>
          <a:noFill/>
        </p:spPr>
        <p:txBody>
          <a:bodyPr wrap="square" rtlCol="0">
            <a:spAutoFit/>
          </a:bodyPr>
          <a:lstStyle/>
          <a:p>
            <a:r>
              <a:rPr lang="fr-FR" sz="2800" dirty="0" smtClean="0"/>
              <a:t>Dual </a:t>
            </a:r>
            <a:r>
              <a:rPr lang="fr-FR" sz="2800" dirty="0" err="1"/>
              <a:t>mobility</a:t>
            </a:r>
            <a:r>
              <a:rPr lang="fr-FR" sz="2800" dirty="0"/>
              <a:t> </a:t>
            </a:r>
            <a:r>
              <a:rPr lang="fr-FR" sz="2800" dirty="0" err="1"/>
              <a:t>cup</a:t>
            </a:r>
            <a:r>
              <a:rPr lang="fr-FR" sz="2800" dirty="0"/>
              <a:t> / mobile </a:t>
            </a:r>
            <a:r>
              <a:rPr lang="fr-FR" sz="2800" dirty="0" err="1" smtClean="0"/>
              <a:t>bearing</a:t>
            </a:r>
            <a:endParaRPr lang="fr-FR" sz="2800" dirty="0" smtClean="0"/>
          </a:p>
          <a:p>
            <a:endParaRPr lang="fr-FR" sz="2800" dirty="0"/>
          </a:p>
          <a:p>
            <a:r>
              <a:rPr lang="fr-FR" sz="2800" dirty="0" smtClean="0"/>
              <a:t>The </a:t>
            </a:r>
            <a:r>
              <a:rPr lang="fr-FR" sz="2800" dirty="0" err="1" smtClean="0"/>
              <a:t>only</a:t>
            </a:r>
            <a:r>
              <a:rPr lang="fr-FR" sz="2800" dirty="0" smtClean="0"/>
              <a:t> </a:t>
            </a:r>
            <a:r>
              <a:rPr lang="fr-FR" sz="2800" dirty="0" err="1" smtClean="0"/>
              <a:t>anatomical</a:t>
            </a:r>
            <a:r>
              <a:rPr lang="fr-FR" sz="2800" dirty="0" smtClean="0"/>
              <a:t> </a:t>
            </a:r>
            <a:r>
              <a:rPr lang="fr-FR" sz="2800" dirty="0" err="1" smtClean="0"/>
              <a:t>acetabular</a:t>
            </a:r>
            <a:r>
              <a:rPr lang="fr-FR" sz="2800" dirty="0" smtClean="0"/>
              <a:t> </a:t>
            </a:r>
            <a:r>
              <a:rPr lang="fr-FR" sz="2800" dirty="0" err="1" smtClean="0"/>
              <a:t>cup</a:t>
            </a:r>
            <a:endParaRPr lang="fr-FR" sz="2800" dirty="0" smtClean="0"/>
          </a:p>
        </p:txBody>
      </p:sp>
      <p:pic>
        <p:nvPicPr>
          <p:cNvPr id="7" name="Image 6" descr="ADM intro.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0544" y="3291282"/>
            <a:ext cx="5492894" cy="3456985"/>
          </a:xfrm>
          <a:prstGeom prst="rect">
            <a:avLst/>
          </a:prstGeom>
        </p:spPr>
      </p:pic>
    </p:spTree>
    <p:extLst>
      <p:ext uri="{BB962C8B-B14F-4D97-AF65-F5344CB8AC3E}">
        <p14:creationId xmlns:p14="http://schemas.microsoft.com/office/powerpoint/2010/main" val="551781895"/>
      </p:ext>
    </p:extLst>
  </p:cSld>
  <p:clrMapOvr>
    <a:masterClrMapping/>
  </p:clrMapOvr>
  <p:transition xmlns:p14="http://schemas.microsoft.com/office/powerpoint/2010/main">
    <p:diamond/>
  </p:transition>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634975" y="418479"/>
            <a:ext cx="1746181" cy="769441"/>
          </a:xfrm>
          <a:prstGeom prst="rect">
            <a:avLst/>
          </a:prstGeom>
          <a:noFill/>
        </p:spPr>
        <p:txBody>
          <a:bodyPr wrap="square" rtlCol="0">
            <a:spAutoFit/>
          </a:bodyPr>
          <a:lstStyle/>
          <a:p>
            <a:r>
              <a:rPr lang="fr-FR" sz="4400" dirty="0" smtClean="0">
                <a:solidFill>
                  <a:srgbClr val="A7D6FF"/>
                </a:solidFill>
              </a:rPr>
              <a:t>Trial</a:t>
            </a:r>
            <a:endParaRPr lang="fr-FR" sz="4400" dirty="0">
              <a:solidFill>
                <a:srgbClr val="A7D6FF"/>
              </a:solidFill>
            </a:endParaRPr>
          </a:p>
        </p:txBody>
      </p:sp>
      <p:pic>
        <p:nvPicPr>
          <p:cNvPr id="3" name="Image 2" descr="screenshot_07.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6931" y="1967105"/>
            <a:ext cx="4016994" cy="3509352"/>
          </a:xfrm>
          <a:prstGeom prst="rect">
            <a:avLst/>
          </a:prstGeom>
        </p:spPr>
      </p:pic>
      <p:sp>
        <p:nvSpPr>
          <p:cNvPr id="4" name="Rectangle 3"/>
          <p:cNvSpPr/>
          <p:nvPr/>
        </p:nvSpPr>
        <p:spPr>
          <a:xfrm>
            <a:off x="4335237" y="1808371"/>
            <a:ext cx="4572000" cy="4154983"/>
          </a:xfrm>
          <a:prstGeom prst="rect">
            <a:avLst/>
          </a:prstGeom>
        </p:spPr>
        <p:txBody>
          <a:bodyPr>
            <a:spAutoFit/>
          </a:bodyPr>
          <a:lstStyle/>
          <a:p>
            <a:pPr marL="342900" indent="-342900">
              <a:buFont typeface="Arial"/>
              <a:buChar char="•"/>
            </a:pPr>
            <a:r>
              <a:rPr lang="fr-FR" dirty="0" smtClean="0"/>
              <a:t>ADM </a:t>
            </a:r>
            <a:r>
              <a:rPr lang="fr-FR" dirty="0" err="1"/>
              <a:t>Window</a:t>
            </a:r>
            <a:r>
              <a:rPr lang="fr-FR" dirty="0"/>
              <a:t> </a:t>
            </a:r>
            <a:r>
              <a:rPr lang="fr-FR" dirty="0" smtClean="0"/>
              <a:t>Trial </a:t>
            </a:r>
            <a:r>
              <a:rPr lang="fr-FR" dirty="0" err="1" smtClean="0"/>
              <a:t>cup</a:t>
            </a:r>
            <a:r>
              <a:rPr lang="fr-FR" dirty="0" smtClean="0"/>
              <a:t> </a:t>
            </a:r>
            <a:r>
              <a:rPr lang="fr-FR" dirty="0"/>
              <a:t>has an exact fit </a:t>
            </a:r>
            <a:r>
              <a:rPr lang="fr-FR" dirty="0" err="1"/>
              <a:t>into</a:t>
            </a:r>
            <a:r>
              <a:rPr lang="fr-FR" dirty="0"/>
              <a:t> the </a:t>
            </a:r>
            <a:r>
              <a:rPr lang="fr-FR" dirty="0" err="1"/>
              <a:t>acetabulum</a:t>
            </a:r>
            <a:r>
              <a:rPr lang="fr-FR" dirty="0"/>
              <a:t> (size for size</a:t>
            </a:r>
            <a:r>
              <a:rPr lang="fr-FR" dirty="0" smtClean="0"/>
              <a:t>)</a:t>
            </a:r>
          </a:p>
          <a:p>
            <a:pPr marL="342900" indent="-342900">
              <a:buFont typeface="Arial"/>
              <a:buChar char="•"/>
            </a:pPr>
            <a:endParaRPr lang="fr-FR" dirty="0" smtClean="0"/>
          </a:p>
          <a:p>
            <a:pPr marL="342900" indent="-342900">
              <a:buFont typeface="Arial"/>
              <a:buChar char="•"/>
            </a:pPr>
            <a:r>
              <a:rPr lang="fr-FR" dirty="0" smtClean="0"/>
              <a:t>Final </a:t>
            </a:r>
            <a:r>
              <a:rPr lang="fr-FR" dirty="0"/>
              <a:t>implant has a </a:t>
            </a:r>
            <a:r>
              <a:rPr lang="fr-FR" dirty="0" err="1"/>
              <a:t>press</a:t>
            </a:r>
            <a:r>
              <a:rPr lang="fr-FR" dirty="0"/>
              <a:t>-fit of 1.5mm</a:t>
            </a:r>
            <a:r>
              <a:rPr lang="fr-FR" dirty="0" smtClean="0"/>
              <a:t>.</a:t>
            </a:r>
          </a:p>
          <a:p>
            <a:pPr marL="342900" indent="-342900">
              <a:buFont typeface="Arial"/>
              <a:buChar char="•"/>
            </a:pPr>
            <a:endParaRPr lang="en-US" dirty="0" smtClean="0"/>
          </a:p>
          <a:p>
            <a:pPr marL="342900" indent="-342900">
              <a:buFont typeface="Arial"/>
              <a:buChar char="•"/>
            </a:pPr>
            <a:r>
              <a:rPr lang="en-US" dirty="0" smtClean="0"/>
              <a:t>Window </a:t>
            </a:r>
            <a:r>
              <a:rPr lang="en-US" dirty="0"/>
              <a:t>will help </a:t>
            </a:r>
            <a:r>
              <a:rPr lang="en-US" dirty="0" smtClean="0"/>
              <a:t>determine </a:t>
            </a:r>
            <a:r>
              <a:rPr lang="en-US" dirty="0"/>
              <a:t>if shell is fully seated during impaction.</a:t>
            </a:r>
          </a:p>
          <a:p>
            <a:pPr marL="342900" indent="-342900">
              <a:buFont typeface="Arial"/>
              <a:buChar char="•"/>
            </a:pPr>
            <a:endParaRPr lang="fr-FR" dirty="0"/>
          </a:p>
        </p:txBody>
      </p:sp>
    </p:spTree>
    <p:extLst>
      <p:ext uri="{BB962C8B-B14F-4D97-AF65-F5344CB8AC3E}">
        <p14:creationId xmlns:p14="http://schemas.microsoft.com/office/powerpoint/2010/main" val="1822523715"/>
      </p:ext>
    </p:extLst>
  </p:cSld>
  <p:clrMapOvr>
    <a:masterClrMapping/>
  </p:clrMapOvr>
  <p:transition xmlns:p14="http://schemas.microsoft.com/office/powerpoint/2010/main">
    <p:diamond/>
  </p:transition>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screenshot_0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3210" y="1515180"/>
            <a:ext cx="5224078" cy="4141498"/>
          </a:xfrm>
          <a:prstGeom prst="rect">
            <a:avLst/>
          </a:prstGeom>
        </p:spPr>
      </p:pic>
      <p:sp>
        <p:nvSpPr>
          <p:cNvPr id="3" name="ZoneTexte 2"/>
          <p:cNvSpPr txBox="1"/>
          <p:nvPr/>
        </p:nvSpPr>
        <p:spPr>
          <a:xfrm>
            <a:off x="357394" y="447339"/>
            <a:ext cx="1908312" cy="769441"/>
          </a:xfrm>
          <a:prstGeom prst="rect">
            <a:avLst/>
          </a:prstGeom>
          <a:noFill/>
        </p:spPr>
        <p:txBody>
          <a:bodyPr wrap="square" rtlCol="0">
            <a:spAutoFit/>
          </a:bodyPr>
          <a:lstStyle/>
          <a:p>
            <a:r>
              <a:rPr lang="fr-FR" sz="4400" dirty="0" smtClean="0">
                <a:solidFill>
                  <a:srgbClr val="A7D6FF"/>
                </a:solidFill>
              </a:rPr>
              <a:t>Trial</a:t>
            </a:r>
            <a:endParaRPr lang="fr-FR" sz="4400" dirty="0">
              <a:solidFill>
                <a:srgbClr val="A7D6FF"/>
              </a:solidFill>
            </a:endParaRPr>
          </a:p>
        </p:txBody>
      </p:sp>
      <p:sp>
        <p:nvSpPr>
          <p:cNvPr id="4" name="ZoneTexte 3"/>
          <p:cNvSpPr txBox="1"/>
          <p:nvPr/>
        </p:nvSpPr>
        <p:spPr>
          <a:xfrm>
            <a:off x="5685913" y="649364"/>
            <a:ext cx="3261462" cy="6740306"/>
          </a:xfrm>
          <a:prstGeom prst="rect">
            <a:avLst/>
          </a:prstGeom>
          <a:noFill/>
        </p:spPr>
        <p:txBody>
          <a:bodyPr wrap="square" rtlCol="0">
            <a:spAutoFit/>
          </a:bodyPr>
          <a:lstStyle/>
          <a:p>
            <a:r>
              <a:rPr lang="fr-FR" dirty="0" err="1" smtClean="0"/>
              <a:t>Grooved</a:t>
            </a:r>
            <a:r>
              <a:rPr lang="fr-FR" dirty="0" smtClean="0"/>
              <a:t> </a:t>
            </a:r>
            <a:r>
              <a:rPr lang="fr-FR" dirty="0" err="1" smtClean="0"/>
              <a:t>anterior</a:t>
            </a:r>
            <a:r>
              <a:rPr lang="fr-FR" dirty="0" smtClean="0"/>
              <a:t> </a:t>
            </a:r>
            <a:r>
              <a:rPr lang="fr-FR" dirty="0" err="1" smtClean="0"/>
              <a:t>notch</a:t>
            </a:r>
            <a:r>
              <a:rPr lang="fr-FR" dirty="0" smtClean="0"/>
              <a:t> = ilio-psoas </a:t>
            </a:r>
            <a:r>
              <a:rPr lang="fr-FR" dirty="0" err="1" smtClean="0"/>
              <a:t>valley</a:t>
            </a:r>
            <a:endParaRPr lang="fr-FR" dirty="0" smtClean="0"/>
          </a:p>
          <a:p>
            <a:endParaRPr lang="fr-FR" dirty="0"/>
          </a:p>
          <a:p>
            <a:r>
              <a:rPr lang="fr-FR" dirty="0" err="1" smtClean="0"/>
              <a:t>Make</a:t>
            </a:r>
            <a:r>
              <a:rPr lang="fr-FR" dirty="0" smtClean="0"/>
              <a:t> </a:t>
            </a:r>
            <a:r>
              <a:rPr lang="fr-FR" dirty="0"/>
              <a:t>a mark on the </a:t>
            </a:r>
            <a:r>
              <a:rPr lang="fr-FR" dirty="0" err="1"/>
              <a:t>acetabulum</a:t>
            </a:r>
            <a:r>
              <a:rPr lang="fr-FR" dirty="0"/>
              <a:t> </a:t>
            </a:r>
            <a:r>
              <a:rPr lang="fr-FR" dirty="0" err="1"/>
              <a:t>at</a:t>
            </a:r>
            <a:r>
              <a:rPr lang="fr-FR" dirty="0"/>
              <a:t> the </a:t>
            </a:r>
            <a:r>
              <a:rPr lang="fr-FR" dirty="0" err="1"/>
              <a:t>level</a:t>
            </a:r>
            <a:r>
              <a:rPr lang="fr-FR" dirty="0"/>
              <a:t> of the </a:t>
            </a:r>
            <a:r>
              <a:rPr lang="fr-FR" dirty="0" err="1"/>
              <a:t>superior</a:t>
            </a:r>
            <a:r>
              <a:rPr lang="fr-FR" dirty="0"/>
              <a:t> </a:t>
            </a:r>
            <a:r>
              <a:rPr lang="fr-FR" dirty="0" err="1"/>
              <a:t>reference</a:t>
            </a:r>
            <a:r>
              <a:rPr lang="fr-FR" dirty="0"/>
              <a:t> mark </a:t>
            </a:r>
            <a:endParaRPr lang="fr-FR" dirty="0" smtClean="0"/>
          </a:p>
          <a:p>
            <a:endParaRPr lang="fr-FR" dirty="0"/>
          </a:p>
          <a:p>
            <a:r>
              <a:rPr lang="fr-FR" dirty="0"/>
              <a:t>The </a:t>
            </a:r>
            <a:r>
              <a:rPr lang="fr-FR" dirty="0" smtClean="0"/>
              <a:t>ADM </a:t>
            </a:r>
            <a:r>
              <a:rPr lang="fr-FR" dirty="0"/>
              <a:t>implant </a:t>
            </a:r>
            <a:r>
              <a:rPr lang="fr-FR" dirty="0" err="1"/>
              <a:t>should</a:t>
            </a:r>
            <a:r>
              <a:rPr lang="fr-FR" dirty="0"/>
              <a:t> </a:t>
            </a:r>
            <a:r>
              <a:rPr lang="fr-FR" dirty="0" err="1"/>
              <a:t>be</a:t>
            </a:r>
            <a:r>
              <a:rPr lang="fr-FR" dirty="0"/>
              <a:t> </a:t>
            </a:r>
            <a:r>
              <a:rPr lang="fr-FR" dirty="0" err="1"/>
              <a:t>positioned</a:t>
            </a:r>
            <a:r>
              <a:rPr lang="fr-FR" dirty="0"/>
              <a:t> </a:t>
            </a:r>
            <a:r>
              <a:rPr lang="fr-FR" dirty="0" err="1"/>
              <a:t>so</a:t>
            </a:r>
            <a:r>
              <a:rPr lang="fr-FR" dirty="0"/>
              <a:t> </a:t>
            </a:r>
            <a:r>
              <a:rPr lang="fr-FR" dirty="0" err="1"/>
              <a:t>that</a:t>
            </a:r>
            <a:r>
              <a:rPr lang="fr-FR" dirty="0"/>
              <a:t> the </a:t>
            </a:r>
            <a:r>
              <a:rPr lang="fr-FR" dirty="0" err="1"/>
              <a:t>superior</a:t>
            </a:r>
            <a:r>
              <a:rPr lang="fr-FR" dirty="0"/>
              <a:t> mark on the </a:t>
            </a:r>
            <a:r>
              <a:rPr lang="fr-FR" dirty="0" err="1"/>
              <a:t>cup</a:t>
            </a:r>
            <a:r>
              <a:rPr lang="fr-FR" dirty="0"/>
              <a:t> </a:t>
            </a:r>
            <a:r>
              <a:rPr lang="fr-FR" dirty="0" err="1"/>
              <a:t>is</a:t>
            </a:r>
            <a:r>
              <a:rPr lang="fr-FR" dirty="0"/>
              <a:t> </a:t>
            </a:r>
            <a:r>
              <a:rPr lang="fr-FR" dirty="0" err="1"/>
              <a:t>aligned</a:t>
            </a:r>
            <a:r>
              <a:rPr lang="fr-FR" dirty="0"/>
              <a:t> </a:t>
            </a:r>
            <a:r>
              <a:rPr lang="fr-FR" dirty="0" err="1"/>
              <a:t>with</a:t>
            </a:r>
            <a:r>
              <a:rPr lang="fr-FR" dirty="0"/>
              <a:t> the mark on the </a:t>
            </a:r>
            <a:r>
              <a:rPr lang="fr-FR" dirty="0" err="1"/>
              <a:t>acetabulum</a:t>
            </a:r>
            <a:r>
              <a:rPr lang="fr-FR" dirty="0"/>
              <a:t>.</a:t>
            </a:r>
            <a:endParaRPr lang="fr-FR" dirty="0" smtClean="0"/>
          </a:p>
          <a:p>
            <a:endParaRPr lang="fr-FR" dirty="0"/>
          </a:p>
          <a:p>
            <a:endParaRPr lang="fr-FR" dirty="0" smtClean="0"/>
          </a:p>
          <a:p>
            <a:endParaRPr lang="fr-FR" dirty="0"/>
          </a:p>
        </p:txBody>
      </p:sp>
    </p:spTree>
    <p:extLst>
      <p:ext uri="{BB962C8B-B14F-4D97-AF65-F5344CB8AC3E}">
        <p14:creationId xmlns:p14="http://schemas.microsoft.com/office/powerpoint/2010/main" val="784028975"/>
      </p:ext>
    </p:extLst>
  </p:cSld>
  <p:clrMapOvr>
    <a:masterClrMapping/>
  </p:clrMapOvr>
  <p:transition xmlns:p14="http://schemas.microsoft.com/office/powerpoint/2010/main">
    <p:diamond/>
  </p:transition>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476231" y="346327"/>
            <a:ext cx="6595081" cy="769441"/>
          </a:xfrm>
          <a:prstGeom prst="rect">
            <a:avLst/>
          </a:prstGeom>
          <a:noFill/>
        </p:spPr>
        <p:txBody>
          <a:bodyPr wrap="square" rtlCol="0">
            <a:spAutoFit/>
          </a:bodyPr>
          <a:lstStyle/>
          <a:p>
            <a:r>
              <a:rPr lang="fr-FR" sz="4400" dirty="0">
                <a:solidFill>
                  <a:srgbClr val="A7D6FF"/>
                </a:solidFill>
              </a:rPr>
              <a:t>ADM </a:t>
            </a:r>
            <a:r>
              <a:rPr lang="fr-FR" sz="4400" dirty="0" err="1">
                <a:solidFill>
                  <a:srgbClr val="A7D6FF"/>
                </a:solidFill>
              </a:rPr>
              <a:t>Cup</a:t>
            </a:r>
            <a:r>
              <a:rPr lang="fr-FR" sz="4400" dirty="0">
                <a:solidFill>
                  <a:srgbClr val="A7D6FF"/>
                </a:solidFill>
              </a:rPr>
              <a:t> Implantation</a:t>
            </a:r>
          </a:p>
        </p:txBody>
      </p:sp>
      <p:pic>
        <p:nvPicPr>
          <p:cNvPr id="3" name="Image 2" descr="screenshot_1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9762" y="1414169"/>
            <a:ext cx="3954205" cy="2961098"/>
          </a:xfrm>
          <a:prstGeom prst="rect">
            <a:avLst/>
          </a:prstGeom>
        </p:spPr>
      </p:pic>
      <p:pic>
        <p:nvPicPr>
          <p:cNvPr id="4" name="Image 3" descr="screenshot_11.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80906" y="1389596"/>
            <a:ext cx="3420118" cy="2985671"/>
          </a:xfrm>
          <a:prstGeom prst="rect">
            <a:avLst/>
          </a:prstGeom>
        </p:spPr>
      </p:pic>
      <p:sp>
        <p:nvSpPr>
          <p:cNvPr id="5" name="ZoneTexte 4"/>
          <p:cNvSpPr txBox="1"/>
          <p:nvPr/>
        </p:nvSpPr>
        <p:spPr>
          <a:xfrm>
            <a:off x="259762" y="4516685"/>
            <a:ext cx="8341262" cy="2554545"/>
          </a:xfrm>
          <a:prstGeom prst="rect">
            <a:avLst/>
          </a:prstGeom>
          <a:noFill/>
        </p:spPr>
        <p:txBody>
          <a:bodyPr wrap="square" rtlCol="0">
            <a:spAutoFit/>
          </a:bodyPr>
          <a:lstStyle/>
          <a:p>
            <a:r>
              <a:rPr lang="fr-FR" sz="2000" dirty="0" err="1" smtClean="0"/>
              <a:t>Turn</a:t>
            </a:r>
            <a:r>
              <a:rPr lang="fr-FR" sz="2000" dirty="0" smtClean="0"/>
              <a:t> the </a:t>
            </a:r>
            <a:r>
              <a:rPr lang="fr-FR" sz="2000" dirty="0" err="1" smtClean="0"/>
              <a:t>rod</a:t>
            </a:r>
            <a:r>
              <a:rPr lang="fr-FR" sz="2000" dirty="0" smtClean="0"/>
              <a:t> to </a:t>
            </a:r>
            <a:r>
              <a:rPr lang="fr-FR" sz="2000" dirty="0" err="1" smtClean="0"/>
              <a:t>secure</a:t>
            </a:r>
            <a:r>
              <a:rPr lang="fr-FR" sz="2000" dirty="0" smtClean="0"/>
              <a:t> all components </a:t>
            </a:r>
            <a:r>
              <a:rPr lang="fr-FR" sz="2000" dirty="0" err="1" smtClean="0"/>
              <a:t>together</a:t>
            </a:r>
            <a:endParaRPr lang="fr-FR" sz="2000" dirty="0" smtClean="0"/>
          </a:p>
          <a:p>
            <a:r>
              <a:rPr lang="fr-FR" sz="2000" dirty="0" smtClean="0"/>
              <a:t>Do not </a:t>
            </a:r>
            <a:r>
              <a:rPr lang="fr-FR" sz="2000" dirty="0" err="1" smtClean="0"/>
              <a:t>expand</a:t>
            </a:r>
            <a:r>
              <a:rPr lang="fr-FR" sz="2000" dirty="0" smtClean="0"/>
              <a:t> </a:t>
            </a:r>
            <a:r>
              <a:rPr lang="fr-FR" sz="2000" dirty="0"/>
              <a:t>the coupler </a:t>
            </a:r>
            <a:r>
              <a:rPr lang="fr-FR" sz="2000" dirty="0" err="1" smtClean="0"/>
              <a:t>too</a:t>
            </a:r>
            <a:r>
              <a:rPr lang="fr-FR" sz="2000" dirty="0" smtClean="0"/>
              <a:t> </a:t>
            </a:r>
            <a:r>
              <a:rPr lang="fr-FR" sz="2000" dirty="0" err="1" smtClean="0"/>
              <a:t>much</a:t>
            </a:r>
            <a:r>
              <a:rPr lang="fr-FR" sz="2000" dirty="0" smtClean="0"/>
              <a:t> </a:t>
            </a:r>
            <a:r>
              <a:rPr lang="fr-FR" sz="2000" dirty="0" err="1" smtClean="0"/>
              <a:t>prematurely</a:t>
            </a:r>
            <a:endParaRPr lang="fr-FR" sz="2000" dirty="0" smtClean="0"/>
          </a:p>
          <a:p>
            <a:endParaRPr lang="fr-FR" sz="2000" dirty="0" smtClean="0"/>
          </a:p>
          <a:p>
            <a:r>
              <a:rPr lang="fr-FR" sz="2000" dirty="0" err="1" smtClean="0"/>
              <a:t>Expandable</a:t>
            </a:r>
            <a:r>
              <a:rPr lang="fr-FR" sz="2000" dirty="0" smtClean="0"/>
              <a:t> </a:t>
            </a:r>
            <a:r>
              <a:rPr lang="fr-FR" sz="2000" dirty="0"/>
              <a:t>Coupler </a:t>
            </a:r>
            <a:r>
              <a:rPr lang="fr-FR" sz="2000" dirty="0" smtClean="0"/>
              <a:t>Reference </a:t>
            </a:r>
            <a:r>
              <a:rPr lang="fr-FR" sz="2000" dirty="0"/>
              <a:t>mark </a:t>
            </a:r>
            <a:r>
              <a:rPr lang="fr-FR" sz="2000" dirty="0" smtClean="0"/>
              <a:t>= </a:t>
            </a:r>
            <a:r>
              <a:rPr lang="fr-FR" sz="2000" dirty="0" err="1" smtClean="0"/>
              <a:t>superior</a:t>
            </a:r>
            <a:r>
              <a:rPr lang="fr-FR" sz="2000" dirty="0" smtClean="0"/>
              <a:t> </a:t>
            </a:r>
            <a:r>
              <a:rPr lang="fr-FR" sz="2000" dirty="0" err="1"/>
              <a:t>reference</a:t>
            </a:r>
            <a:r>
              <a:rPr lang="fr-FR" sz="2000" dirty="0"/>
              <a:t> mark on the implant. </a:t>
            </a:r>
            <a:endParaRPr lang="fr-FR" sz="2000" dirty="0" smtClean="0"/>
          </a:p>
          <a:p>
            <a:r>
              <a:rPr lang="fr-FR" sz="2000" dirty="0" smtClean="0"/>
              <a:t>The </a:t>
            </a:r>
            <a:r>
              <a:rPr lang="fr-FR" sz="2000" dirty="0" err="1" smtClean="0"/>
              <a:t>grey</a:t>
            </a:r>
            <a:r>
              <a:rPr lang="fr-FR" sz="2000" dirty="0" smtClean="0"/>
              <a:t> </a:t>
            </a:r>
            <a:r>
              <a:rPr lang="fr-FR" sz="2000" dirty="0" err="1"/>
              <a:t>stripes</a:t>
            </a:r>
            <a:r>
              <a:rPr lang="fr-FR" sz="2000" dirty="0"/>
              <a:t> </a:t>
            </a:r>
            <a:r>
              <a:rPr lang="fr-FR" sz="2000" dirty="0" smtClean="0"/>
              <a:t> </a:t>
            </a:r>
            <a:r>
              <a:rPr lang="fr-FR" sz="2000" dirty="0"/>
              <a:t>on the </a:t>
            </a:r>
            <a:r>
              <a:rPr lang="fr-FR" sz="2000" dirty="0" err="1"/>
              <a:t>Expandable</a:t>
            </a:r>
            <a:r>
              <a:rPr lang="fr-FR" sz="2000" dirty="0"/>
              <a:t> Coupler </a:t>
            </a:r>
            <a:r>
              <a:rPr lang="fr-FR" sz="2000" dirty="0" err="1"/>
              <a:t>indicate</a:t>
            </a:r>
            <a:r>
              <a:rPr lang="fr-FR" sz="2000" dirty="0"/>
              <a:t> the position of the </a:t>
            </a:r>
            <a:r>
              <a:rPr lang="fr-FR" sz="2000" dirty="0" err="1"/>
              <a:t>cup</a:t>
            </a:r>
            <a:r>
              <a:rPr lang="fr-FR" sz="2000" dirty="0"/>
              <a:t> </a:t>
            </a:r>
            <a:r>
              <a:rPr lang="fr-FR" sz="2000" dirty="0" err="1"/>
              <a:t>notch</a:t>
            </a:r>
            <a:r>
              <a:rPr lang="fr-FR" sz="2000" dirty="0"/>
              <a:t> (right or </a:t>
            </a:r>
            <a:r>
              <a:rPr lang="fr-FR" sz="2000" dirty="0" err="1"/>
              <a:t>left</a:t>
            </a:r>
            <a:r>
              <a:rPr lang="fr-FR" sz="2000" dirty="0"/>
              <a:t>) for the </a:t>
            </a:r>
            <a:r>
              <a:rPr lang="fr-FR" sz="2000" dirty="0" err="1"/>
              <a:t>iliopsoas</a:t>
            </a:r>
            <a:r>
              <a:rPr lang="fr-FR" sz="2000" dirty="0"/>
              <a:t> tendon </a:t>
            </a:r>
          </a:p>
          <a:p>
            <a:endParaRPr lang="fr-FR" sz="2000" dirty="0"/>
          </a:p>
        </p:txBody>
      </p:sp>
    </p:spTree>
    <p:extLst>
      <p:ext uri="{BB962C8B-B14F-4D97-AF65-F5344CB8AC3E}">
        <p14:creationId xmlns:p14="http://schemas.microsoft.com/office/powerpoint/2010/main" val="4170838003"/>
      </p:ext>
    </p:extLst>
  </p:cSld>
  <p:clrMapOvr>
    <a:masterClrMapping/>
  </p:clrMapOvr>
  <p:transition xmlns:p14="http://schemas.microsoft.com/office/powerpoint/2010/main">
    <p:diamond/>
  </p:transition>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476231" y="173163"/>
            <a:ext cx="6595081" cy="769441"/>
          </a:xfrm>
          <a:prstGeom prst="rect">
            <a:avLst/>
          </a:prstGeom>
          <a:noFill/>
        </p:spPr>
        <p:txBody>
          <a:bodyPr wrap="square" rtlCol="0">
            <a:spAutoFit/>
          </a:bodyPr>
          <a:lstStyle/>
          <a:p>
            <a:r>
              <a:rPr lang="fr-FR" sz="4400" dirty="0">
                <a:solidFill>
                  <a:srgbClr val="A7D6FF"/>
                </a:solidFill>
              </a:rPr>
              <a:t>ADM </a:t>
            </a:r>
            <a:r>
              <a:rPr lang="fr-FR" sz="4400" dirty="0" err="1">
                <a:solidFill>
                  <a:srgbClr val="A7D6FF"/>
                </a:solidFill>
              </a:rPr>
              <a:t>Cup</a:t>
            </a:r>
            <a:r>
              <a:rPr lang="fr-FR" sz="4400" dirty="0">
                <a:solidFill>
                  <a:srgbClr val="A7D6FF"/>
                </a:solidFill>
              </a:rPr>
              <a:t> Implantation</a:t>
            </a:r>
          </a:p>
        </p:txBody>
      </p:sp>
      <p:pic>
        <p:nvPicPr>
          <p:cNvPr id="3" name="Image 2" descr="screenshot_1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5212" y="1043616"/>
            <a:ext cx="3479093" cy="4081570"/>
          </a:xfrm>
          <a:prstGeom prst="rect">
            <a:avLst/>
          </a:prstGeom>
        </p:spPr>
      </p:pic>
      <p:pic>
        <p:nvPicPr>
          <p:cNvPr id="4" name="Image 3" descr="screenshot_14.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55458" y="942604"/>
            <a:ext cx="3431707" cy="2789850"/>
          </a:xfrm>
          <a:prstGeom prst="rect">
            <a:avLst/>
          </a:prstGeom>
        </p:spPr>
      </p:pic>
      <p:pic>
        <p:nvPicPr>
          <p:cNvPr id="5" name="Image 4" descr="screenshot_17.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55458" y="3964619"/>
            <a:ext cx="3431707" cy="2661114"/>
          </a:xfrm>
          <a:prstGeom prst="rect">
            <a:avLst/>
          </a:prstGeom>
        </p:spPr>
      </p:pic>
      <p:cxnSp>
        <p:nvCxnSpPr>
          <p:cNvPr id="7" name="Connecteur droit 6"/>
          <p:cNvCxnSpPr/>
          <p:nvPr/>
        </p:nvCxnSpPr>
        <p:spPr>
          <a:xfrm flipV="1">
            <a:off x="6061124" y="4516684"/>
            <a:ext cx="2179119" cy="1933660"/>
          </a:xfrm>
          <a:prstGeom prst="line">
            <a:avLst/>
          </a:prstGeom>
          <a:ln w="38100" cmpd="sng">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9" name="Connecteur droit 8"/>
          <p:cNvCxnSpPr/>
          <p:nvPr/>
        </p:nvCxnSpPr>
        <p:spPr>
          <a:xfrm>
            <a:off x="6061124" y="4516684"/>
            <a:ext cx="2179119" cy="1933660"/>
          </a:xfrm>
          <a:prstGeom prst="line">
            <a:avLst/>
          </a:prstGeom>
          <a:ln w="3810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11" name="ZoneTexte 10"/>
          <p:cNvSpPr txBox="1"/>
          <p:nvPr/>
        </p:nvSpPr>
        <p:spPr>
          <a:xfrm>
            <a:off x="259762" y="5250016"/>
            <a:ext cx="4877763" cy="1015663"/>
          </a:xfrm>
          <a:prstGeom prst="rect">
            <a:avLst/>
          </a:prstGeom>
          <a:noFill/>
        </p:spPr>
        <p:txBody>
          <a:bodyPr wrap="square" rtlCol="0">
            <a:spAutoFit/>
          </a:bodyPr>
          <a:lstStyle/>
          <a:p>
            <a:pPr marL="342900" indent="-342900">
              <a:buFont typeface="Arial"/>
              <a:buChar char="•"/>
            </a:pPr>
            <a:r>
              <a:rPr lang="fr-FR" sz="2000" dirty="0" err="1" smtClean="0"/>
              <a:t>Strongly</a:t>
            </a:r>
            <a:r>
              <a:rPr lang="fr-FR" sz="2000" dirty="0" smtClean="0"/>
              <a:t> </a:t>
            </a:r>
            <a:r>
              <a:rPr lang="fr-FR" sz="2000" dirty="0" err="1" smtClean="0"/>
              <a:t>tighten</a:t>
            </a:r>
            <a:r>
              <a:rPr lang="fr-FR" sz="2000" dirty="0" smtClean="0"/>
              <a:t> </a:t>
            </a:r>
            <a:r>
              <a:rPr lang="fr-FR" sz="2000" dirty="0"/>
              <a:t>the </a:t>
            </a:r>
            <a:r>
              <a:rPr lang="fr-FR" sz="2000" dirty="0" err="1"/>
              <a:t>Expandable</a:t>
            </a:r>
            <a:r>
              <a:rPr lang="fr-FR" sz="2000" dirty="0"/>
              <a:t> Coupler onto the </a:t>
            </a:r>
            <a:r>
              <a:rPr lang="fr-FR" sz="2000" dirty="0" err="1"/>
              <a:t>cup</a:t>
            </a:r>
            <a:r>
              <a:rPr lang="fr-FR" sz="2000" dirty="0"/>
              <a:t> for a </a:t>
            </a:r>
            <a:r>
              <a:rPr lang="fr-FR" sz="2000" dirty="0" err="1"/>
              <a:t>secure</a:t>
            </a:r>
            <a:r>
              <a:rPr lang="fr-FR" sz="2000" dirty="0"/>
              <a:t> </a:t>
            </a:r>
            <a:r>
              <a:rPr lang="fr-FR" sz="2000" dirty="0" smtClean="0"/>
              <a:t>fit</a:t>
            </a:r>
          </a:p>
          <a:p>
            <a:pPr marL="342900" indent="-342900">
              <a:buFont typeface="Arial"/>
              <a:buChar char="•"/>
            </a:pPr>
            <a:r>
              <a:rPr lang="fr-FR" sz="2000" dirty="0" smtClean="0"/>
              <a:t>Do not </a:t>
            </a:r>
            <a:r>
              <a:rPr lang="fr-FR" sz="2000" dirty="0" err="1" smtClean="0"/>
              <a:t>touch</a:t>
            </a:r>
            <a:r>
              <a:rPr lang="fr-FR" sz="2000" dirty="0" smtClean="0"/>
              <a:t> the HA </a:t>
            </a:r>
            <a:r>
              <a:rPr lang="fr-FR" sz="2000" dirty="0" err="1" smtClean="0"/>
              <a:t>coating</a:t>
            </a:r>
            <a:endParaRPr lang="fr-FR" sz="2000" dirty="0"/>
          </a:p>
        </p:txBody>
      </p:sp>
    </p:spTree>
    <p:extLst>
      <p:ext uri="{BB962C8B-B14F-4D97-AF65-F5344CB8AC3E}">
        <p14:creationId xmlns:p14="http://schemas.microsoft.com/office/powerpoint/2010/main" val="154911977"/>
      </p:ext>
    </p:extLst>
  </p:cSld>
  <p:clrMapOvr>
    <a:masterClrMapping/>
  </p:clrMapOvr>
  <p:transition xmlns:p14="http://schemas.microsoft.com/office/powerpoint/2010/main">
    <p:diamond/>
  </p:transition>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346350" y="317467"/>
            <a:ext cx="6349749" cy="769441"/>
          </a:xfrm>
          <a:prstGeom prst="rect">
            <a:avLst/>
          </a:prstGeom>
          <a:noFill/>
        </p:spPr>
        <p:txBody>
          <a:bodyPr wrap="square" rtlCol="0">
            <a:spAutoFit/>
          </a:bodyPr>
          <a:lstStyle/>
          <a:p>
            <a:r>
              <a:rPr lang="fr-FR" sz="4400" dirty="0" err="1">
                <a:solidFill>
                  <a:srgbClr val="A7D6FF"/>
                </a:solidFill>
              </a:rPr>
              <a:t>Cup</a:t>
            </a:r>
            <a:r>
              <a:rPr lang="fr-FR" sz="4400" dirty="0">
                <a:solidFill>
                  <a:srgbClr val="A7D6FF"/>
                </a:solidFill>
              </a:rPr>
              <a:t> Placement</a:t>
            </a:r>
          </a:p>
        </p:txBody>
      </p:sp>
      <p:pic>
        <p:nvPicPr>
          <p:cNvPr id="3" name="Image 2" descr="screenshot_2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6350" y="1356447"/>
            <a:ext cx="3791859" cy="2917873"/>
          </a:xfrm>
          <a:prstGeom prst="rect">
            <a:avLst/>
          </a:prstGeom>
        </p:spPr>
      </p:pic>
      <p:pic>
        <p:nvPicPr>
          <p:cNvPr id="4" name="Image 3" descr="screenshot_18.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6350" y="4647418"/>
            <a:ext cx="3791859" cy="2037417"/>
          </a:xfrm>
          <a:prstGeom prst="rect">
            <a:avLst/>
          </a:prstGeom>
        </p:spPr>
      </p:pic>
      <p:sp>
        <p:nvSpPr>
          <p:cNvPr id="5" name="ZoneTexte 4"/>
          <p:cNvSpPr txBox="1"/>
          <p:nvPr/>
        </p:nvSpPr>
        <p:spPr>
          <a:xfrm>
            <a:off x="4488118" y="350673"/>
            <a:ext cx="4098475" cy="6370975"/>
          </a:xfrm>
          <a:prstGeom prst="rect">
            <a:avLst/>
          </a:prstGeom>
          <a:noFill/>
        </p:spPr>
        <p:txBody>
          <a:bodyPr wrap="square" rtlCol="0">
            <a:spAutoFit/>
          </a:bodyPr>
          <a:lstStyle/>
          <a:p>
            <a:r>
              <a:rPr lang="fr-FR" dirty="0" err="1" smtClean="0"/>
              <a:t>Locate</a:t>
            </a:r>
            <a:r>
              <a:rPr lang="fr-FR" dirty="0" smtClean="0"/>
              <a:t> </a:t>
            </a:r>
            <a:r>
              <a:rPr lang="fr-FR" dirty="0" err="1"/>
              <a:t>p</a:t>
            </a:r>
            <a:r>
              <a:rPr lang="fr-FR" dirty="0" err="1" smtClean="0"/>
              <a:t>revious</a:t>
            </a:r>
            <a:r>
              <a:rPr lang="fr-FR" dirty="0" smtClean="0"/>
              <a:t> </a:t>
            </a:r>
            <a:r>
              <a:rPr lang="fr-FR" dirty="0" err="1" smtClean="0"/>
              <a:t>reference</a:t>
            </a:r>
            <a:r>
              <a:rPr lang="fr-FR" dirty="0" smtClean="0"/>
              <a:t> mark on the </a:t>
            </a:r>
            <a:r>
              <a:rPr lang="fr-FR" dirty="0" err="1" smtClean="0"/>
              <a:t>acetabulum</a:t>
            </a:r>
            <a:endParaRPr lang="fr-FR" dirty="0" smtClean="0"/>
          </a:p>
          <a:p>
            <a:r>
              <a:rPr lang="fr-FR" dirty="0" smtClean="0"/>
              <a:t>Good </a:t>
            </a:r>
            <a:r>
              <a:rPr lang="fr-FR" dirty="0" err="1" smtClean="0"/>
              <a:t>positioning</a:t>
            </a:r>
            <a:r>
              <a:rPr lang="fr-FR" dirty="0" smtClean="0"/>
              <a:t>: the top </a:t>
            </a:r>
            <a:r>
              <a:rPr lang="fr-FR" dirty="0" err="1" smtClean="0"/>
              <a:t>reference</a:t>
            </a:r>
            <a:r>
              <a:rPr lang="fr-FR" dirty="0" smtClean="0"/>
              <a:t> mark of the implant </a:t>
            </a:r>
            <a:r>
              <a:rPr lang="fr-FR" dirty="0" err="1" smtClean="0"/>
              <a:t>fits</a:t>
            </a:r>
            <a:r>
              <a:rPr lang="fr-FR" dirty="0" smtClean="0"/>
              <a:t> </a:t>
            </a:r>
            <a:r>
              <a:rPr lang="fr-FR" dirty="0" err="1" smtClean="0"/>
              <a:t>with</a:t>
            </a:r>
            <a:r>
              <a:rPr lang="fr-FR" dirty="0" smtClean="0"/>
              <a:t> </a:t>
            </a:r>
            <a:r>
              <a:rPr lang="fr-FR" dirty="0" err="1" smtClean="0"/>
              <a:t>this</a:t>
            </a:r>
            <a:r>
              <a:rPr lang="fr-FR" dirty="0" smtClean="0"/>
              <a:t> mark on the </a:t>
            </a:r>
            <a:r>
              <a:rPr lang="fr-FR" dirty="0" err="1" smtClean="0"/>
              <a:t>acetabulum</a:t>
            </a:r>
            <a:r>
              <a:rPr lang="fr-FR" dirty="0" smtClean="0"/>
              <a:t>.</a:t>
            </a:r>
          </a:p>
          <a:p>
            <a:endParaRPr lang="fr-FR" dirty="0"/>
          </a:p>
          <a:p>
            <a:r>
              <a:rPr lang="fr-FR" dirty="0" smtClean="0"/>
              <a:t>Once </a:t>
            </a:r>
            <a:r>
              <a:rPr lang="fr-FR" dirty="0" err="1" smtClean="0"/>
              <a:t>securely</a:t>
            </a:r>
            <a:r>
              <a:rPr lang="fr-FR" dirty="0" smtClean="0"/>
              <a:t> </a:t>
            </a:r>
            <a:r>
              <a:rPr lang="fr-FR" dirty="0" err="1" smtClean="0"/>
              <a:t>impacted</a:t>
            </a:r>
            <a:r>
              <a:rPr lang="fr-FR" dirty="0" smtClean="0"/>
              <a:t>, </a:t>
            </a:r>
            <a:r>
              <a:rPr lang="fr-FR" dirty="0" err="1" smtClean="0"/>
              <a:t>turn</a:t>
            </a:r>
            <a:r>
              <a:rPr lang="fr-FR" dirty="0" smtClean="0"/>
              <a:t> the </a:t>
            </a:r>
            <a:r>
              <a:rPr lang="fr-FR" dirty="0" err="1" smtClean="0"/>
              <a:t>rod</a:t>
            </a:r>
            <a:r>
              <a:rPr lang="fr-FR" dirty="0" smtClean="0"/>
              <a:t> </a:t>
            </a:r>
            <a:r>
              <a:rPr lang="fr-FR" dirty="0" err="1" smtClean="0"/>
              <a:t>counter</a:t>
            </a:r>
            <a:r>
              <a:rPr lang="fr-FR" dirty="0" smtClean="0"/>
              <a:t> </a:t>
            </a:r>
            <a:r>
              <a:rPr lang="fr-FR" dirty="0" err="1" smtClean="0"/>
              <a:t>clockwise</a:t>
            </a:r>
            <a:r>
              <a:rPr lang="fr-FR" dirty="0" smtClean="0"/>
              <a:t>, </a:t>
            </a:r>
            <a:r>
              <a:rPr lang="fr-FR" dirty="0" err="1" smtClean="0"/>
              <a:t>then</a:t>
            </a:r>
            <a:r>
              <a:rPr lang="fr-FR" dirty="0" smtClean="0"/>
              <a:t> </a:t>
            </a:r>
            <a:r>
              <a:rPr lang="fr-FR" dirty="0" err="1" smtClean="0"/>
              <a:t>gently</a:t>
            </a:r>
            <a:r>
              <a:rPr lang="fr-FR" dirty="0" smtClean="0"/>
              <a:t> </a:t>
            </a:r>
            <a:r>
              <a:rPr lang="fr-FR" dirty="0" err="1" smtClean="0"/>
              <a:t>knock</a:t>
            </a:r>
            <a:r>
              <a:rPr lang="fr-FR" dirty="0" smtClean="0"/>
              <a:t> </a:t>
            </a:r>
            <a:r>
              <a:rPr lang="fr-FR" dirty="0" err="1" smtClean="0"/>
              <a:t>at</a:t>
            </a:r>
            <a:r>
              <a:rPr lang="fr-FR" dirty="0" smtClean="0"/>
              <a:t> the top of the </a:t>
            </a:r>
            <a:r>
              <a:rPr lang="fr-FR" dirty="0" err="1" smtClean="0"/>
              <a:t>rod</a:t>
            </a:r>
            <a:r>
              <a:rPr lang="fr-FR" dirty="0" smtClean="0"/>
              <a:t> and </a:t>
            </a:r>
            <a:r>
              <a:rPr lang="fr-FR" dirty="0" err="1" smtClean="0"/>
              <a:t>remove</a:t>
            </a:r>
            <a:r>
              <a:rPr lang="fr-FR" dirty="0" smtClean="0"/>
              <a:t> </a:t>
            </a:r>
            <a:r>
              <a:rPr lang="fr-FR" dirty="0" err="1" smtClean="0"/>
              <a:t>easily</a:t>
            </a:r>
            <a:r>
              <a:rPr lang="fr-FR" dirty="0" smtClean="0"/>
              <a:t> the </a:t>
            </a:r>
            <a:r>
              <a:rPr lang="fr-FR" dirty="0" err="1" smtClean="0"/>
              <a:t>cup</a:t>
            </a:r>
            <a:r>
              <a:rPr lang="fr-FR" dirty="0" smtClean="0"/>
              <a:t> </a:t>
            </a:r>
            <a:r>
              <a:rPr lang="fr-FR" dirty="0" err="1" smtClean="0"/>
              <a:t>holder</a:t>
            </a:r>
            <a:r>
              <a:rPr lang="fr-FR" dirty="0" smtClean="0"/>
              <a:t>.</a:t>
            </a:r>
          </a:p>
          <a:p>
            <a:endParaRPr lang="fr-FR" dirty="0"/>
          </a:p>
          <a:p>
            <a:r>
              <a:rPr lang="fr-FR" dirty="0" smtClean="0"/>
              <a:t>A </a:t>
            </a:r>
            <a:r>
              <a:rPr lang="fr-FR" dirty="0" err="1" smtClean="0"/>
              <a:t>ball</a:t>
            </a:r>
            <a:r>
              <a:rPr lang="fr-FR" dirty="0" smtClean="0"/>
              <a:t> / </a:t>
            </a:r>
            <a:r>
              <a:rPr lang="fr-FR" dirty="0" err="1" smtClean="0"/>
              <a:t>rim</a:t>
            </a:r>
            <a:r>
              <a:rPr lang="fr-FR" dirty="0" smtClean="0"/>
              <a:t> </a:t>
            </a:r>
            <a:r>
              <a:rPr lang="fr-FR" dirty="0" err="1" smtClean="0"/>
              <a:t>impactor</a:t>
            </a:r>
            <a:r>
              <a:rPr lang="fr-FR" dirty="0" smtClean="0"/>
              <a:t> </a:t>
            </a:r>
            <a:r>
              <a:rPr lang="fr-FR" dirty="0" err="1" smtClean="0"/>
              <a:t>is</a:t>
            </a:r>
            <a:r>
              <a:rPr lang="fr-FR" dirty="0" smtClean="0"/>
              <a:t> </a:t>
            </a:r>
            <a:r>
              <a:rPr lang="fr-FR" dirty="0" err="1" smtClean="0"/>
              <a:t>available</a:t>
            </a:r>
            <a:r>
              <a:rPr lang="fr-FR" dirty="0" smtClean="0"/>
              <a:t> in final option or for </a:t>
            </a:r>
            <a:r>
              <a:rPr lang="fr-FR" dirty="0" err="1" smtClean="0"/>
              <a:t>reorientation</a:t>
            </a:r>
            <a:endParaRPr lang="fr-FR" dirty="0"/>
          </a:p>
        </p:txBody>
      </p:sp>
    </p:spTree>
    <p:extLst>
      <p:ext uri="{BB962C8B-B14F-4D97-AF65-F5344CB8AC3E}">
        <p14:creationId xmlns:p14="http://schemas.microsoft.com/office/powerpoint/2010/main" val="102113110"/>
      </p:ext>
    </p:extLst>
  </p:cSld>
  <p:clrMapOvr>
    <a:masterClrMapping/>
  </p:clrMapOvr>
  <p:transition xmlns:p14="http://schemas.microsoft.com/office/powerpoint/2010/main">
    <p:diamond/>
  </p:transition>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screenshot_16.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74893" y="1579310"/>
            <a:ext cx="6520018" cy="4910389"/>
          </a:xfrm>
          <a:prstGeom prst="rect">
            <a:avLst/>
          </a:prstGeom>
        </p:spPr>
      </p:pic>
      <p:sp>
        <p:nvSpPr>
          <p:cNvPr id="3" name="ZoneTexte 2"/>
          <p:cNvSpPr txBox="1"/>
          <p:nvPr/>
        </p:nvSpPr>
        <p:spPr>
          <a:xfrm>
            <a:off x="1474893" y="432909"/>
            <a:ext cx="5870613" cy="584776"/>
          </a:xfrm>
          <a:prstGeom prst="rect">
            <a:avLst/>
          </a:prstGeom>
          <a:noFill/>
        </p:spPr>
        <p:txBody>
          <a:bodyPr wrap="square" rtlCol="0">
            <a:spAutoFit/>
          </a:bodyPr>
          <a:lstStyle/>
          <a:p>
            <a:r>
              <a:rPr lang="fr-FR" sz="3200" dirty="0" smtClean="0">
                <a:solidFill>
                  <a:srgbClr val="A7D6FF"/>
                </a:solidFill>
              </a:rPr>
              <a:t>Check final position and </a:t>
            </a:r>
            <a:r>
              <a:rPr lang="fr-FR" sz="3200" dirty="0" err="1" smtClean="0">
                <a:solidFill>
                  <a:srgbClr val="A7D6FF"/>
                </a:solidFill>
              </a:rPr>
              <a:t>fitting</a:t>
            </a:r>
            <a:endParaRPr lang="fr-FR" sz="3200" dirty="0">
              <a:solidFill>
                <a:srgbClr val="A7D6FF"/>
              </a:solidFill>
            </a:endParaRPr>
          </a:p>
        </p:txBody>
      </p:sp>
    </p:spTree>
    <p:extLst>
      <p:ext uri="{BB962C8B-B14F-4D97-AF65-F5344CB8AC3E}">
        <p14:creationId xmlns:p14="http://schemas.microsoft.com/office/powerpoint/2010/main" val="1145644898"/>
      </p:ext>
    </p:extLst>
  </p:cSld>
  <p:clrMapOvr>
    <a:masterClrMapping/>
  </p:clrMapOvr>
  <p:transition xmlns:p14="http://schemas.microsoft.com/office/powerpoint/2010/main">
    <p:diamond/>
  </p:transition>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490662" y="331897"/>
            <a:ext cx="8283537" cy="769441"/>
          </a:xfrm>
          <a:prstGeom prst="rect">
            <a:avLst/>
          </a:prstGeom>
          <a:noFill/>
        </p:spPr>
        <p:txBody>
          <a:bodyPr wrap="square" rtlCol="0">
            <a:spAutoFit/>
          </a:bodyPr>
          <a:lstStyle/>
          <a:p>
            <a:r>
              <a:rPr lang="fr-FR" sz="4400" dirty="0">
                <a:solidFill>
                  <a:srgbClr val="A7D6FF"/>
                </a:solidFill>
              </a:rPr>
              <a:t>Trial </a:t>
            </a:r>
            <a:r>
              <a:rPr lang="fr-FR" sz="4400" dirty="0" err="1">
                <a:solidFill>
                  <a:srgbClr val="A7D6FF"/>
                </a:solidFill>
              </a:rPr>
              <a:t>Reduction</a:t>
            </a:r>
            <a:endParaRPr lang="fr-FR" sz="4400" dirty="0">
              <a:solidFill>
                <a:srgbClr val="A7D6FF"/>
              </a:solidFill>
            </a:endParaRPr>
          </a:p>
        </p:txBody>
      </p:sp>
      <p:pic>
        <p:nvPicPr>
          <p:cNvPr id="3" name="Image 2" descr="screenshot_2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5231" y="1985182"/>
            <a:ext cx="4737100" cy="4013200"/>
          </a:xfrm>
          <a:prstGeom prst="rect">
            <a:avLst/>
          </a:prstGeom>
        </p:spPr>
      </p:pic>
      <p:sp>
        <p:nvSpPr>
          <p:cNvPr id="4" name="ZoneTexte 3"/>
          <p:cNvSpPr txBox="1"/>
          <p:nvPr/>
        </p:nvSpPr>
        <p:spPr>
          <a:xfrm>
            <a:off x="5584893" y="1436830"/>
            <a:ext cx="3189306" cy="5262979"/>
          </a:xfrm>
          <a:prstGeom prst="rect">
            <a:avLst/>
          </a:prstGeom>
          <a:noFill/>
        </p:spPr>
        <p:txBody>
          <a:bodyPr wrap="square" rtlCol="0">
            <a:spAutoFit/>
          </a:bodyPr>
          <a:lstStyle/>
          <a:p>
            <a:pPr marL="342900" indent="-342900">
              <a:buFont typeface="Arial"/>
              <a:buChar char="•"/>
            </a:pPr>
            <a:r>
              <a:rPr lang="fr-FR" dirty="0"/>
              <a:t>Place the </a:t>
            </a:r>
            <a:r>
              <a:rPr lang="fr-FR" dirty="0" smtClean="0"/>
              <a:t>insert – </a:t>
            </a:r>
            <a:r>
              <a:rPr lang="fr-FR" dirty="0" err="1" smtClean="0"/>
              <a:t>head</a:t>
            </a:r>
            <a:r>
              <a:rPr lang="fr-FR" dirty="0" smtClean="0"/>
              <a:t> trial </a:t>
            </a:r>
            <a:r>
              <a:rPr lang="fr-FR" dirty="0"/>
              <a:t>unit onto the stem </a:t>
            </a:r>
            <a:r>
              <a:rPr lang="fr-FR" dirty="0" err="1"/>
              <a:t>trunnion</a:t>
            </a:r>
            <a:r>
              <a:rPr lang="fr-FR" dirty="0"/>
              <a:t> component and </a:t>
            </a:r>
            <a:r>
              <a:rPr lang="fr-FR" dirty="0" err="1"/>
              <a:t>reduce</a:t>
            </a:r>
            <a:r>
              <a:rPr lang="fr-FR" dirty="0"/>
              <a:t> the hip, </a:t>
            </a:r>
            <a:endParaRPr lang="fr-FR" dirty="0" smtClean="0"/>
          </a:p>
          <a:p>
            <a:pPr marL="342900" indent="-342900">
              <a:buFont typeface="Arial"/>
              <a:buChar char="•"/>
            </a:pPr>
            <a:endParaRPr lang="fr-FR" dirty="0"/>
          </a:p>
          <a:p>
            <a:pPr marL="342900" indent="-342900">
              <a:buFont typeface="Arial"/>
              <a:buChar char="•"/>
            </a:pPr>
            <a:r>
              <a:rPr lang="fr-FR" dirty="0" smtClean="0"/>
              <a:t>Check </a:t>
            </a:r>
            <a:r>
              <a:rPr lang="fr-FR" dirty="0"/>
              <a:t>hip </a:t>
            </a:r>
            <a:r>
              <a:rPr lang="fr-FR" dirty="0" err="1"/>
              <a:t>stability</a:t>
            </a:r>
            <a:r>
              <a:rPr lang="fr-FR" dirty="0"/>
              <a:t> </a:t>
            </a:r>
            <a:endParaRPr lang="fr-FR" dirty="0" smtClean="0"/>
          </a:p>
          <a:p>
            <a:pPr marL="342900" indent="-342900">
              <a:buFont typeface="Arial"/>
              <a:buChar char="•"/>
            </a:pPr>
            <a:endParaRPr lang="fr-FR" dirty="0"/>
          </a:p>
          <a:p>
            <a:pPr marL="342900" indent="-342900">
              <a:buFont typeface="Arial"/>
              <a:buChar char="•"/>
            </a:pPr>
            <a:r>
              <a:rPr lang="fr-FR" dirty="0" smtClean="0"/>
              <a:t>Check </a:t>
            </a:r>
            <a:r>
              <a:rPr lang="fr-FR" dirty="0" err="1" smtClean="0"/>
              <a:t>restoration</a:t>
            </a:r>
            <a:r>
              <a:rPr lang="fr-FR" dirty="0" smtClean="0"/>
              <a:t> </a:t>
            </a:r>
            <a:r>
              <a:rPr lang="fr-FR" dirty="0"/>
              <a:t>of </a:t>
            </a:r>
            <a:r>
              <a:rPr lang="fr-FR" dirty="0" err="1"/>
              <a:t>leg</a:t>
            </a:r>
            <a:r>
              <a:rPr lang="fr-FR" dirty="0"/>
              <a:t> </a:t>
            </a:r>
            <a:r>
              <a:rPr lang="fr-FR" dirty="0" err="1" smtClean="0"/>
              <a:t>length</a:t>
            </a:r>
            <a:endParaRPr lang="fr-FR" dirty="0" smtClean="0"/>
          </a:p>
          <a:p>
            <a:pPr marL="342900" indent="-342900">
              <a:buFont typeface="Arial"/>
              <a:buChar char="•"/>
            </a:pPr>
            <a:endParaRPr lang="fr-FR" dirty="0"/>
          </a:p>
          <a:p>
            <a:pPr marL="342900" indent="-342900">
              <a:buFont typeface="Arial"/>
              <a:buChar char="•"/>
            </a:pPr>
            <a:r>
              <a:rPr lang="fr-FR" dirty="0" smtClean="0"/>
              <a:t>The insert must move </a:t>
            </a:r>
            <a:r>
              <a:rPr lang="fr-FR" dirty="0" err="1" smtClean="0"/>
              <a:t>easily</a:t>
            </a:r>
            <a:r>
              <a:rPr lang="fr-FR" dirty="0" smtClean="0"/>
              <a:t> in the </a:t>
            </a:r>
            <a:r>
              <a:rPr lang="fr-FR" dirty="0" err="1" smtClean="0"/>
              <a:t>cup</a:t>
            </a:r>
            <a:endParaRPr lang="fr-FR" dirty="0"/>
          </a:p>
        </p:txBody>
      </p:sp>
    </p:spTree>
    <p:extLst>
      <p:ext uri="{BB962C8B-B14F-4D97-AF65-F5344CB8AC3E}">
        <p14:creationId xmlns:p14="http://schemas.microsoft.com/office/powerpoint/2010/main" val="750967351"/>
      </p:ext>
    </p:extLst>
  </p:cSld>
  <p:clrMapOvr>
    <a:masterClrMapping/>
  </p:clrMapOvr>
  <p:transition xmlns:p14="http://schemas.microsoft.com/office/powerpoint/2010/main">
    <p:diamond/>
  </p:transition>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230900" y="230885"/>
            <a:ext cx="8673180" cy="769441"/>
          </a:xfrm>
          <a:prstGeom prst="rect">
            <a:avLst/>
          </a:prstGeom>
          <a:noFill/>
        </p:spPr>
        <p:txBody>
          <a:bodyPr wrap="square" rtlCol="0">
            <a:spAutoFit/>
          </a:bodyPr>
          <a:lstStyle/>
          <a:p>
            <a:r>
              <a:rPr lang="fr-FR" sz="4400" dirty="0" smtClean="0">
                <a:solidFill>
                  <a:srgbClr val="A7D6FF"/>
                </a:solidFill>
              </a:rPr>
              <a:t>Insert - Head </a:t>
            </a:r>
            <a:r>
              <a:rPr lang="fr-FR" sz="4400" dirty="0">
                <a:solidFill>
                  <a:srgbClr val="A7D6FF"/>
                </a:solidFill>
              </a:rPr>
              <a:t>Implantation</a:t>
            </a:r>
          </a:p>
        </p:txBody>
      </p:sp>
      <p:pic>
        <p:nvPicPr>
          <p:cNvPr id="3" name="Image 2" descr="screenshot_2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0900" y="1963000"/>
            <a:ext cx="4762312" cy="3687324"/>
          </a:xfrm>
          <a:prstGeom prst="rect">
            <a:avLst/>
          </a:prstGeom>
        </p:spPr>
      </p:pic>
      <p:sp>
        <p:nvSpPr>
          <p:cNvPr id="4" name="ZoneTexte 3"/>
          <p:cNvSpPr txBox="1"/>
          <p:nvPr/>
        </p:nvSpPr>
        <p:spPr>
          <a:xfrm>
            <a:off x="5137525" y="1183763"/>
            <a:ext cx="3766555" cy="5632311"/>
          </a:xfrm>
          <a:prstGeom prst="rect">
            <a:avLst/>
          </a:prstGeom>
          <a:noFill/>
        </p:spPr>
        <p:txBody>
          <a:bodyPr wrap="square" rtlCol="0">
            <a:spAutoFit/>
          </a:bodyPr>
          <a:lstStyle/>
          <a:p>
            <a:pPr marL="342900" indent="-342900">
              <a:buFont typeface="Arial"/>
              <a:buChar char="•"/>
            </a:pPr>
            <a:r>
              <a:rPr lang="fr-FR" dirty="0" err="1"/>
              <a:t>T</a:t>
            </a:r>
            <a:r>
              <a:rPr lang="fr-FR" dirty="0" err="1" smtClean="0"/>
              <a:t>ighten</a:t>
            </a:r>
            <a:r>
              <a:rPr lang="fr-FR" dirty="0" smtClean="0"/>
              <a:t> </a:t>
            </a:r>
            <a:r>
              <a:rPr lang="fr-FR" dirty="0"/>
              <a:t>the </a:t>
            </a:r>
            <a:r>
              <a:rPr lang="fr-FR" dirty="0" err="1"/>
              <a:t>Press</a:t>
            </a:r>
            <a:r>
              <a:rPr lang="fr-FR" dirty="0"/>
              <a:t> </a:t>
            </a:r>
            <a:r>
              <a:rPr lang="fr-FR" dirty="0" err="1"/>
              <a:t>until</a:t>
            </a:r>
            <a:r>
              <a:rPr lang="fr-FR" dirty="0"/>
              <a:t> the </a:t>
            </a:r>
            <a:r>
              <a:rPr lang="fr-FR" dirty="0" err="1"/>
              <a:t>head</a:t>
            </a:r>
            <a:r>
              <a:rPr lang="fr-FR" dirty="0"/>
              <a:t> </a:t>
            </a:r>
            <a:r>
              <a:rPr lang="fr-FR" dirty="0" err="1"/>
              <a:t>is</a:t>
            </a:r>
            <a:r>
              <a:rPr lang="fr-FR" dirty="0"/>
              <a:t> </a:t>
            </a:r>
            <a:r>
              <a:rPr lang="fr-FR" dirty="0" err="1"/>
              <a:t>fully</a:t>
            </a:r>
            <a:r>
              <a:rPr lang="fr-FR" dirty="0"/>
              <a:t> </a:t>
            </a:r>
            <a:r>
              <a:rPr lang="fr-FR" dirty="0" err="1"/>
              <a:t>lodged</a:t>
            </a:r>
            <a:r>
              <a:rPr lang="fr-FR" dirty="0"/>
              <a:t> </a:t>
            </a:r>
            <a:r>
              <a:rPr lang="fr-FR" dirty="0" err="1"/>
              <a:t>into</a:t>
            </a:r>
            <a:r>
              <a:rPr lang="fr-FR" dirty="0"/>
              <a:t> the insert. </a:t>
            </a:r>
            <a:endParaRPr lang="fr-FR" dirty="0" smtClean="0"/>
          </a:p>
          <a:p>
            <a:pPr marL="342900" indent="-342900">
              <a:buFont typeface="Arial"/>
              <a:buChar char="•"/>
            </a:pPr>
            <a:endParaRPr lang="fr-FR" dirty="0" smtClean="0"/>
          </a:p>
          <a:p>
            <a:pPr marL="342900" indent="-342900">
              <a:buFont typeface="Arial"/>
              <a:buChar char="•"/>
            </a:pPr>
            <a:r>
              <a:rPr lang="fr-FR" dirty="0" err="1" smtClean="0"/>
              <a:t>After</a:t>
            </a:r>
            <a:r>
              <a:rPr lang="fr-FR" dirty="0" smtClean="0"/>
              <a:t> </a:t>
            </a:r>
            <a:r>
              <a:rPr lang="fr-FR" dirty="0"/>
              <a:t>insertion, the air </a:t>
            </a:r>
            <a:r>
              <a:rPr lang="fr-FR" dirty="0" err="1"/>
              <a:t>confined</a:t>
            </a:r>
            <a:r>
              <a:rPr lang="fr-FR" dirty="0"/>
              <a:t> </a:t>
            </a:r>
            <a:r>
              <a:rPr lang="fr-FR" dirty="0" err="1"/>
              <a:t>between</a:t>
            </a:r>
            <a:r>
              <a:rPr lang="fr-FR" dirty="0"/>
              <a:t> the </a:t>
            </a:r>
            <a:r>
              <a:rPr lang="fr-FR" dirty="0" err="1"/>
              <a:t>head</a:t>
            </a:r>
            <a:r>
              <a:rPr lang="fr-FR" dirty="0"/>
              <a:t> and insert </a:t>
            </a:r>
            <a:r>
              <a:rPr lang="fr-FR" dirty="0" err="1"/>
              <a:t>is</a:t>
            </a:r>
            <a:r>
              <a:rPr lang="fr-FR" dirty="0"/>
              <a:t> </a:t>
            </a:r>
            <a:r>
              <a:rPr lang="fr-FR" dirty="0" err="1"/>
              <a:t>usually</a:t>
            </a:r>
            <a:r>
              <a:rPr lang="fr-FR" dirty="0"/>
              <a:t> </a:t>
            </a:r>
            <a:r>
              <a:rPr lang="fr-FR" dirty="0" err="1"/>
              <a:t>released</a:t>
            </a:r>
            <a:r>
              <a:rPr lang="fr-FR" dirty="0"/>
              <a:t>, </a:t>
            </a:r>
            <a:r>
              <a:rPr lang="fr-FR" dirty="0" err="1"/>
              <a:t>resulting</a:t>
            </a:r>
            <a:r>
              <a:rPr lang="fr-FR" dirty="0"/>
              <a:t> in a </a:t>
            </a:r>
            <a:r>
              <a:rPr lang="fr-FR" dirty="0" err="1"/>
              <a:t>characteristic</a:t>
            </a:r>
            <a:r>
              <a:rPr lang="fr-FR" dirty="0"/>
              <a:t> noise.</a:t>
            </a:r>
          </a:p>
          <a:p>
            <a:pPr marL="342900" indent="-342900">
              <a:buFont typeface="Arial"/>
              <a:buChar char="•"/>
            </a:pPr>
            <a:endParaRPr lang="fr-FR" dirty="0"/>
          </a:p>
          <a:p>
            <a:pPr marL="342900" indent="-342900">
              <a:buFont typeface="Arial"/>
              <a:buChar char="•"/>
            </a:pPr>
            <a:r>
              <a:rPr lang="fr-FR" dirty="0" err="1" smtClean="0"/>
              <a:t>After</a:t>
            </a:r>
            <a:r>
              <a:rPr lang="fr-FR" dirty="0" smtClean="0"/>
              <a:t> </a:t>
            </a:r>
            <a:r>
              <a:rPr lang="fr-FR" dirty="0"/>
              <a:t>the </a:t>
            </a:r>
            <a:r>
              <a:rPr lang="fr-FR" dirty="0" err="1"/>
              <a:t>head</a:t>
            </a:r>
            <a:r>
              <a:rPr lang="fr-FR" dirty="0"/>
              <a:t> and insert are </a:t>
            </a:r>
            <a:r>
              <a:rPr lang="fr-FR" dirty="0" err="1"/>
              <a:t>assembled</a:t>
            </a:r>
            <a:r>
              <a:rPr lang="fr-FR" dirty="0"/>
              <a:t>, </a:t>
            </a:r>
            <a:r>
              <a:rPr lang="fr-FR" dirty="0" err="1"/>
              <a:t>verify</a:t>
            </a:r>
            <a:r>
              <a:rPr lang="fr-FR" dirty="0"/>
              <a:t> </a:t>
            </a:r>
            <a:r>
              <a:rPr lang="fr-FR" dirty="0" err="1"/>
              <a:t>that</a:t>
            </a:r>
            <a:r>
              <a:rPr lang="fr-FR" dirty="0"/>
              <a:t> the </a:t>
            </a:r>
            <a:r>
              <a:rPr lang="fr-FR" dirty="0" err="1"/>
              <a:t>coupling</a:t>
            </a:r>
            <a:r>
              <a:rPr lang="fr-FR" dirty="0"/>
              <a:t> has </a:t>
            </a:r>
            <a:r>
              <a:rPr lang="fr-FR" dirty="0" err="1"/>
              <a:t>complete</a:t>
            </a:r>
            <a:r>
              <a:rPr lang="fr-FR" dirty="0"/>
              <a:t> </a:t>
            </a:r>
            <a:r>
              <a:rPr lang="fr-FR" dirty="0" err="1"/>
              <a:t>mobility</a:t>
            </a:r>
            <a:r>
              <a:rPr lang="fr-FR" dirty="0"/>
              <a:t>.</a:t>
            </a:r>
          </a:p>
        </p:txBody>
      </p:sp>
    </p:spTree>
    <p:extLst>
      <p:ext uri="{BB962C8B-B14F-4D97-AF65-F5344CB8AC3E}">
        <p14:creationId xmlns:p14="http://schemas.microsoft.com/office/powerpoint/2010/main" val="217813962"/>
      </p:ext>
    </p:extLst>
  </p:cSld>
  <p:clrMapOvr>
    <a:masterClrMapping/>
  </p:clrMapOvr>
  <p:transition xmlns:p14="http://schemas.microsoft.com/office/powerpoint/2010/main">
    <p:diamond/>
  </p:transition>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17578" y="225526"/>
            <a:ext cx="5924769" cy="769441"/>
          </a:xfrm>
          <a:prstGeom prst="rect">
            <a:avLst/>
          </a:prstGeom>
        </p:spPr>
        <p:txBody>
          <a:bodyPr wrap="none">
            <a:spAutoFit/>
          </a:bodyPr>
          <a:lstStyle/>
          <a:p>
            <a:r>
              <a:rPr lang="fr-FR" sz="4400" dirty="0" err="1">
                <a:solidFill>
                  <a:srgbClr val="A7D6FF"/>
                </a:solidFill>
              </a:rPr>
              <a:t>Reduction</a:t>
            </a:r>
            <a:r>
              <a:rPr lang="fr-FR" sz="4400" dirty="0">
                <a:solidFill>
                  <a:srgbClr val="A7D6FF"/>
                </a:solidFill>
              </a:rPr>
              <a:t> and </a:t>
            </a:r>
            <a:r>
              <a:rPr lang="fr-FR" sz="4400" dirty="0" err="1">
                <a:solidFill>
                  <a:srgbClr val="A7D6FF"/>
                </a:solidFill>
              </a:rPr>
              <a:t>Closure</a:t>
            </a:r>
            <a:endParaRPr lang="fr-FR" sz="4400" dirty="0">
              <a:solidFill>
                <a:srgbClr val="A7D6FF"/>
              </a:solidFill>
            </a:endParaRPr>
          </a:p>
        </p:txBody>
      </p:sp>
      <p:pic>
        <p:nvPicPr>
          <p:cNvPr id="3" name="Image 2" descr="screenshot_2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7578" y="1283789"/>
            <a:ext cx="4936415" cy="3470226"/>
          </a:xfrm>
          <a:prstGeom prst="rect">
            <a:avLst/>
          </a:prstGeom>
        </p:spPr>
      </p:pic>
      <p:sp>
        <p:nvSpPr>
          <p:cNvPr id="4" name="ZoneTexte 3"/>
          <p:cNvSpPr txBox="1"/>
          <p:nvPr/>
        </p:nvSpPr>
        <p:spPr>
          <a:xfrm>
            <a:off x="5541600" y="1255436"/>
            <a:ext cx="3304756" cy="4893647"/>
          </a:xfrm>
          <a:prstGeom prst="rect">
            <a:avLst/>
          </a:prstGeom>
          <a:noFill/>
        </p:spPr>
        <p:txBody>
          <a:bodyPr wrap="square" rtlCol="0">
            <a:spAutoFit/>
          </a:bodyPr>
          <a:lstStyle/>
          <a:p>
            <a:r>
              <a:rPr lang="fr-FR" dirty="0" smtClean="0"/>
              <a:t>Check </a:t>
            </a:r>
            <a:r>
              <a:rPr lang="fr-FR" dirty="0" err="1"/>
              <a:t>that</a:t>
            </a:r>
            <a:r>
              <a:rPr lang="fr-FR" dirty="0"/>
              <a:t> the </a:t>
            </a:r>
            <a:r>
              <a:rPr lang="fr-FR" dirty="0" err="1"/>
              <a:t>inside</a:t>
            </a:r>
            <a:r>
              <a:rPr lang="fr-FR" dirty="0"/>
              <a:t> of the </a:t>
            </a:r>
            <a:r>
              <a:rPr lang="fr-FR" dirty="0" err="1"/>
              <a:t>shell</a:t>
            </a:r>
            <a:r>
              <a:rPr lang="fr-FR" dirty="0"/>
              <a:t> </a:t>
            </a:r>
            <a:r>
              <a:rPr lang="fr-FR" dirty="0" err="1"/>
              <a:t>is</a:t>
            </a:r>
            <a:r>
              <a:rPr lang="fr-FR" dirty="0"/>
              <a:t> clean and free of soft </a:t>
            </a:r>
            <a:r>
              <a:rPr lang="fr-FR" dirty="0" smtClean="0"/>
              <a:t>tissue</a:t>
            </a:r>
          </a:p>
          <a:p>
            <a:endParaRPr lang="fr-FR" dirty="0"/>
          </a:p>
          <a:p>
            <a:r>
              <a:rPr lang="fr-FR" dirty="0" smtClean="0"/>
              <a:t>Use the </a:t>
            </a:r>
            <a:r>
              <a:rPr lang="fr-FR" dirty="0" err="1" smtClean="0"/>
              <a:t>reduction</a:t>
            </a:r>
            <a:r>
              <a:rPr lang="fr-FR" dirty="0"/>
              <a:t> </a:t>
            </a:r>
            <a:r>
              <a:rPr lang="fr-FR" dirty="0" err="1" smtClean="0"/>
              <a:t>tool</a:t>
            </a:r>
            <a:endParaRPr lang="fr-FR" dirty="0" smtClean="0"/>
          </a:p>
          <a:p>
            <a:endParaRPr lang="fr-FR" dirty="0"/>
          </a:p>
          <a:p>
            <a:r>
              <a:rPr lang="fr-FR" dirty="0" err="1" smtClean="0"/>
              <a:t>Avoid</a:t>
            </a:r>
            <a:r>
              <a:rPr lang="fr-FR" dirty="0" smtClean="0"/>
              <a:t> capsule </a:t>
            </a:r>
            <a:r>
              <a:rPr lang="fr-FR" dirty="0" err="1" smtClean="0"/>
              <a:t>impigment</a:t>
            </a:r>
            <a:r>
              <a:rPr lang="fr-FR" dirty="0" smtClean="0"/>
              <a:t> ( tract the sutures or clamp </a:t>
            </a:r>
            <a:r>
              <a:rPr lang="fr-FR" dirty="0" err="1" smtClean="0"/>
              <a:t>placed</a:t>
            </a:r>
            <a:r>
              <a:rPr lang="fr-FR" dirty="0" smtClean="0"/>
              <a:t> </a:t>
            </a:r>
            <a:r>
              <a:rPr lang="fr-FR" dirty="0" err="1" smtClean="0"/>
              <a:t>previously</a:t>
            </a:r>
            <a:r>
              <a:rPr lang="fr-FR" dirty="0" smtClean="0"/>
              <a:t> )</a:t>
            </a:r>
          </a:p>
          <a:p>
            <a:endParaRPr lang="fr-FR" dirty="0"/>
          </a:p>
          <a:p>
            <a:r>
              <a:rPr lang="fr-FR" dirty="0" smtClean="0"/>
              <a:t>Check </a:t>
            </a:r>
            <a:r>
              <a:rPr lang="fr-FR" dirty="0" err="1" smtClean="0"/>
              <a:t>stability</a:t>
            </a:r>
            <a:r>
              <a:rPr lang="fr-FR" dirty="0" smtClean="0"/>
              <a:t> and R.O.M. </a:t>
            </a:r>
            <a:endParaRPr lang="fr-FR" dirty="0"/>
          </a:p>
        </p:txBody>
      </p:sp>
      <p:sp>
        <p:nvSpPr>
          <p:cNvPr id="5" name="ZoneTexte 4"/>
          <p:cNvSpPr txBox="1"/>
          <p:nvPr/>
        </p:nvSpPr>
        <p:spPr>
          <a:xfrm>
            <a:off x="417578" y="5159301"/>
            <a:ext cx="4936415" cy="1200328"/>
          </a:xfrm>
          <a:prstGeom prst="rect">
            <a:avLst/>
          </a:prstGeom>
          <a:noFill/>
        </p:spPr>
        <p:txBody>
          <a:bodyPr wrap="square" rtlCol="0">
            <a:spAutoFit/>
          </a:bodyPr>
          <a:lstStyle/>
          <a:p>
            <a:r>
              <a:rPr lang="fr-FR" dirty="0" smtClean="0">
                <a:solidFill>
                  <a:srgbClr val="A7D6FF"/>
                </a:solidFill>
              </a:rPr>
              <a:t>Dual </a:t>
            </a:r>
            <a:r>
              <a:rPr lang="fr-FR" dirty="0" err="1" smtClean="0">
                <a:solidFill>
                  <a:srgbClr val="A7D6FF"/>
                </a:solidFill>
              </a:rPr>
              <a:t>mobility</a:t>
            </a:r>
            <a:r>
              <a:rPr lang="fr-FR" dirty="0" smtClean="0">
                <a:solidFill>
                  <a:srgbClr val="A7D6FF"/>
                </a:solidFill>
              </a:rPr>
              <a:t> has good </a:t>
            </a:r>
            <a:r>
              <a:rPr lang="fr-FR" dirty="0" err="1" smtClean="0">
                <a:solidFill>
                  <a:srgbClr val="A7D6FF"/>
                </a:solidFill>
              </a:rPr>
              <a:t>stability</a:t>
            </a:r>
            <a:endParaRPr lang="fr-FR" dirty="0" smtClean="0">
              <a:solidFill>
                <a:srgbClr val="A7D6FF"/>
              </a:solidFill>
            </a:endParaRPr>
          </a:p>
          <a:p>
            <a:r>
              <a:rPr lang="fr-FR" dirty="0" err="1" smtClean="0">
                <a:solidFill>
                  <a:srgbClr val="A7D6FF"/>
                </a:solidFill>
              </a:rPr>
              <a:t>Avoid</a:t>
            </a:r>
            <a:r>
              <a:rPr lang="fr-FR" dirty="0" smtClean="0">
                <a:solidFill>
                  <a:srgbClr val="A7D6FF"/>
                </a:solidFill>
              </a:rPr>
              <a:t> </a:t>
            </a:r>
            <a:r>
              <a:rPr lang="fr-FR" dirty="0" err="1" smtClean="0">
                <a:solidFill>
                  <a:srgbClr val="A7D6FF"/>
                </a:solidFill>
              </a:rPr>
              <a:t>tight</a:t>
            </a:r>
            <a:r>
              <a:rPr lang="fr-FR" dirty="0" smtClean="0">
                <a:solidFill>
                  <a:srgbClr val="A7D6FF"/>
                </a:solidFill>
              </a:rPr>
              <a:t> </a:t>
            </a:r>
            <a:r>
              <a:rPr lang="fr-FR" dirty="0" err="1" smtClean="0">
                <a:solidFill>
                  <a:srgbClr val="A7D6FF"/>
                </a:solidFill>
              </a:rPr>
              <a:t>closure</a:t>
            </a:r>
            <a:r>
              <a:rPr lang="fr-FR" dirty="0" smtClean="0">
                <a:solidFill>
                  <a:srgbClr val="A7D6FF"/>
                </a:solidFill>
              </a:rPr>
              <a:t> of capsule and muscles </a:t>
            </a:r>
            <a:endParaRPr lang="fr-FR" dirty="0">
              <a:solidFill>
                <a:srgbClr val="A7D6FF"/>
              </a:solidFill>
            </a:endParaRPr>
          </a:p>
        </p:txBody>
      </p:sp>
    </p:spTree>
    <p:extLst>
      <p:ext uri="{BB962C8B-B14F-4D97-AF65-F5344CB8AC3E}">
        <p14:creationId xmlns:p14="http://schemas.microsoft.com/office/powerpoint/2010/main" val="2142093823"/>
      </p:ext>
    </p:extLst>
  </p:cSld>
  <p:clrMapOvr>
    <a:masterClrMapping/>
  </p:clrMapOvr>
  <p:transition xmlns:p14="http://schemas.microsoft.com/office/powerpoint/2010/main">
    <p:diamond/>
  </p:transition>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radios.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Tree>
    <p:extLst>
      <p:ext uri="{BB962C8B-B14F-4D97-AF65-F5344CB8AC3E}">
        <p14:creationId xmlns:p14="http://schemas.microsoft.com/office/powerpoint/2010/main" val="4082273049"/>
      </p:ext>
    </p:extLst>
  </p:cSld>
  <p:clrMapOvr>
    <a:masterClrMapping/>
  </p:clrMapOvr>
  <p:transition xmlns:p14="http://schemas.microsoft.com/office/powerpoint/2010/main">
    <p:diamond/>
  </p:transition>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ZoneTexte 3"/>
          <p:cNvSpPr txBox="1">
            <a:spLocks noChangeArrowheads="1"/>
          </p:cNvSpPr>
          <p:nvPr/>
        </p:nvSpPr>
        <p:spPr bwMode="auto">
          <a:xfrm>
            <a:off x="303057" y="1576245"/>
            <a:ext cx="8442279" cy="4462760"/>
          </a:xfrm>
          <a:prstGeom prst="rect">
            <a:avLst/>
          </a:prstGeom>
          <a:noFill/>
          <a:ln w="9525">
            <a:noFill/>
            <a:miter lim="800000"/>
            <a:headEnd/>
            <a:tailEnd/>
          </a:ln>
        </p:spPr>
        <p:txBody>
          <a:bodyPr wrap="square">
            <a:prstTxWarp prst="textNoShape">
              <a:avLst/>
            </a:prstTxWarp>
            <a:spAutoFit/>
          </a:bodyPr>
          <a:lstStyle/>
          <a:p>
            <a:r>
              <a:rPr lang="fr-FR" sz="2800" dirty="0" smtClean="0">
                <a:latin typeface="Arial"/>
                <a:ea typeface="ヒラギノ角ゴ ProN W3" charset="-128"/>
                <a:cs typeface="Arial"/>
              </a:rPr>
              <a:t> MAIN PROBLEMS FOR HIP SURGEONS:</a:t>
            </a:r>
          </a:p>
          <a:p>
            <a:endParaRPr lang="fr-FR" sz="3200" b="1" dirty="0" smtClean="0">
              <a:latin typeface="Helvetica Neue Light" charset="0"/>
              <a:ea typeface="ヒラギノ角ゴ ProN W3" charset="-128"/>
              <a:cs typeface="ヒラギノ角ゴ ProN W3" charset="-128"/>
            </a:endParaRPr>
          </a:p>
          <a:p>
            <a:endParaRPr lang="fr-FR" sz="3200" b="1" dirty="0">
              <a:latin typeface="Helvetica Neue Light" charset="0"/>
              <a:ea typeface="ヒラギノ角ゴ ProN W3" charset="-128"/>
              <a:cs typeface="ヒラギノ角ゴ ProN W3" charset="-128"/>
            </a:endParaRPr>
          </a:p>
          <a:p>
            <a:pPr>
              <a:buFontTx/>
              <a:buChar char="-"/>
            </a:pPr>
            <a:r>
              <a:rPr lang="fr-FR" sz="3200" b="1" dirty="0">
                <a:latin typeface="Helvetica Neue Light" charset="0"/>
                <a:ea typeface="ヒラギノ角ゴ ProN W3" charset="-128"/>
                <a:cs typeface="ヒラギノ角ゴ ProN W3" charset="-128"/>
              </a:rPr>
              <a:t> </a:t>
            </a:r>
            <a:r>
              <a:rPr lang="fr-FR" sz="3200" dirty="0" smtClean="0">
                <a:latin typeface="Arial"/>
                <a:ea typeface="ヒラギノ角ゴ ProN W3" charset="-128"/>
                <a:cs typeface="Arial"/>
              </a:rPr>
              <a:t>INSTABILITY</a:t>
            </a:r>
            <a:endParaRPr lang="fr-FR" sz="3200" dirty="0">
              <a:latin typeface="Arial"/>
              <a:ea typeface="ヒラギノ角ゴ ProN W3" charset="-128"/>
              <a:cs typeface="Arial"/>
            </a:endParaRPr>
          </a:p>
          <a:p>
            <a:pPr>
              <a:buFontTx/>
              <a:buChar char="-"/>
            </a:pPr>
            <a:endParaRPr lang="fr-FR" sz="3200" dirty="0">
              <a:latin typeface="Arial"/>
              <a:ea typeface="ヒラギノ角ゴ ProN W3" charset="-128"/>
              <a:cs typeface="Arial"/>
            </a:endParaRPr>
          </a:p>
          <a:p>
            <a:pPr>
              <a:buFontTx/>
              <a:buChar char="-"/>
            </a:pPr>
            <a:r>
              <a:rPr lang="fr-FR" sz="3200" dirty="0">
                <a:latin typeface="Arial"/>
                <a:ea typeface="ヒラギノ角ゴ ProN W3" charset="-128"/>
                <a:cs typeface="Arial"/>
              </a:rPr>
              <a:t> </a:t>
            </a:r>
            <a:r>
              <a:rPr lang="fr-FR" sz="3200" dirty="0" smtClean="0">
                <a:latin typeface="Arial"/>
                <a:ea typeface="ヒラギノ角ゴ ProN W3" charset="-128"/>
                <a:cs typeface="Arial"/>
              </a:rPr>
              <a:t>WEAR</a:t>
            </a:r>
          </a:p>
          <a:p>
            <a:pPr>
              <a:buFontTx/>
              <a:buChar char="-"/>
            </a:pPr>
            <a:endParaRPr lang="fr-FR" sz="3200" dirty="0" smtClean="0">
              <a:latin typeface="Arial"/>
              <a:ea typeface="ヒラギノ角ゴ ProN W3" charset="-128"/>
              <a:cs typeface="Arial"/>
            </a:endParaRPr>
          </a:p>
          <a:p>
            <a:pPr>
              <a:buFontTx/>
              <a:buChar char="-"/>
            </a:pPr>
            <a:r>
              <a:rPr lang="fr-FR" sz="3200" dirty="0" smtClean="0">
                <a:latin typeface="Arial"/>
                <a:ea typeface="ヒラギノ角ゴ ProN W3" charset="-128"/>
                <a:cs typeface="Arial"/>
              </a:rPr>
              <a:t> PAIN</a:t>
            </a:r>
            <a:endParaRPr lang="fr-FR" sz="3200" dirty="0">
              <a:latin typeface="Arial"/>
              <a:ea typeface="ヒラギノ角ゴ ProN W3" charset="-128"/>
              <a:cs typeface="Arial"/>
            </a:endParaRPr>
          </a:p>
          <a:p>
            <a:endParaRPr lang="fr-FR" sz="3200" b="1" dirty="0">
              <a:latin typeface="Helvetica Neue Light" charset="0"/>
              <a:ea typeface="ヒラギノ角ゴ ProN W3" charset="-128"/>
              <a:cs typeface="ヒラギノ角ゴ ProN W3" charset="-128"/>
            </a:endParaRPr>
          </a:p>
        </p:txBody>
      </p:sp>
      <p:sp>
        <p:nvSpPr>
          <p:cNvPr id="2" name="ZoneTexte 1"/>
          <p:cNvSpPr txBox="1"/>
          <p:nvPr/>
        </p:nvSpPr>
        <p:spPr>
          <a:xfrm>
            <a:off x="0" y="548351"/>
            <a:ext cx="6984724" cy="707886"/>
          </a:xfrm>
          <a:prstGeom prst="rect">
            <a:avLst/>
          </a:prstGeom>
          <a:noFill/>
        </p:spPr>
        <p:txBody>
          <a:bodyPr wrap="square" rtlCol="0">
            <a:spAutoFit/>
          </a:bodyPr>
          <a:lstStyle/>
          <a:p>
            <a:r>
              <a:rPr lang="fr-FR" sz="4000" dirty="0" err="1" smtClean="0"/>
              <a:t>Why</a:t>
            </a:r>
            <a:r>
              <a:rPr lang="fr-FR" sz="4000" dirty="0" smtClean="0"/>
              <a:t> ADM ?</a:t>
            </a:r>
            <a:endParaRPr lang="fr-FR" sz="4000" dirty="0"/>
          </a:p>
        </p:txBody>
      </p:sp>
    </p:spTree>
  </p:cSld>
  <p:clrMapOvr>
    <a:masterClrMapping/>
  </p:clrMapOvr>
  <p:transition xmlns:p14="http://schemas.microsoft.com/office/powerpoint/2010/main">
    <p:diamond/>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9"/>
                                          </p:stCondLst>
                                        </p:cTn>
                                        <p:tgtEl>
                                          <p:spTgt spid="174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0"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9" name="Picture 2" descr="HABookHaut"/>
          <p:cNvPicPr>
            <a:picLocks noChangeAspect="1" noChangeArrowheads="1"/>
          </p:cNvPicPr>
          <p:nvPr/>
        </p:nvPicPr>
        <p:blipFill>
          <a:blip r:embed="rId4"/>
          <a:srcRect l="5096" t="51482" r="25168"/>
          <a:stretch>
            <a:fillRect/>
          </a:stretch>
        </p:blipFill>
        <p:spPr bwMode="auto">
          <a:xfrm>
            <a:off x="571500" y="357188"/>
            <a:ext cx="2717800" cy="1209675"/>
          </a:xfrm>
          <a:prstGeom prst="rect">
            <a:avLst/>
          </a:prstGeom>
          <a:noFill/>
          <a:ln w="9525">
            <a:noFill/>
            <a:miter lim="800000"/>
            <a:headEnd/>
            <a:tailEnd/>
          </a:ln>
        </p:spPr>
      </p:pic>
      <p:pic>
        <p:nvPicPr>
          <p:cNvPr id="113670" name="Picture 3" descr="C:\Users\JAE\Pictures\ADM_STRYKER.jpg"/>
          <p:cNvPicPr>
            <a:picLocks noChangeAspect="1" noChangeArrowheads="1"/>
          </p:cNvPicPr>
          <p:nvPr/>
        </p:nvPicPr>
        <p:blipFill>
          <a:blip r:embed="rId5"/>
          <a:srcRect/>
          <a:stretch>
            <a:fillRect/>
          </a:stretch>
        </p:blipFill>
        <p:spPr bwMode="auto">
          <a:xfrm>
            <a:off x="927100" y="709613"/>
            <a:ext cx="2025650" cy="2219325"/>
          </a:xfrm>
          <a:prstGeom prst="rect">
            <a:avLst/>
          </a:prstGeom>
          <a:noFill/>
          <a:ln w="9525">
            <a:noFill/>
            <a:miter lim="800000"/>
            <a:headEnd/>
            <a:tailEnd/>
          </a:ln>
        </p:spPr>
      </p:pic>
      <p:sp>
        <p:nvSpPr>
          <p:cNvPr id="113671" name="ZoneTexte 6"/>
          <p:cNvSpPr txBox="1">
            <a:spLocks noChangeArrowheads="1"/>
          </p:cNvSpPr>
          <p:nvPr/>
        </p:nvSpPr>
        <p:spPr bwMode="auto">
          <a:xfrm>
            <a:off x="3500438" y="357188"/>
            <a:ext cx="2249284" cy="1508105"/>
          </a:xfrm>
          <a:prstGeom prst="rect">
            <a:avLst/>
          </a:prstGeom>
          <a:noFill/>
          <a:ln w="9525">
            <a:noFill/>
            <a:miter lim="800000"/>
            <a:headEnd/>
            <a:tailEnd/>
          </a:ln>
        </p:spPr>
        <p:txBody>
          <a:bodyPr wrap="none">
            <a:prstTxWarp prst="textNoShape">
              <a:avLst/>
            </a:prstTxWarp>
            <a:spAutoFit/>
          </a:bodyPr>
          <a:lstStyle/>
          <a:p>
            <a:r>
              <a:rPr lang="fr-FR" sz="2000" dirty="0" smtClean="0">
                <a:solidFill>
                  <a:srgbClr val="FFFF00"/>
                </a:solidFill>
              </a:rPr>
              <a:t>First </a:t>
            </a:r>
            <a:r>
              <a:rPr lang="fr-FR" sz="2000" dirty="0" err="1" smtClean="0">
                <a:solidFill>
                  <a:srgbClr val="FFFF00"/>
                </a:solidFill>
              </a:rPr>
              <a:t>results</a:t>
            </a:r>
            <a:r>
              <a:rPr lang="fr-FR" sz="2000" dirty="0" smtClean="0">
                <a:solidFill>
                  <a:srgbClr val="FFFF00"/>
                </a:solidFill>
              </a:rPr>
              <a:t>  </a:t>
            </a:r>
            <a:endParaRPr lang="fr-FR" sz="2000" dirty="0">
              <a:solidFill>
                <a:srgbClr val="FFFF00"/>
              </a:solidFill>
            </a:endParaRPr>
          </a:p>
          <a:p>
            <a:r>
              <a:rPr lang="fr-FR" sz="7200" dirty="0">
                <a:solidFill>
                  <a:srgbClr val="FFFF00"/>
                </a:solidFill>
              </a:rPr>
              <a:t>ADM</a:t>
            </a:r>
          </a:p>
        </p:txBody>
      </p:sp>
      <p:pic>
        <p:nvPicPr>
          <p:cNvPr id="113672" name="Picture 4" descr="C:\Users\JAE\Pictures\logo_OW.png"/>
          <p:cNvPicPr>
            <a:picLocks noChangeAspect="1" noChangeArrowheads="1"/>
          </p:cNvPicPr>
          <p:nvPr/>
        </p:nvPicPr>
        <p:blipFill>
          <a:blip r:embed="rId6"/>
          <a:srcRect/>
          <a:stretch>
            <a:fillRect/>
          </a:stretch>
        </p:blipFill>
        <p:spPr bwMode="auto">
          <a:xfrm>
            <a:off x="8215313" y="0"/>
            <a:ext cx="796925" cy="828675"/>
          </a:xfrm>
          <a:prstGeom prst="rect">
            <a:avLst/>
          </a:prstGeom>
          <a:noFill/>
          <a:ln w="9525">
            <a:noFill/>
            <a:miter lim="800000"/>
            <a:headEnd/>
            <a:tailEnd/>
          </a:ln>
        </p:spPr>
      </p:pic>
      <p:graphicFrame>
        <p:nvGraphicFramePr>
          <p:cNvPr id="113666" name="Graphique 6"/>
          <p:cNvGraphicFramePr>
            <a:graphicFrameLocks/>
          </p:cNvGraphicFramePr>
          <p:nvPr/>
        </p:nvGraphicFramePr>
        <p:xfrm>
          <a:off x="357188" y="2928938"/>
          <a:ext cx="3357562" cy="2428875"/>
        </p:xfrm>
        <a:graphic>
          <a:graphicData uri="http://schemas.openxmlformats.org/presentationml/2006/ole">
            <mc:AlternateContent xmlns:mc="http://schemas.openxmlformats.org/markup-compatibility/2006">
              <mc:Choice xmlns:v="urn:schemas-microsoft-com:vml" Requires="v">
                <p:oleObj spid="_x0000_s113958" r:id="rId8" imgW="3352523" imgH="2432103" progId="Excel.Sheet.8">
                  <p:embed/>
                </p:oleObj>
              </mc:Choice>
              <mc:Fallback>
                <p:oleObj r:id="rId8" imgW="3352523" imgH="2432103" progId="Excel.Sheet.8">
                  <p:embed/>
                  <p:pic>
                    <p:nvPicPr>
                      <p:cNvPr id="0" name="Picture 211"/>
                      <p:cNvPicPr>
                        <a:picLocks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57188" y="2928938"/>
                        <a:ext cx="3357562" cy="24288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13673" name="ZoneTexte 10"/>
          <p:cNvSpPr txBox="1">
            <a:spLocks noChangeArrowheads="1"/>
          </p:cNvSpPr>
          <p:nvPr/>
        </p:nvSpPr>
        <p:spPr bwMode="auto">
          <a:xfrm>
            <a:off x="642938" y="2928938"/>
            <a:ext cx="1720850" cy="461962"/>
          </a:xfrm>
          <a:prstGeom prst="rect">
            <a:avLst/>
          </a:prstGeom>
          <a:solidFill>
            <a:schemeClr val="bg1"/>
          </a:solidFill>
          <a:ln w="9525">
            <a:noFill/>
            <a:miter lim="800000"/>
            <a:headEnd/>
            <a:tailEnd/>
          </a:ln>
        </p:spPr>
        <p:txBody>
          <a:bodyPr wrap="none">
            <a:prstTxWarp prst="textNoShape">
              <a:avLst/>
            </a:prstTxWarp>
            <a:spAutoFit/>
          </a:bodyPr>
          <a:lstStyle/>
          <a:p>
            <a:r>
              <a:rPr lang="fr-FR" sz="1200"/>
              <a:t>Age moyen: 75,88 ans</a:t>
            </a:r>
          </a:p>
          <a:p>
            <a:r>
              <a:rPr lang="fr-FR" sz="1200"/>
              <a:t>      (42 -96)</a:t>
            </a:r>
          </a:p>
        </p:txBody>
      </p:sp>
      <p:graphicFrame>
        <p:nvGraphicFramePr>
          <p:cNvPr id="113667" name="Object 3"/>
          <p:cNvGraphicFramePr>
            <a:graphicFrameLocks/>
          </p:cNvGraphicFramePr>
          <p:nvPr/>
        </p:nvGraphicFramePr>
        <p:xfrm>
          <a:off x="3500438" y="3643313"/>
          <a:ext cx="4357687" cy="3214687"/>
        </p:xfrm>
        <a:graphic>
          <a:graphicData uri="http://schemas.openxmlformats.org/presentationml/2006/ole">
            <mc:AlternateContent xmlns:mc="http://schemas.openxmlformats.org/markup-compatibility/2006">
              <mc:Choice xmlns:v="urn:schemas-microsoft-com:vml" Requires="v">
                <p:oleObj spid="_x0000_s113959" r:id="rId11" imgW="4358280" imgH="3212326" progId="Excel.Sheet.8">
                  <p:embed/>
                </p:oleObj>
              </mc:Choice>
              <mc:Fallback>
                <p:oleObj r:id="rId11" imgW="4358280" imgH="3212326" progId="Excel.Sheet.8">
                  <p:embed/>
                  <p:pic>
                    <p:nvPicPr>
                      <p:cNvPr id="0" name="Picture 212"/>
                      <p:cNvPicPr>
                        <a:picLocks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500438" y="3643313"/>
                        <a:ext cx="4357687" cy="32146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4" name="Tableau 13"/>
          <p:cNvGraphicFramePr>
            <a:graphicFrameLocks noGrp="1"/>
          </p:cNvGraphicFramePr>
          <p:nvPr/>
        </p:nvGraphicFramePr>
        <p:xfrm>
          <a:off x="5029200" y="3643313"/>
          <a:ext cx="1873250" cy="1612904"/>
        </p:xfrm>
        <a:graphic>
          <a:graphicData uri="http://schemas.openxmlformats.org/drawingml/2006/table">
            <a:tbl>
              <a:tblPr/>
              <a:tblGrid>
                <a:gridCol w="882650"/>
                <a:gridCol w="990600"/>
              </a:tblGrid>
              <a:tr h="201613">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900" b="1" i="0" u="none" strike="noStrike" cap="none" normalizeH="0" baseline="0">
                          <a:ln>
                            <a:noFill/>
                          </a:ln>
                          <a:solidFill>
                            <a:srgbClr val="FFFFFF"/>
                          </a:solidFill>
                          <a:effectLst/>
                          <a:latin typeface="Arial" charset="0"/>
                          <a:ea typeface="ヒラギノ角ゴ ProN W3" charset="-128"/>
                          <a:cs typeface="ヒラギノ角ゴ ProN W3" charset="-128"/>
                        </a:rPr>
                        <a:t>Etiologie</a:t>
                      </a:r>
                    </a:p>
                  </a:txBody>
                  <a:tcPr marL="9525" marR="9525" marT="9525" marB="0" anchor="b" horzOverflow="overflow">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900" b="0" i="0" u="none" strike="noStrike" cap="none" normalizeH="0" baseline="0">
                          <a:ln>
                            <a:noFill/>
                          </a:ln>
                          <a:solidFill>
                            <a:srgbClr val="FFFFFF"/>
                          </a:solidFill>
                          <a:effectLst/>
                          <a:latin typeface="Arial" charset="0"/>
                          <a:ea typeface="ヒラギノ角ゴ ProN W3" charset="-128"/>
                          <a:cs typeface="ヒラギノ角ゴ ProN W3" charset="-128"/>
                        </a:rPr>
                        <a:t>N: 239</a:t>
                      </a:r>
                    </a:p>
                  </a:txBody>
                  <a:tcPr marL="9525" marR="9525" marT="9525" marB="0" anchor="b" horzOverflow="overflow">
                    <a:lnL>
                      <a:noFill/>
                    </a:lnL>
                    <a:lnR>
                      <a:noFill/>
                    </a:lnR>
                    <a:lnT>
                      <a:noFill/>
                    </a:lnT>
                    <a:lnB>
                      <a:noFill/>
                    </a:lnB>
                    <a:lnTlToBr>
                      <a:noFill/>
                    </a:lnTlToBr>
                    <a:lnBlToTr>
                      <a:noFill/>
                    </a:lnBlToTr>
                    <a:solidFill>
                      <a:schemeClr val="bg1"/>
                    </a:solidFill>
                  </a:tcPr>
                </a:tc>
              </a:tr>
              <a:tr h="201613">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900" b="1" i="0" u="none" strike="noStrike" cap="none" normalizeH="0" baseline="0">
                          <a:ln>
                            <a:noFill/>
                          </a:ln>
                          <a:solidFill>
                            <a:srgbClr val="FFFFFF"/>
                          </a:solidFill>
                          <a:effectLst/>
                          <a:latin typeface="Arial" charset="0"/>
                          <a:ea typeface="ヒラギノ角ゴ ProN W3" charset="-128"/>
                          <a:cs typeface="ヒラギノ角ゴ ProN W3" charset="-128"/>
                        </a:rPr>
                        <a:t>Arthrose</a:t>
                      </a:r>
                    </a:p>
                  </a:txBody>
                  <a:tcPr marL="9525" marR="9525" marT="9525" marB="0" anchor="b" horzOverflow="overflow">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lnTlToBr>
                      <a:noFill/>
                    </a:lnTlToBr>
                    <a:lnBlToTr>
                      <a:noFill/>
                    </a:lnBlToTr>
                    <a:solidFill>
                      <a:schemeClr val="bg1"/>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900" b="1" i="0" u="none" strike="noStrike" cap="none" normalizeH="0" baseline="0">
                          <a:ln>
                            <a:noFill/>
                          </a:ln>
                          <a:solidFill>
                            <a:srgbClr val="FFFFFF"/>
                          </a:solidFill>
                          <a:effectLst/>
                          <a:latin typeface="Arial" charset="0"/>
                          <a:ea typeface="ヒラギノ角ゴ ProN W3" charset="-128"/>
                          <a:cs typeface="ヒラギノ角ゴ ProN W3" charset="-128"/>
                        </a:rPr>
                        <a:t>71,55%</a:t>
                      </a:r>
                    </a:p>
                  </a:txBody>
                  <a:tcPr marL="9525" marR="9525" marT="9525" marB="0" anchor="b" horzOverflow="overflow">
                    <a:lnL>
                      <a:noFill/>
                    </a:lnL>
                    <a:lnR>
                      <a:noFill/>
                    </a:lnR>
                    <a:lnT>
                      <a:noFill/>
                    </a:lnT>
                    <a:lnB>
                      <a:noFill/>
                    </a:lnB>
                    <a:lnTlToBr>
                      <a:noFill/>
                    </a:lnTlToBr>
                    <a:lnBlToTr>
                      <a:noFill/>
                    </a:lnBlToTr>
                    <a:solidFill>
                      <a:schemeClr val="bg1"/>
                    </a:solidFill>
                  </a:tcPr>
                </a:tc>
              </a:tr>
              <a:tr h="201613">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900" b="0" i="0" u="none" strike="noStrike" cap="none" normalizeH="0" baseline="0">
                          <a:ln>
                            <a:noFill/>
                          </a:ln>
                          <a:solidFill>
                            <a:srgbClr val="FFFFFF"/>
                          </a:solidFill>
                          <a:effectLst/>
                          <a:latin typeface="Arial" charset="0"/>
                          <a:ea typeface="ヒラギノ角ゴ ProN W3" charset="-128"/>
                          <a:cs typeface="ヒラギノ角ゴ ProN W3" charset="-128"/>
                        </a:rPr>
                        <a:t>Nécrose</a:t>
                      </a:r>
                    </a:p>
                  </a:txBody>
                  <a:tcPr marL="9525" marR="9525" marT="9525" marB="0" anchor="b" horzOverflow="overflow">
                    <a:lnL w="6350" cap="flat" cmpd="sng" algn="ctr">
                      <a:solidFill>
                        <a:srgbClr val="000000"/>
                      </a:solidFill>
                      <a:prstDash val="solid"/>
                      <a:round/>
                      <a:headEnd type="none" w="med" len="med"/>
                      <a:tailEnd type="none" w="med" len="med"/>
                    </a:lnL>
                    <a:lnR>
                      <a:noFill/>
                    </a:lnR>
                    <a:lnT>
                      <a:noFill/>
                    </a:lnT>
                    <a:lnB>
                      <a:noFill/>
                    </a:lnB>
                    <a:lnTlToBr>
                      <a:noFill/>
                    </a:lnTlToBr>
                    <a:lnBlToTr>
                      <a:noFill/>
                    </a:lnBlToTr>
                    <a:solidFill>
                      <a:schemeClr val="bg1"/>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900" b="0" i="0" u="none" strike="noStrike" cap="none" normalizeH="0" baseline="0">
                          <a:ln>
                            <a:noFill/>
                          </a:ln>
                          <a:solidFill>
                            <a:srgbClr val="FFFFFF"/>
                          </a:solidFill>
                          <a:effectLst/>
                          <a:latin typeface="Arial" charset="0"/>
                          <a:ea typeface="ヒラギノ角ゴ ProN W3" charset="-128"/>
                          <a:cs typeface="ヒラギノ角ゴ ProN W3" charset="-128"/>
                        </a:rPr>
                        <a:t>7,95%</a:t>
                      </a:r>
                    </a:p>
                  </a:txBody>
                  <a:tcPr marL="9525" marR="9525" marT="9525" marB="0" anchor="b" horzOverflow="overflow">
                    <a:lnL>
                      <a:noFill/>
                    </a:lnL>
                    <a:lnR>
                      <a:noFill/>
                    </a:lnR>
                    <a:lnT>
                      <a:noFill/>
                    </a:lnT>
                    <a:lnB>
                      <a:noFill/>
                    </a:lnB>
                    <a:lnTlToBr>
                      <a:noFill/>
                    </a:lnTlToBr>
                    <a:lnBlToTr>
                      <a:noFill/>
                    </a:lnBlToTr>
                    <a:solidFill>
                      <a:schemeClr val="bg1"/>
                    </a:solidFill>
                  </a:tcPr>
                </a:tc>
              </a:tr>
              <a:tr h="201613">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900" b="0" i="0" u="none" strike="noStrike" cap="none" normalizeH="0" baseline="0">
                          <a:ln>
                            <a:noFill/>
                          </a:ln>
                          <a:solidFill>
                            <a:srgbClr val="FFFFFF"/>
                          </a:solidFill>
                          <a:effectLst/>
                          <a:latin typeface="Arial" charset="0"/>
                          <a:ea typeface="ヒラギノ角ゴ ProN W3" charset="-128"/>
                          <a:cs typeface="ヒラギノ角ゴ ProN W3" charset="-128"/>
                        </a:rPr>
                        <a:t>Rhumatismale</a:t>
                      </a:r>
                    </a:p>
                  </a:txBody>
                  <a:tcPr marL="9525" marR="9525" marT="9525" marB="0" anchor="b" horzOverflow="overflow">
                    <a:lnL w="6350" cap="flat" cmpd="sng" algn="ctr">
                      <a:solidFill>
                        <a:srgbClr val="000000"/>
                      </a:solidFill>
                      <a:prstDash val="solid"/>
                      <a:round/>
                      <a:headEnd type="none" w="med" len="med"/>
                      <a:tailEnd type="none" w="med" len="med"/>
                    </a:lnL>
                    <a:lnR>
                      <a:noFill/>
                    </a:lnR>
                    <a:lnT>
                      <a:noFill/>
                    </a:lnT>
                    <a:lnB>
                      <a:noFill/>
                    </a:lnB>
                    <a:lnTlToBr>
                      <a:noFill/>
                    </a:lnTlToBr>
                    <a:lnBlToTr>
                      <a:noFill/>
                    </a:lnBlToTr>
                    <a:solidFill>
                      <a:schemeClr val="bg1"/>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900" b="0" i="0" u="none" strike="noStrike" cap="none" normalizeH="0" baseline="0">
                          <a:ln>
                            <a:noFill/>
                          </a:ln>
                          <a:solidFill>
                            <a:srgbClr val="FFFFFF"/>
                          </a:solidFill>
                          <a:effectLst/>
                          <a:latin typeface="Arial" charset="0"/>
                          <a:ea typeface="ヒラギノ角ゴ ProN W3" charset="-128"/>
                          <a:cs typeface="ヒラギノ角ゴ ProN W3" charset="-128"/>
                        </a:rPr>
                        <a:t>0,42%</a:t>
                      </a:r>
                    </a:p>
                  </a:txBody>
                  <a:tcPr marL="9525" marR="9525" marT="9525" marB="0" anchor="b" horzOverflow="overflow">
                    <a:lnL>
                      <a:noFill/>
                    </a:lnL>
                    <a:lnR>
                      <a:noFill/>
                    </a:lnR>
                    <a:lnT>
                      <a:noFill/>
                    </a:lnT>
                    <a:lnB>
                      <a:noFill/>
                    </a:lnB>
                    <a:lnTlToBr>
                      <a:noFill/>
                    </a:lnTlToBr>
                    <a:lnBlToTr>
                      <a:noFill/>
                    </a:lnBlToTr>
                    <a:solidFill>
                      <a:schemeClr val="bg1"/>
                    </a:solidFill>
                  </a:tcPr>
                </a:tc>
              </a:tr>
              <a:tr h="201613">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900" b="0" i="0" u="none" strike="noStrike" cap="none" normalizeH="0" baseline="0">
                          <a:ln>
                            <a:noFill/>
                          </a:ln>
                          <a:solidFill>
                            <a:srgbClr val="FFFFFF"/>
                          </a:solidFill>
                          <a:effectLst/>
                          <a:latin typeface="Arial" charset="0"/>
                          <a:ea typeface="ヒラギノ角ゴ ProN W3" charset="-128"/>
                          <a:cs typeface="ヒラギノ角ゴ ProN W3" charset="-128"/>
                        </a:rPr>
                        <a:t>Post traumatique</a:t>
                      </a:r>
                    </a:p>
                  </a:txBody>
                  <a:tcPr marL="9525" marR="9525" marT="9525" marB="0" anchor="b" horzOverflow="overflow">
                    <a:lnL w="6350" cap="flat" cmpd="sng" algn="ctr">
                      <a:solidFill>
                        <a:srgbClr val="000000"/>
                      </a:solidFill>
                      <a:prstDash val="solid"/>
                      <a:round/>
                      <a:headEnd type="none" w="med" len="med"/>
                      <a:tailEnd type="none" w="med" len="med"/>
                    </a:lnL>
                    <a:lnR>
                      <a:noFill/>
                    </a:lnR>
                    <a:lnT>
                      <a:noFill/>
                    </a:lnT>
                    <a:lnB>
                      <a:noFill/>
                    </a:lnB>
                    <a:lnTlToBr>
                      <a:noFill/>
                    </a:lnTlToBr>
                    <a:lnBlToTr>
                      <a:noFill/>
                    </a:lnBlToTr>
                    <a:solidFill>
                      <a:schemeClr val="bg1"/>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900" b="0" i="0" u="none" strike="noStrike" cap="none" normalizeH="0" baseline="0">
                          <a:ln>
                            <a:noFill/>
                          </a:ln>
                          <a:solidFill>
                            <a:srgbClr val="FFFFFF"/>
                          </a:solidFill>
                          <a:effectLst/>
                          <a:latin typeface="Arial" charset="0"/>
                          <a:ea typeface="ヒラギノ角ゴ ProN W3" charset="-128"/>
                          <a:cs typeface="ヒラギノ角ゴ ProN W3" charset="-128"/>
                        </a:rPr>
                        <a:t>4,6%</a:t>
                      </a:r>
                    </a:p>
                  </a:txBody>
                  <a:tcPr marL="9525" marR="9525" marT="9525" marB="0" anchor="b" horzOverflow="overflow">
                    <a:lnL>
                      <a:noFill/>
                    </a:lnL>
                    <a:lnR>
                      <a:noFill/>
                    </a:lnR>
                    <a:lnT>
                      <a:noFill/>
                    </a:lnT>
                    <a:lnB>
                      <a:noFill/>
                    </a:lnB>
                    <a:lnTlToBr>
                      <a:noFill/>
                    </a:lnTlToBr>
                    <a:lnBlToTr>
                      <a:noFill/>
                    </a:lnBlToTr>
                    <a:solidFill>
                      <a:schemeClr val="bg1"/>
                    </a:solidFill>
                  </a:tcPr>
                </a:tc>
              </a:tr>
              <a:tr h="201613">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900" b="1" i="0" u="none" strike="noStrike" cap="none" normalizeH="0" baseline="0">
                          <a:ln>
                            <a:noFill/>
                          </a:ln>
                          <a:solidFill>
                            <a:srgbClr val="FFFFFF"/>
                          </a:solidFill>
                          <a:effectLst/>
                          <a:latin typeface="Arial" charset="0"/>
                          <a:ea typeface="ヒラギノ角ゴ ProN W3" charset="-128"/>
                          <a:cs typeface="ヒラギノ角ゴ ProN W3" charset="-128"/>
                        </a:rPr>
                        <a:t>Révision</a:t>
                      </a:r>
                    </a:p>
                  </a:txBody>
                  <a:tcPr marL="9525" marR="9525" marT="9525" marB="0" anchor="b" horzOverflow="overflow">
                    <a:lnL w="6350" cap="flat" cmpd="sng" algn="ctr">
                      <a:solidFill>
                        <a:srgbClr val="000000"/>
                      </a:solidFill>
                      <a:prstDash val="solid"/>
                      <a:round/>
                      <a:headEnd type="none" w="med" len="med"/>
                      <a:tailEnd type="none" w="med" len="med"/>
                    </a:lnL>
                    <a:lnR>
                      <a:noFill/>
                    </a:lnR>
                    <a:lnT>
                      <a:noFill/>
                    </a:lnT>
                    <a:lnB>
                      <a:noFill/>
                    </a:lnB>
                    <a:lnTlToBr>
                      <a:noFill/>
                    </a:lnTlToBr>
                    <a:lnBlToTr>
                      <a:noFill/>
                    </a:lnBlToTr>
                    <a:solidFill>
                      <a:schemeClr val="bg1"/>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900" b="1" i="0" u="none" strike="noStrike" cap="none" normalizeH="0" baseline="0">
                          <a:ln>
                            <a:noFill/>
                          </a:ln>
                          <a:solidFill>
                            <a:srgbClr val="FFFFFF"/>
                          </a:solidFill>
                          <a:effectLst/>
                          <a:latin typeface="Arial" charset="0"/>
                          <a:ea typeface="ヒラギノ角ゴ ProN W3" charset="-128"/>
                          <a:cs typeface="ヒラギノ角ゴ ProN W3" charset="-128"/>
                        </a:rPr>
                        <a:t>5,86%</a:t>
                      </a:r>
                    </a:p>
                  </a:txBody>
                  <a:tcPr marL="9525" marR="9525" marT="9525" marB="0" anchor="b" horzOverflow="overflow">
                    <a:lnL>
                      <a:noFill/>
                    </a:lnL>
                    <a:lnR>
                      <a:noFill/>
                    </a:lnR>
                    <a:lnT>
                      <a:noFill/>
                    </a:lnT>
                    <a:lnB>
                      <a:noFill/>
                    </a:lnB>
                    <a:lnTlToBr>
                      <a:noFill/>
                    </a:lnTlToBr>
                    <a:lnBlToTr>
                      <a:noFill/>
                    </a:lnBlToTr>
                    <a:solidFill>
                      <a:schemeClr val="bg1"/>
                    </a:solidFill>
                  </a:tcPr>
                </a:tc>
              </a:tr>
              <a:tr h="201613">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900" b="0" i="0" u="none" strike="noStrike" cap="none" normalizeH="0" baseline="0">
                          <a:ln>
                            <a:noFill/>
                          </a:ln>
                          <a:solidFill>
                            <a:srgbClr val="FFFFFF"/>
                          </a:solidFill>
                          <a:effectLst/>
                          <a:latin typeface="Arial" charset="0"/>
                          <a:ea typeface="ヒラギノ角ゴ ProN W3" charset="-128"/>
                          <a:cs typeface="ヒラギノ角ゴ ProN W3" charset="-128"/>
                        </a:rPr>
                        <a:t>CDH</a:t>
                      </a:r>
                    </a:p>
                  </a:txBody>
                  <a:tcPr marL="9525" marR="9525" marT="9525" marB="0" anchor="b" horzOverflow="overflow">
                    <a:lnL w="6350" cap="flat" cmpd="sng" algn="ctr">
                      <a:solidFill>
                        <a:srgbClr val="000000"/>
                      </a:solidFill>
                      <a:prstDash val="solid"/>
                      <a:round/>
                      <a:headEnd type="none" w="med" len="med"/>
                      <a:tailEnd type="none" w="med" len="med"/>
                    </a:lnL>
                    <a:lnR>
                      <a:noFill/>
                    </a:lnR>
                    <a:lnT>
                      <a:noFill/>
                    </a:lnT>
                    <a:lnB>
                      <a:noFill/>
                    </a:lnB>
                    <a:lnTlToBr>
                      <a:noFill/>
                    </a:lnTlToBr>
                    <a:lnBlToTr>
                      <a:noFill/>
                    </a:lnBlToTr>
                    <a:solidFill>
                      <a:schemeClr val="bg1"/>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900" b="0" i="0" u="none" strike="noStrike" cap="none" normalizeH="0" baseline="0">
                          <a:ln>
                            <a:noFill/>
                          </a:ln>
                          <a:solidFill>
                            <a:srgbClr val="FFFFFF"/>
                          </a:solidFill>
                          <a:effectLst/>
                          <a:latin typeface="Arial" charset="0"/>
                          <a:ea typeface="ヒラギノ角ゴ ProN W3" charset="-128"/>
                          <a:cs typeface="ヒラギノ角ゴ ProN W3" charset="-128"/>
                        </a:rPr>
                        <a:t>0,42%</a:t>
                      </a:r>
                    </a:p>
                  </a:txBody>
                  <a:tcPr marL="9525" marR="9525" marT="9525" marB="0" anchor="b" horzOverflow="overflow">
                    <a:lnL>
                      <a:noFill/>
                    </a:lnL>
                    <a:lnR>
                      <a:noFill/>
                    </a:lnR>
                    <a:lnT>
                      <a:noFill/>
                    </a:lnT>
                    <a:lnB>
                      <a:noFill/>
                    </a:lnB>
                    <a:lnTlToBr>
                      <a:noFill/>
                    </a:lnTlToBr>
                    <a:lnBlToTr>
                      <a:noFill/>
                    </a:lnBlToTr>
                    <a:solidFill>
                      <a:schemeClr val="bg1"/>
                    </a:solidFill>
                  </a:tcPr>
                </a:tc>
              </a:tr>
              <a:tr h="201613">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900" b="0" i="0" u="none" strike="noStrike" cap="none" normalizeH="0" baseline="0">
                          <a:ln>
                            <a:noFill/>
                          </a:ln>
                          <a:solidFill>
                            <a:srgbClr val="FFFFFF"/>
                          </a:solidFill>
                          <a:effectLst/>
                          <a:latin typeface="Arial" charset="0"/>
                          <a:ea typeface="ヒラギノ角ゴ ProN W3" charset="-128"/>
                          <a:cs typeface="ヒラギノ角ゴ ProN W3" charset="-128"/>
                        </a:rPr>
                        <a:t>Fracture fraîche</a:t>
                      </a:r>
                    </a:p>
                  </a:txBody>
                  <a:tcPr marL="9525" marR="9525" marT="9525" marB="0" anchor="b" horzOverflow="overflow">
                    <a:lnL w="6350" cap="flat" cmpd="sng" algn="ctr">
                      <a:solidFill>
                        <a:srgbClr val="000000"/>
                      </a:solidFill>
                      <a:prstDash val="solid"/>
                      <a:round/>
                      <a:headEnd type="none" w="med" len="med"/>
                      <a:tailEnd type="none" w="med" len="med"/>
                    </a:lnL>
                    <a:lnR>
                      <a:noFill/>
                    </a:lnR>
                    <a:lnT>
                      <a:noFill/>
                    </a:lnT>
                    <a:lnB>
                      <a:noFill/>
                    </a:lnB>
                    <a:lnTlToBr>
                      <a:noFill/>
                    </a:lnTlToBr>
                    <a:lnBlToTr>
                      <a:noFill/>
                    </a:lnBlToTr>
                    <a:solidFill>
                      <a:schemeClr val="bg1"/>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900" b="0" i="0" u="none" strike="noStrike" cap="none" normalizeH="0" baseline="0">
                          <a:ln>
                            <a:noFill/>
                          </a:ln>
                          <a:solidFill>
                            <a:srgbClr val="FFFFFF"/>
                          </a:solidFill>
                          <a:effectLst/>
                          <a:latin typeface="Arial" charset="0"/>
                          <a:ea typeface="ヒラギノ角ゴ ProN W3" charset="-128"/>
                          <a:cs typeface="ヒラギノ角ゴ ProN W3" charset="-128"/>
                        </a:rPr>
                        <a:t>0,42%</a:t>
                      </a:r>
                    </a:p>
                  </a:txBody>
                  <a:tcPr marL="9525" marR="9525" marT="9525" marB="0" anchor="b" horzOverflow="overflow">
                    <a:lnL>
                      <a:noFill/>
                    </a:lnL>
                    <a:lnR>
                      <a:noFill/>
                    </a:lnR>
                    <a:lnT>
                      <a:noFill/>
                    </a:lnT>
                    <a:lnB>
                      <a:noFill/>
                    </a:lnB>
                    <a:lnTlToBr>
                      <a:noFill/>
                    </a:lnTlToBr>
                    <a:lnBlToTr>
                      <a:noFill/>
                    </a:lnBlToTr>
                    <a:solidFill>
                      <a:schemeClr val="bg1"/>
                    </a:solidFill>
                  </a:tcPr>
                </a:tc>
              </a:tr>
            </a:tbl>
          </a:graphicData>
        </a:graphic>
      </p:graphicFrame>
      <p:graphicFrame>
        <p:nvGraphicFramePr>
          <p:cNvPr id="113668" name="Object 4"/>
          <p:cNvGraphicFramePr>
            <a:graphicFrameLocks/>
          </p:cNvGraphicFramePr>
          <p:nvPr/>
        </p:nvGraphicFramePr>
        <p:xfrm>
          <a:off x="5929313" y="1143000"/>
          <a:ext cx="3000375" cy="2786063"/>
        </p:xfrm>
        <a:graphic>
          <a:graphicData uri="http://schemas.openxmlformats.org/presentationml/2006/ole">
            <mc:AlternateContent xmlns:mc="http://schemas.openxmlformats.org/markup-compatibility/2006">
              <mc:Choice xmlns:v="urn:schemas-microsoft-com:vml" Requires="v">
                <p:oleObj spid="_x0000_s113960" r:id="rId14" imgW="2998984" imgH="2785642" progId="Excel.Sheet.8">
                  <p:embed/>
                </p:oleObj>
              </mc:Choice>
              <mc:Fallback>
                <p:oleObj r:id="rId14" imgW="2998984" imgH="2785642" progId="Excel.Sheet.8">
                  <p:embed/>
                  <p:pic>
                    <p:nvPicPr>
                      <p:cNvPr id="0" name="Picture 213"/>
                      <p:cNvPicPr>
                        <a:picLocks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929313" y="1143000"/>
                        <a:ext cx="3000375" cy="27860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8" name="ZoneTexte 17"/>
          <p:cNvSpPr txBox="1"/>
          <p:nvPr/>
        </p:nvSpPr>
        <p:spPr>
          <a:xfrm>
            <a:off x="7715250" y="1857375"/>
            <a:ext cx="928688" cy="369888"/>
          </a:xfrm>
          <a:prstGeom prst="rect">
            <a:avLst/>
          </a:prstGeom>
          <a:solidFill>
            <a:schemeClr val="bg1"/>
          </a:solidFill>
        </p:spPr>
        <p:txBody>
          <a:bodyPr wrap="none">
            <a:prstTxWarp prst="textNoShape">
              <a:avLst/>
            </a:prstTxWarp>
            <a:spAutoFit/>
          </a:bodyPr>
          <a:lstStyle/>
          <a:p>
            <a:pPr>
              <a:defRPr/>
            </a:pPr>
            <a:r>
              <a:rPr lang="fr-FR" sz="1800">
                <a:solidFill>
                  <a:schemeClr val="tx2"/>
                </a:solidFill>
                <a:effectLst>
                  <a:outerShdw blurRad="38100" dist="38100" dir="2700000" algn="tl">
                    <a:srgbClr val="FFFFFF"/>
                  </a:outerShdw>
                </a:effectLst>
              </a:rPr>
              <a:t> </a:t>
            </a:r>
            <a:r>
              <a:rPr lang="fr-FR" sz="1800">
                <a:solidFill>
                  <a:srgbClr val="FFFFFF"/>
                </a:solidFill>
              </a:rPr>
              <a:t>N: 239</a:t>
            </a:r>
            <a:endParaRPr lang="fr-FR" sz="1800">
              <a:solidFill>
                <a:srgbClr val="FFFFFF"/>
              </a:solidFill>
              <a:latin typeface="Calibri" charset="0"/>
            </a:endParaRPr>
          </a:p>
        </p:txBody>
      </p:sp>
    </p:spTree>
  </p:cSld>
  <p:clrMapOvr>
    <a:masterClrMapping/>
  </p:clrMapOvr>
  <p:transition xmlns:p14="http://schemas.microsoft.com/office/powerpoint/2010/main">
    <p:diamond/>
  </p:transition>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5717" name="Groupe 10"/>
          <p:cNvGrpSpPr>
            <a:grpSpLocks/>
          </p:cNvGrpSpPr>
          <p:nvPr/>
        </p:nvGrpSpPr>
        <p:grpSpPr bwMode="auto">
          <a:xfrm>
            <a:off x="100013" y="0"/>
            <a:ext cx="8912225" cy="1073150"/>
            <a:chOff x="99392" y="0"/>
            <a:chExt cx="8913424" cy="1073425"/>
          </a:xfrm>
        </p:grpSpPr>
        <p:pic>
          <p:nvPicPr>
            <p:cNvPr id="115725" name="Picture 3" descr="C:\Users\JAE\Pictures\ADM_STRYKER.jpg"/>
            <p:cNvPicPr>
              <a:picLocks noChangeAspect="1" noChangeArrowheads="1"/>
            </p:cNvPicPr>
            <p:nvPr/>
          </p:nvPicPr>
          <p:blipFill>
            <a:blip r:embed="rId4"/>
            <a:srcRect/>
            <a:stretch>
              <a:fillRect/>
            </a:stretch>
          </p:blipFill>
          <p:spPr bwMode="auto">
            <a:xfrm>
              <a:off x="3676517" y="89451"/>
              <a:ext cx="852036" cy="933441"/>
            </a:xfrm>
            <a:prstGeom prst="rect">
              <a:avLst/>
            </a:prstGeom>
            <a:noFill/>
            <a:ln w="9525">
              <a:noFill/>
              <a:miter lim="800000"/>
              <a:headEnd/>
              <a:tailEnd/>
            </a:ln>
          </p:spPr>
        </p:pic>
        <p:pic>
          <p:nvPicPr>
            <p:cNvPr id="115726" name="Picture 2" descr="HABookHaut"/>
            <p:cNvPicPr>
              <a:picLocks noChangeAspect="1" noChangeArrowheads="1"/>
            </p:cNvPicPr>
            <p:nvPr/>
          </p:nvPicPr>
          <p:blipFill>
            <a:blip r:embed="rId5"/>
            <a:srcRect l="5096" t="51482" r="25168"/>
            <a:stretch>
              <a:fillRect/>
            </a:stretch>
          </p:blipFill>
          <p:spPr bwMode="auto">
            <a:xfrm>
              <a:off x="103088" y="63340"/>
              <a:ext cx="3579773" cy="928694"/>
            </a:xfrm>
            <a:prstGeom prst="rect">
              <a:avLst/>
            </a:prstGeom>
            <a:noFill/>
            <a:ln w="9525">
              <a:noFill/>
              <a:miter lim="800000"/>
              <a:headEnd/>
              <a:tailEnd/>
            </a:ln>
          </p:spPr>
        </p:pic>
        <p:sp>
          <p:nvSpPr>
            <p:cNvPr id="115727" name="ZoneTexte 5"/>
            <p:cNvSpPr txBox="1">
              <a:spLocks noChangeArrowheads="1"/>
            </p:cNvSpPr>
            <p:nvPr/>
          </p:nvSpPr>
          <p:spPr bwMode="auto">
            <a:xfrm>
              <a:off x="1790306" y="11116"/>
              <a:ext cx="1921133" cy="1016260"/>
            </a:xfrm>
            <a:prstGeom prst="rect">
              <a:avLst/>
            </a:prstGeom>
            <a:noFill/>
            <a:ln w="9525">
              <a:noFill/>
              <a:miter lim="800000"/>
              <a:headEnd/>
              <a:tailEnd/>
            </a:ln>
          </p:spPr>
          <p:txBody>
            <a:bodyPr wrap="none">
              <a:prstTxWarp prst="textNoShape">
                <a:avLst/>
              </a:prstTxWarp>
              <a:spAutoFit/>
            </a:bodyPr>
            <a:lstStyle/>
            <a:p>
              <a:r>
                <a:rPr lang="fr-FR" sz="6000">
                  <a:solidFill>
                    <a:srgbClr val="FFFF00"/>
                  </a:solidFill>
                </a:rPr>
                <a:t>ADM</a:t>
              </a:r>
            </a:p>
          </p:txBody>
        </p:sp>
        <p:pic>
          <p:nvPicPr>
            <p:cNvPr id="115728" name="Picture 4" descr="C:\Users\JAE\Pictures\logo_OW.png"/>
            <p:cNvPicPr>
              <a:picLocks noChangeAspect="1" noChangeArrowheads="1"/>
            </p:cNvPicPr>
            <p:nvPr/>
          </p:nvPicPr>
          <p:blipFill>
            <a:blip r:embed="rId6"/>
            <a:srcRect/>
            <a:stretch>
              <a:fillRect/>
            </a:stretch>
          </p:blipFill>
          <p:spPr bwMode="auto">
            <a:xfrm>
              <a:off x="8215338" y="0"/>
              <a:ext cx="797478" cy="828676"/>
            </a:xfrm>
            <a:prstGeom prst="rect">
              <a:avLst/>
            </a:prstGeom>
            <a:noFill/>
            <a:ln w="9525">
              <a:noFill/>
              <a:miter lim="800000"/>
              <a:headEnd/>
              <a:tailEnd/>
            </a:ln>
          </p:spPr>
        </p:pic>
        <p:cxnSp>
          <p:nvCxnSpPr>
            <p:cNvPr id="9" name="Connecteur droit 8"/>
            <p:cNvCxnSpPr/>
            <p:nvPr/>
          </p:nvCxnSpPr>
          <p:spPr>
            <a:xfrm>
              <a:off x="99392" y="1073425"/>
              <a:ext cx="885626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grpSp>
      <p:graphicFrame>
        <p:nvGraphicFramePr>
          <p:cNvPr id="115714" name="Graphique 6"/>
          <p:cNvGraphicFramePr>
            <a:graphicFrameLocks/>
          </p:cNvGraphicFramePr>
          <p:nvPr/>
        </p:nvGraphicFramePr>
        <p:xfrm>
          <a:off x="431800" y="1042988"/>
          <a:ext cx="4071938" cy="3071812"/>
        </p:xfrm>
        <a:graphic>
          <a:graphicData uri="http://schemas.openxmlformats.org/presentationml/2006/ole">
            <mc:AlternateContent xmlns:mc="http://schemas.openxmlformats.org/markup-compatibility/2006">
              <mc:Choice xmlns:v="urn:schemas-microsoft-com:vml" Requires="v">
                <p:oleObj spid="_x0000_s116006" r:id="rId8" imgW="4071791" imgH="3072130" progId="Excel.Sheet.8">
                  <p:embed/>
                </p:oleObj>
              </mc:Choice>
              <mc:Fallback>
                <p:oleObj r:id="rId8" imgW="4071791" imgH="3072130" progId="Excel.Sheet.8">
                  <p:embed/>
                  <p:pic>
                    <p:nvPicPr>
                      <p:cNvPr id="0" name="Picture 211"/>
                      <p:cNvPicPr>
                        <a:picLocks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31800" y="1042988"/>
                        <a:ext cx="4071938" cy="30718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15715" name="Object 3"/>
          <p:cNvGraphicFramePr>
            <a:graphicFrameLocks/>
          </p:cNvGraphicFramePr>
          <p:nvPr/>
        </p:nvGraphicFramePr>
        <p:xfrm>
          <a:off x="4459288" y="1187450"/>
          <a:ext cx="4216400" cy="2768600"/>
        </p:xfrm>
        <a:graphic>
          <a:graphicData uri="http://schemas.openxmlformats.org/presentationml/2006/ole">
            <mc:AlternateContent xmlns:mc="http://schemas.openxmlformats.org/markup-compatibility/2006">
              <mc:Choice xmlns:v="urn:schemas-microsoft-com:vml" Requires="v">
                <p:oleObj spid="_x0000_s116007" r:id="rId11" imgW="4211988" imgH="2767355" progId="Excel.Sheet.8">
                  <p:embed/>
                </p:oleObj>
              </mc:Choice>
              <mc:Fallback>
                <p:oleObj r:id="rId11" imgW="4211988" imgH="2767355" progId="Excel.Sheet.8">
                  <p:embed/>
                  <p:pic>
                    <p:nvPicPr>
                      <p:cNvPr id="0" name="Picture 212"/>
                      <p:cNvPicPr>
                        <a:picLocks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459288" y="1187450"/>
                        <a:ext cx="4216400" cy="2768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6" name="ZoneTexte 15"/>
          <p:cNvSpPr txBox="1"/>
          <p:nvPr/>
        </p:nvSpPr>
        <p:spPr>
          <a:xfrm>
            <a:off x="896938" y="1195388"/>
            <a:ext cx="1428750" cy="368300"/>
          </a:xfrm>
          <a:prstGeom prst="rect">
            <a:avLst/>
          </a:prstGeom>
          <a:solidFill>
            <a:schemeClr val="bg1"/>
          </a:solidFill>
        </p:spPr>
        <p:txBody>
          <a:bodyPr wrap="none">
            <a:prstTxWarp prst="textNoShape">
              <a:avLst/>
            </a:prstTxWarp>
            <a:spAutoFit/>
          </a:bodyPr>
          <a:lstStyle/>
          <a:p>
            <a:pPr>
              <a:defRPr/>
            </a:pPr>
            <a:r>
              <a:rPr lang="fr-FR" sz="1800">
                <a:solidFill>
                  <a:srgbClr val="FFFFFF"/>
                </a:solidFill>
                <a:effectLst>
                  <a:outerShdw blurRad="38100" dist="38100" dir="2700000" algn="tl">
                    <a:srgbClr val="000000"/>
                  </a:outerShdw>
                </a:effectLst>
              </a:rPr>
              <a:t>HHS</a:t>
            </a:r>
            <a:r>
              <a:rPr lang="fr-FR" sz="1800">
                <a:effectLst>
                  <a:outerShdw blurRad="38100" dist="38100" dir="2700000" algn="tl">
                    <a:srgbClr val="000000"/>
                  </a:outerShdw>
                </a:effectLst>
              </a:rPr>
              <a:t> moyen</a:t>
            </a:r>
            <a:endParaRPr lang="fr-FR" sz="1800">
              <a:latin typeface="Calibri" charset="0"/>
            </a:endParaRPr>
          </a:p>
        </p:txBody>
      </p:sp>
      <p:sp>
        <p:nvSpPr>
          <p:cNvPr id="17" name="ZoneTexte 16"/>
          <p:cNvSpPr txBox="1"/>
          <p:nvPr/>
        </p:nvSpPr>
        <p:spPr>
          <a:xfrm>
            <a:off x="5303838" y="1195388"/>
            <a:ext cx="1428750" cy="368300"/>
          </a:xfrm>
          <a:prstGeom prst="rect">
            <a:avLst/>
          </a:prstGeom>
          <a:solidFill>
            <a:schemeClr val="bg1"/>
          </a:solidFill>
        </p:spPr>
        <p:txBody>
          <a:bodyPr wrap="none">
            <a:prstTxWarp prst="textNoShape">
              <a:avLst/>
            </a:prstTxWarp>
            <a:spAutoFit/>
          </a:bodyPr>
          <a:lstStyle/>
          <a:p>
            <a:pPr>
              <a:defRPr/>
            </a:pPr>
            <a:r>
              <a:rPr lang="fr-FR" sz="1800">
                <a:solidFill>
                  <a:srgbClr val="FFFFFF"/>
                </a:solidFill>
                <a:effectLst>
                  <a:outerShdw blurRad="38100" dist="38100" dir="2700000" algn="tl">
                    <a:srgbClr val="000000"/>
                  </a:outerShdw>
                </a:effectLst>
              </a:rPr>
              <a:t>PMA moyen</a:t>
            </a:r>
            <a:endParaRPr lang="fr-FR" sz="1800">
              <a:solidFill>
                <a:srgbClr val="FFFFFF"/>
              </a:solidFill>
              <a:latin typeface="Calibri" charset="0"/>
            </a:endParaRPr>
          </a:p>
        </p:txBody>
      </p:sp>
      <p:sp>
        <p:nvSpPr>
          <p:cNvPr id="115720" name="ZoneTexte 17"/>
          <p:cNvSpPr txBox="1">
            <a:spLocks noChangeArrowheads="1"/>
          </p:cNvSpPr>
          <p:nvPr/>
        </p:nvSpPr>
        <p:spPr bwMode="auto">
          <a:xfrm>
            <a:off x="5168900" y="527050"/>
            <a:ext cx="2219528" cy="523220"/>
          </a:xfrm>
          <a:prstGeom prst="rect">
            <a:avLst/>
          </a:prstGeom>
          <a:noFill/>
          <a:ln w="9525">
            <a:noFill/>
            <a:miter lim="800000"/>
            <a:headEnd/>
            <a:tailEnd/>
          </a:ln>
        </p:spPr>
        <p:txBody>
          <a:bodyPr wrap="none">
            <a:prstTxWarp prst="textNoShape">
              <a:avLst/>
            </a:prstTxWarp>
            <a:spAutoFit/>
          </a:bodyPr>
          <a:lstStyle/>
          <a:p>
            <a:r>
              <a:rPr lang="fr-FR" sz="2800" dirty="0" smtClean="0">
                <a:solidFill>
                  <a:srgbClr val="FFFF00"/>
                </a:solidFill>
              </a:rPr>
              <a:t>Firsts </a:t>
            </a:r>
            <a:r>
              <a:rPr lang="fr-FR" sz="2800" dirty="0" err="1" smtClean="0">
                <a:solidFill>
                  <a:srgbClr val="FFFF00"/>
                </a:solidFill>
              </a:rPr>
              <a:t>results</a:t>
            </a:r>
            <a:endParaRPr lang="fr-FR" sz="2800" dirty="0">
              <a:solidFill>
                <a:srgbClr val="FFFF00"/>
              </a:solidFill>
            </a:endParaRPr>
          </a:p>
        </p:txBody>
      </p:sp>
      <p:graphicFrame>
        <p:nvGraphicFramePr>
          <p:cNvPr id="115716" name="Object 4"/>
          <p:cNvGraphicFramePr>
            <a:graphicFrameLocks/>
          </p:cNvGraphicFramePr>
          <p:nvPr/>
        </p:nvGraphicFramePr>
        <p:xfrm>
          <a:off x="2468563" y="3786188"/>
          <a:ext cx="4071937" cy="3071812"/>
        </p:xfrm>
        <a:graphic>
          <a:graphicData uri="http://schemas.openxmlformats.org/presentationml/2006/ole">
            <mc:AlternateContent xmlns:mc="http://schemas.openxmlformats.org/markup-compatibility/2006">
              <mc:Choice xmlns:v="urn:schemas-microsoft-com:vml" Requires="v">
                <p:oleObj spid="_x0000_s116008" r:id="rId14" imgW="4071791" imgH="3072130" progId="Excel.Sheet.8">
                  <p:embed/>
                </p:oleObj>
              </mc:Choice>
              <mc:Fallback>
                <p:oleObj r:id="rId14" imgW="4071791" imgH="3072130" progId="Excel.Sheet.8">
                  <p:embed/>
                  <p:pic>
                    <p:nvPicPr>
                      <p:cNvPr id="0" name="Picture 213"/>
                      <p:cNvPicPr>
                        <a:picLocks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468563" y="3786188"/>
                        <a:ext cx="4071937" cy="30718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0" name="ZoneTexte 19"/>
          <p:cNvSpPr txBox="1"/>
          <p:nvPr/>
        </p:nvSpPr>
        <p:spPr>
          <a:xfrm>
            <a:off x="4786313" y="4375150"/>
            <a:ext cx="1719262" cy="369888"/>
          </a:xfrm>
          <a:prstGeom prst="rect">
            <a:avLst/>
          </a:prstGeom>
          <a:solidFill>
            <a:schemeClr val="bg1"/>
          </a:solidFill>
        </p:spPr>
        <p:txBody>
          <a:bodyPr wrap="none">
            <a:prstTxWarp prst="textNoShape">
              <a:avLst/>
            </a:prstTxWarp>
            <a:spAutoFit/>
          </a:bodyPr>
          <a:lstStyle/>
          <a:p>
            <a:pPr>
              <a:defRPr/>
            </a:pPr>
            <a:r>
              <a:rPr lang="fr-FR" sz="1800">
                <a:solidFill>
                  <a:srgbClr val="FFFFFF"/>
                </a:solidFill>
                <a:effectLst>
                  <a:outerShdw blurRad="38100" dist="38100" dir="2700000" algn="tl">
                    <a:srgbClr val="000000"/>
                  </a:outerShdw>
                </a:effectLst>
              </a:rPr>
              <a:t>Womac moyen</a:t>
            </a:r>
            <a:endParaRPr lang="fr-FR" sz="1800">
              <a:solidFill>
                <a:srgbClr val="FFFFFF"/>
              </a:solidFill>
              <a:latin typeface="Calibri" charset="0"/>
            </a:endParaRPr>
          </a:p>
        </p:txBody>
      </p:sp>
      <p:sp>
        <p:nvSpPr>
          <p:cNvPr id="21" name="ZoneTexte 20"/>
          <p:cNvSpPr txBox="1"/>
          <p:nvPr/>
        </p:nvSpPr>
        <p:spPr>
          <a:xfrm>
            <a:off x="1100138" y="1487488"/>
            <a:ext cx="944562" cy="277812"/>
          </a:xfrm>
          <a:prstGeom prst="rect">
            <a:avLst/>
          </a:prstGeom>
          <a:solidFill>
            <a:schemeClr val="bg1"/>
          </a:solidFill>
        </p:spPr>
        <p:txBody>
          <a:bodyPr wrap="none">
            <a:prstTxWarp prst="textNoShape">
              <a:avLst/>
            </a:prstTxWarp>
            <a:spAutoFit/>
          </a:bodyPr>
          <a:lstStyle/>
          <a:p>
            <a:pPr>
              <a:defRPr/>
            </a:pPr>
            <a:r>
              <a:rPr lang="fr-FR" sz="1200">
                <a:solidFill>
                  <a:srgbClr val="FFFFFF"/>
                </a:solidFill>
                <a:effectLst>
                  <a:outerShdw blurRad="38100" dist="38100" dir="2700000" algn="tl">
                    <a:srgbClr val="000000"/>
                  </a:outerShdw>
                </a:effectLst>
              </a:rPr>
              <a:t>0 – 100 pts</a:t>
            </a:r>
          </a:p>
        </p:txBody>
      </p:sp>
      <p:sp>
        <p:nvSpPr>
          <p:cNvPr id="22" name="ZoneTexte 21"/>
          <p:cNvSpPr txBox="1"/>
          <p:nvPr/>
        </p:nvSpPr>
        <p:spPr>
          <a:xfrm>
            <a:off x="5575300" y="1490663"/>
            <a:ext cx="860425" cy="277812"/>
          </a:xfrm>
          <a:prstGeom prst="rect">
            <a:avLst/>
          </a:prstGeom>
          <a:solidFill>
            <a:schemeClr val="bg1"/>
          </a:solidFill>
        </p:spPr>
        <p:txBody>
          <a:bodyPr wrap="none">
            <a:prstTxWarp prst="textNoShape">
              <a:avLst/>
            </a:prstTxWarp>
            <a:spAutoFit/>
          </a:bodyPr>
          <a:lstStyle/>
          <a:p>
            <a:pPr>
              <a:defRPr/>
            </a:pPr>
            <a:r>
              <a:rPr lang="fr-FR" sz="1200">
                <a:solidFill>
                  <a:srgbClr val="FFFFFF"/>
                </a:solidFill>
                <a:effectLst>
                  <a:outerShdw blurRad="38100" dist="38100" dir="2700000" algn="tl">
                    <a:srgbClr val="000000"/>
                  </a:outerShdw>
                </a:effectLst>
              </a:rPr>
              <a:t>0 – 18 pts</a:t>
            </a:r>
          </a:p>
        </p:txBody>
      </p:sp>
      <p:sp>
        <p:nvSpPr>
          <p:cNvPr id="23" name="ZoneTexte 22"/>
          <p:cNvSpPr txBox="1"/>
          <p:nvPr/>
        </p:nvSpPr>
        <p:spPr>
          <a:xfrm>
            <a:off x="5072063" y="4694238"/>
            <a:ext cx="860425" cy="277812"/>
          </a:xfrm>
          <a:prstGeom prst="rect">
            <a:avLst/>
          </a:prstGeom>
          <a:solidFill>
            <a:schemeClr val="bg1"/>
          </a:solidFill>
        </p:spPr>
        <p:txBody>
          <a:bodyPr wrap="none">
            <a:prstTxWarp prst="textNoShape">
              <a:avLst/>
            </a:prstTxWarp>
            <a:spAutoFit/>
          </a:bodyPr>
          <a:lstStyle/>
          <a:p>
            <a:pPr>
              <a:defRPr/>
            </a:pPr>
            <a:r>
              <a:rPr lang="fr-FR" sz="1200">
                <a:solidFill>
                  <a:srgbClr val="FFFFFF"/>
                </a:solidFill>
                <a:effectLst>
                  <a:outerShdw blurRad="38100" dist="38100" dir="2700000" algn="tl">
                    <a:srgbClr val="000000"/>
                  </a:outerShdw>
                </a:effectLst>
              </a:rPr>
              <a:t>96 – 0 pts</a:t>
            </a:r>
          </a:p>
        </p:txBody>
      </p:sp>
    </p:spTree>
  </p:cSld>
  <p:clrMapOvr>
    <a:masterClrMapping/>
  </p:clrMapOvr>
  <p:transition xmlns:p14="http://schemas.microsoft.com/office/powerpoint/2010/main">
    <p:diamond/>
  </p:transition>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9811" name="Groupe 10"/>
          <p:cNvGrpSpPr>
            <a:grpSpLocks/>
          </p:cNvGrpSpPr>
          <p:nvPr/>
        </p:nvGrpSpPr>
        <p:grpSpPr bwMode="auto">
          <a:xfrm>
            <a:off x="100013" y="0"/>
            <a:ext cx="8912225" cy="1073150"/>
            <a:chOff x="99392" y="0"/>
            <a:chExt cx="8913424" cy="1073425"/>
          </a:xfrm>
        </p:grpSpPr>
        <p:pic>
          <p:nvPicPr>
            <p:cNvPr id="119818" name="Picture 3" descr="C:\Users\JAE\Pictures\ADM_STRYKER.jpg"/>
            <p:cNvPicPr>
              <a:picLocks noChangeAspect="1" noChangeArrowheads="1"/>
            </p:cNvPicPr>
            <p:nvPr/>
          </p:nvPicPr>
          <p:blipFill>
            <a:blip r:embed="rId4"/>
            <a:srcRect/>
            <a:stretch>
              <a:fillRect/>
            </a:stretch>
          </p:blipFill>
          <p:spPr bwMode="auto">
            <a:xfrm>
              <a:off x="3676517" y="89451"/>
              <a:ext cx="852036" cy="933441"/>
            </a:xfrm>
            <a:prstGeom prst="rect">
              <a:avLst/>
            </a:prstGeom>
            <a:noFill/>
            <a:ln w="9525">
              <a:noFill/>
              <a:miter lim="800000"/>
              <a:headEnd/>
              <a:tailEnd/>
            </a:ln>
          </p:spPr>
        </p:pic>
        <p:pic>
          <p:nvPicPr>
            <p:cNvPr id="119819" name="Picture 2" descr="HABookHaut"/>
            <p:cNvPicPr>
              <a:picLocks noChangeAspect="1" noChangeArrowheads="1"/>
            </p:cNvPicPr>
            <p:nvPr/>
          </p:nvPicPr>
          <p:blipFill>
            <a:blip r:embed="rId5"/>
            <a:srcRect l="5096" t="51482" r="25168"/>
            <a:stretch>
              <a:fillRect/>
            </a:stretch>
          </p:blipFill>
          <p:spPr bwMode="auto">
            <a:xfrm>
              <a:off x="103088" y="63340"/>
              <a:ext cx="2086096" cy="928694"/>
            </a:xfrm>
            <a:prstGeom prst="rect">
              <a:avLst/>
            </a:prstGeom>
            <a:noFill/>
            <a:ln w="9525">
              <a:noFill/>
              <a:miter lim="800000"/>
              <a:headEnd/>
              <a:tailEnd/>
            </a:ln>
          </p:spPr>
        </p:pic>
        <p:sp>
          <p:nvSpPr>
            <p:cNvPr id="119820" name="ZoneTexte 5"/>
            <p:cNvSpPr txBox="1">
              <a:spLocks noChangeArrowheads="1"/>
            </p:cNvSpPr>
            <p:nvPr/>
          </p:nvSpPr>
          <p:spPr bwMode="auto">
            <a:xfrm>
              <a:off x="1790306" y="11116"/>
              <a:ext cx="1920400" cy="1015923"/>
            </a:xfrm>
            <a:prstGeom prst="rect">
              <a:avLst/>
            </a:prstGeom>
            <a:noFill/>
            <a:ln w="9525">
              <a:noFill/>
              <a:miter lim="800000"/>
              <a:headEnd/>
              <a:tailEnd/>
            </a:ln>
          </p:spPr>
          <p:txBody>
            <a:bodyPr wrap="none">
              <a:prstTxWarp prst="textNoShape">
                <a:avLst/>
              </a:prstTxWarp>
              <a:spAutoFit/>
            </a:bodyPr>
            <a:lstStyle/>
            <a:p>
              <a:r>
                <a:rPr lang="fr-FR" sz="6000">
                  <a:solidFill>
                    <a:srgbClr val="FFFF00"/>
                  </a:solidFill>
                </a:rPr>
                <a:t>ADM</a:t>
              </a:r>
            </a:p>
          </p:txBody>
        </p:sp>
        <p:pic>
          <p:nvPicPr>
            <p:cNvPr id="119821" name="Picture 4" descr="C:\Users\JAE\Pictures\logo_OW.png"/>
            <p:cNvPicPr>
              <a:picLocks noChangeAspect="1" noChangeArrowheads="1"/>
            </p:cNvPicPr>
            <p:nvPr/>
          </p:nvPicPr>
          <p:blipFill>
            <a:blip r:embed="rId6"/>
            <a:srcRect/>
            <a:stretch>
              <a:fillRect/>
            </a:stretch>
          </p:blipFill>
          <p:spPr bwMode="auto">
            <a:xfrm>
              <a:off x="8215338" y="0"/>
              <a:ext cx="797478" cy="828676"/>
            </a:xfrm>
            <a:prstGeom prst="rect">
              <a:avLst/>
            </a:prstGeom>
            <a:noFill/>
            <a:ln w="9525">
              <a:noFill/>
              <a:miter lim="800000"/>
              <a:headEnd/>
              <a:tailEnd/>
            </a:ln>
          </p:spPr>
        </p:pic>
        <p:cxnSp>
          <p:nvCxnSpPr>
            <p:cNvPr id="9" name="Connecteur droit 8"/>
            <p:cNvCxnSpPr/>
            <p:nvPr/>
          </p:nvCxnSpPr>
          <p:spPr>
            <a:xfrm>
              <a:off x="99392" y="1073425"/>
              <a:ext cx="885626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grpSp>
      <p:graphicFrame>
        <p:nvGraphicFramePr>
          <p:cNvPr id="119810" name="Graphique 6"/>
          <p:cNvGraphicFramePr>
            <a:graphicFrameLocks/>
          </p:cNvGraphicFramePr>
          <p:nvPr/>
        </p:nvGraphicFramePr>
        <p:xfrm>
          <a:off x="431800" y="1042988"/>
          <a:ext cx="4189413" cy="4949825"/>
        </p:xfrm>
        <a:graphic>
          <a:graphicData uri="http://schemas.openxmlformats.org/presentationml/2006/ole">
            <mc:AlternateContent xmlns:mc="http://schemas.openxmlformats.org/markup-compatibility/2006">
              <mc:Choice xmlns:v="urn:schemas-microsoft-com:vml" Requires="v">
                <p:oleObj spid="_x0000_s119920" r:id="rId8" imgW="4187606" imgH="4949543" progId="Excel.Sheet.8">
                  <p:embed/>
                </p:oleObj>
              </mc:Choice>
              <mc:Fallback>
                <p:oleObj r:id="rId8" imgW="4187606" imgH="4949543" progId="Excel.Sheet.8">
                  <p:embed/>
                  <p:pic>
                    <p:nvPicPr>
                      <p:cNvPr id="0" name="Picture 77"/>
                      <p:cNvPicPr>
                        <a:picLocks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31800" y="1042988"/>
                        <a:ext cx="4189413" cy="49498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19813" name="ZoneTexte 17"/>
          <p:cNvSpPr txBox="1">
            <a:spLocks noChangeArrowheads="1"/>
          </p:cNvSpPr>
          <p:nvPr/>
        </p:nvSpPr>
        <p:spPr bwMode="auto">
          <a:xfrm>
            <a:off x="5168900" y="527050"/>
            <a:ext cx="2039991" cy="523220"/>
          </a:xfrm>
          <a:prstGeom prst="rect">
            <a:avLst/>
          </a:prstGeom>
          <a:noFill/>
          <a:ln w="9525">
            <a:noFill/>
            <a:miter lim="800000"/>
            <a:headEnd/>
            <a:tailEnd/>
          </a:ln>
        </p:spPr>
        <p:txBody>
          <a:bodyPr wrap="none">
            <a:prstTxWarp prst="textNoShape">
              <a:avLst/>
            </a:prstTxWarp>
            <a:spAutoFit/>
          </a:bodyPr>
          <a:lstStyle/>
          <a:p>
            <a:r>
              <a:rPr lang="fr-FR" sz="2800" dirty="0" smtClean="0">
                <a:solidFill>
                  <a:srgbClr val="FFFF00"/>
                </a:solidFill>
              </a:rPr>
              <a:t>First </a:t>
            </a:r>
            <a:r>
              <a:rPr lang="fr-FR" sz="2800" dirty="0" err="1" smtClean="0">
                <a:solidFill>
                  <a:srgbClr val="FFFF00"/>
                </a:solidFill>
              </a:rPr>
              <a:t>results</a:t>
            </a:r>
            <a:endParaRPr lang="fr-FR" sz="2800" dirty="0">
              <a:solidFill>
                <a:srgbClr val="FFFF00"/>
              </a:solidFill>
            </a:endParaRPr>
          </a:p>
        </p:txBody>
      </p:sp>
      <p:sp>
        <p:nvSpPr>
          <p:cNvPr id="119814" name="ZoneTexte 23"/>
          <p:cNvSpPr txBox="1">
            <a:spLocks noChangeArrowheads="1"/>
          </p:cNvSpPr>
          <p:nvPr/>
        </p:nvSpPr>
        <p:spPr bwMode="auto">
          <a:xfrm>
            <a:off x="2193925" y="1816100"/>
            <a:ext cx="2676525" cy="1631216"/>
          </a:xfrm>
          <a:prstGeom prst="rect">
            <a:avLst/>
          </a:prstGeom>
          <a:solidFill>
            <a:schemeClr val="bg1"/>
          </a:solidFill>
          <a:ln w="9525">
            <a:noFill/>
            <a:miter lim="800000"/>
            <a:headEnd/>
            <a:tailEnd/>
          </a:ln>
        </p:spPr>
        <p:txBody>
          <a:bodyPr>
            <a:prstTxWarp prst="textNoShape">
              <a:avLst/>
            </a:prstTxWarp>
            <a:spAutoFit/>
          </a:bodyPr>
          <a:lstStyle/>
          <a:p>
            <a:pPr marL="179388" indent="-179388">
              <a:buFont typeface="Wingdings" charset="2"/>
              <a:buChar char="ü"/>
            </a:pPr>
            <a:r>
              <a:rPr lang="fr-FR" sz="1600" dirty="0">
                <a:solidFill>
                  <a:srgbClr val="FFFFFF"/>
                </a:solidFill>
              </a:rPr>
              <a:t>236 </a:t>
            </a:r>
            <a:r>
              <a:rPr lang="fr-FR" sz="1600" dirty="0" smtClean="0">
                <a:solidFill>
                  <a:srgbClr val="FFFFFF"/>
                </a:solidFill>
              </a:rPr>
              <a:t> </a:t>
            </a:r>
            <a:r>
              <a:rPr lang="fr-FR" sz="1600" dirty="0" err="1" smtClean="0">
                <a:solidFill>
                  <a:srgbClr val="FFFFFF"/>
                </a:solidFill>
              </a:rPr>
              <a:t>survival</a:t>
            </a:r>
            <a:r>
              <a:rPr lang="fr-FR" sz="1600" dirty="0" smtClean="0">
                <a:solidFill>
                  <a:srgbClr val="FFFFFF"/>
                </a:solidFill>
              </a:rPr>
              <a:t>(</a:t>
            </a:r>
            <a:r>
              <a:rPr lang="fr-FR" sz="1600" dirty="0">
                <a:solidFill>
                  <a:srgbClr val="FFFFFF"/>
                </a:solidFill>
              </a:rPr>
              <a:t>99,16%)</a:t>
            </a:r>
          </a:p>
          <a:p>
            <a:pPr marL="179388" indent="-179388">
              <a:buFont typeface="Wingdings" charset="2"/>
              <a:buChar char="ü"/>
            </a:pPr>
            <a:r>
              <a:rPr lang="fr-FR" sz="1600" dirty="0">
                <a:solidFill>
                  <a:srgbClr val="FFFFFF"/>
                </a:solidFill>
              </a:rPr>
              <a:t>0 </a:t>
            </a:r>
            <a:r>
              <a:rPr lang="fr-FR" sz="1600" dirty="0" err="1" smtClean="0">
                <a:solidFill>
                  <a:srgbClr val="FFFFFF"/>
                </a:solidFill>
              </a:rPr>
              <a:t>lost</a:t>
            </a:r>
            <a:r>
              <a:rPr lang="fr-FR" sz="1600" dirty="0" smtClean="0">
                <a:solidFill>
                  <a:srgbClr val="FFFFFF"/>
                </a:solidFill>
              </a:rPr>
              <a:t> of </a:t>
            </a:r>
            <a:r>
              <a:rPr lang="fr-FR" sz="1600" dirty="0" err="1" smtClean="0">
                <a:solidFill>
                  <a:srgbClr val="FFFFFF"/>
                </a:solidFill>
              </a:rPr>
              <a:t>follow</a:t>
            </a:r>
            <a:r>
              <a:rPr lang="fr-FR" sz="1600" dirty="0" smtClean="0">
                <a:solidFill>
                  <a:srgbClr val="FFFFFF"/>
                </a:solidFill>
              </a:rPr>
              <a:t> up</a:t>
            </a:r>
            <a:endParaRPr lang="fr-FR" sz="1600" dirty="0">
              <a:solidFill>
                <a:srgbClr val="FFFFFF"/>
              </a:solidFill>
            </a:endParaRPr>
          </a:p>
          <a:p>
            <a:pPr marL="179388" indent="-179388">
              <a:buFont typeface="Wingdings" charset="2"/>
              <a:buChar char="ü"/>
            </a:pPr>
            <a:r>
              <a:rPr lang="fr-FR" sz="1600" dirty="0">
                <a:solidFill>
                  <a:srgbClr val="FFFFFF"/>
                </a:solidFill>
              </a:rPr>
              <a:t>1 </a:t>
            </a:r>
            <a:r>
              <a:rPr lang="fr-FR" sz="1600" dirty="0" err="1" smtClean="0">
                <a:solidFill>
                  <a:srgbClr val="FFFFFF"/>
                </a:solidFill>
              </a:rPr>
              <a:t>deceased</a:t>
            </a:r>
            <a:endParaRPr lang="fr-FR" sz="1600" dirty="0">
              <a:solidFill>
                <a:srgbClr val="FFFFFF"/>
              </a:solidFill>
            </a:endParaRPr>
          </a:p>
          <a:p>
            <a:pPr marL="179388" indent="-179388">
              <a:buFont typeface="Wingdings" charset="2"/>
              <a:buChar char="ü"/>
            </a:pPr>
            <a:r>
              <a:rPr lang="fr-FR" sz="1600" dirty="0">
                <a:solidFill>
                  <a:srgbClr val="FFFFFF"/>
                </a:solidFill>
              </a:rPr>
              <a:t>1 </a:t>
            </a:r>
            <a:r>
              <a:rPr lang="fr-FR" sz="1600" dirty="0" err="1" smtClean="0">
                <a:solidFill>
                  <a:srgbClr val="FFFFFF"/>
                </a:solidFill>
              </a:rPr>
              <a:t>failure</a:t>
            </a:r>
            <a:r>
              <a:rPr lang="fr-FR" sz="1600" dirty="0" smtClean="0">
                <a:solidFill>
                  <a:srgbClr val="FFFFFF"/>
                </a:solidFill>
              </a:rPr>
              <a:t> (</a:t>
            </a:r>
            <a:r>
              <a:rPr lang="fr-FR" sz="1600" dirty="0">
                <a:solidFill>
                  <a:srgbClr val="FFFFFF"/>
                </a:solidFill>
              </a:rPr>
              <a:t>0,42%) :</a:t>
            </a:r>
          </a:p>
          <a:p>
            <a:pPr marL="357188" lvl="1" indent="-177800">
              <a:buFont typeface="Courier New" charset="0"/>
              <a:buChar char="o"/>
            </a:pPr>
            <a:r>
              <a:rPr lang="fr-FR" sz="1200" dirty="0" err="1" smtClean="0">
                <a:solidFill>
                  <a:srgbClr val="FFFFFF"/>
                </a:solidFill>
              </a:rPr>
              <a:t>Revision</a:t>
            </a:r>
            <a:r>
              <a:rPr lang="fr-FR" sz="1200" dirty="0" smtClean="0">
                <a:solidFill>
                  <a:srgbClr val="FFFFFF"/>
                </a:solidFill>
              </a:rPr>
              <a:t> for acetabular protrusion on </a:t>
            </a:r>
            <a:r>
              <a:rPr lang="fr-FR" sz="1200" dirty="0" err="1" smtClean="0">
                <a:solidFill>
                  <a:srgbClr val="FFFFFF"/>
                </a:solidFill>
              </a:rPr>
              <a:t>extreme</a:t>
            </a:r>
            <a:r>
              <a:rPr lang="fr-FR" sz="1200" dirty="0" smtClean="0">
                <a:solidFill>
                  <a:srgbClr val="FFFFFF"/>
                </a:solidFill>
              </a:rPr>
              <a:t> </a:t>
            </a:r>
            <a:r>
              <a:rPr lang="fr-FR" sz="1200" dirty="0" err="1" smtClean="0">
                <a:solidFill>
                  <a:srgbClr val="FFFFFF"/>
                </a:solidFill>
              </a:rPr>
              <a:t>porotic</a:t>
            </a:r>
            <a:r>
              <a:rPr lang="fr-FR" sz="1200" dirty="0" smtClean="0">
                <a:solidFill>
                  <a:srgbClr val="FFFFFF"/>
                </a:solidFill>
              </a:rPr>
              <a:t> </a:t>
            </a:r>
            <a:r>
              <a:rPr lang="fr-FR" sz="1200" dirty="0" err="1" smtClean="0">
                <a:solidFill>
                  <a:srgbClr val="FFFFFF"/>
                </a:solidFill>
              </a:rPr>
              <a:t>bone</a:t>
            </a:r>
            <a:r>
              <a:rPr lang="fr-FR" sz="1200" dirty="0" smtClean="0">
                <a:solidFill>
                  <a:srgbClr val="FFFFFF"/>
                </a:solidFill>
              </a:rPr>
              <a:t>, in Parkinson patient</a:t>
            </a:r>
            <a:endParaRPr lang="fr-FR" sz="1200" dirty="0">
              <a:solidFill>
                <a:srgbClr val="FFFFFF"/>
              </a:solidFill>
            </a:endParaRPr>
          </a:p>
        </p:txBody>
      </p:sp>
      <p:sp>
        <p:nvSpPr>
          <p:cNvPr id="25" name="ZoneTexte 24"/>
          <p:cNvSpPr txBox="1"/>
          <p:nvPr/>
        </p:nvSpPr>
        <p:spPr>
          <a:xfrm>
            <a:off x="4995863" y="4691458"/>
            <a:ext cx="3740150" cy="1200329"/>
          </a:xfrm>
          <a:prstGeom prst="rect">
            <a:avLst/>
          </a:prstGeom>
          <a:solidFill>
            <a:schemeClr val="bg1"/>
          </a:solidFill>
        </p:spPr>
        <p:txBody>
          <a:bodyPr>
            <a:prstTxWarp prst="textNoShape">
              <a:avLst/>
            </a:prstTxWarp>
            <a:spAutoFit/>
          </a:bodyPr>
          <a:lstStyle/>
          <a:p>
            <a:pPr marL="357188" indent="-357188">
              <a:defRPr/>
            </a:pPr>
            <a:r>
              <a:rPr lang="fr-FR" sz="1800" dirty="0" smtClean="0">
                <a:solidFill>
                  <a:srgbClr val="FFFFFF"/>
                </a:solidFill>
                <a:effectLst>
                  <a:outerShdw blurRad="38100" dist="38100" dir="2700000" algn="tl">
                    <a:srgbClr val="000000"/>
                  </a:outerShdw>
                </a:effectLst>
              </a:rPr>
              <a:t>Dislocation = 0</a:t>
            </a:r>
            <a:endParaRPr lang="fr-FR" sz="1800" dirty="0">
              <a:solidFill>
                <a:srgbClr val="FFFFFF"/>
              </a:solidFill>
              <a:effectLst>
                <a:outerShdw blurRad="38100" dist="38100" dir="2700000" algn="tl">
                  <a:srgbClr val="000000"/>
                </a:outerShdw>
              </a:effectLst>
            </a:endParaRPr>
          </a:p>
          <a:p>
            <a:pPr marL="357188" indent="-357188">
              <a:defRPr/>
            </a:pPr>
            <a:r>
              <a:rPr lang="fr-FR" sz="1800" dirty="0">
                <a:solidFill>
                  <a:srgbClr val="FFFFFF"/>
                </a:solidFill>
                <a:effectLst>
                  <a:outerShdw blurRad="38100" dist="38100" dir="2700000" algn="tl">
                    <a:srgbClr val="000000"/>
                  </a:outerShdw>
                </a:effectLst>
              </a:rPr>
              <a:t>P</a:t>
            </a:r>
            <a:r>
              <a:rPr lang="fr-FR" sz="1800" dirty="0" smtClean="0">
                <a:solidFill>
                  <a:srgbClr val="FFFFFF"/>
                </a:solidFill>
                <a:effectLst>
                  <a:outerShdw blurRad="38100" dist="38100" dir="2700000" algn="tl">
                    <a:srgbClr val="000000"/>
                  </a:outerShdw>
                </a:effectLst>
              </a:rPr>
              <a:t>er</a:t>
            </a:r>
            <a:r>
              <a:rPr lang="fr-FR" sz="1800" dirty="0">
                <a:solidFill>
                  <a:srgbClr val="FFFFFF"/>
                </a:solidFill>
                <a:effectLst>
                  <a:outerShdw blurRad="38100" dist="38100" dir="2700000" algn="tl">
                    <a:srgbClr val="000000"/>
                  </a:outerShdw>
                </a:effectLst>
              </a:rPr>
              <a:t>-</a:t>
            </a:r>
            <a:r>
              <a:rPr lang="fr-FR" sz="1800" dirty="0" smtClean="0">
                <a:solidFill>
                  <a:srgbClr val="FFFFFF"/>
                </a:solidFill>
                <a:effectLst>
                  <a:outerShdw blurRad="38100" dist="38100" dir="2700000" algn="tl">
                    <a:srgbClr val="000000"/>
                  </a:outerShdw>
                </a:effectLst>
              </a:rPr>
              <a:t>op  Complications= </a:t>
            </a:r>
            <a:r>
              <a:rPr lang="fr-FR" sz="1800" dirty="0">
                <a:solidFill>
                  <a:srgbClr val="FFFFFF"/>
                </a:solidFill>
                <a:effectLst>
                  <a:outerShdw blurRad="38100" dist="38100" dir="2700000" algn="tl">
                    <a:srgbClr val="000000"/>
                  </a:outerShdw>
                </a:effectLst>
              </a:rPr>
              <a:t>0</a:t>
            </a:r>
          </a:p>
          <a:p>
            <a:pPr marL="357188" indent="-357188">
              <a:defRPr/>
            </a:pPr>
            <a:r>
              <a:rPr lang="fr-FR" sz="1800" dirty="0" err="1" smtClean="0">
                <a:solidFill>
                  <a:srgbClr val="FFFFFF"/>
                </a:solidFill>
                <a:effectLst>
                  <a:outerShdw blurRad="38100" dist="38100" dir="2700000" algn="tl">
                    <a:srgbClr val="000000"/>
                  </a:outerShdw>
                </a:effectLst>
              </a:rPr>
              <a:t>Cup</a:t>
            </a:r>
            <a:r>
              <a:rPr lang="fr-FR" sz="1800" dirty="0" smtClean="0">
                <a:solidFill>
                  <a:srgbClr val="FFFFFF"/>
                </a:solidFill>
                <a:effectLst>
                  <a:outerShdw blurRad="38100" dist="38100" dir="2700000" algn="tl">
                    <a:srgbClr val="000000"/>
                  </a:outerShdw>
                </a:effectLst>
              </a:rPr>
              <a:t> Ostéo</a:t>
            </a:r>
            <a:r>
              <a:rPr lang="fr-FR" sz="1800" dirty="0">
                <a:solidFill>
                  <a:srgbClr val="FFFFFF"/>
                </a:solidFill>
                <a:effectLst>
                  <a:outerShdw blurRad="38100" dist="38100" dir="2700000" algn="tl">
                    <a:srgbClr val="000000"/>
                  </a:outerShdw>
                </a:effectLst>
              </a:rPr>
              <a:t>-intégration </a:t>
            </a:r>
            <a:r>
              <a:rPr lang="fr-FR" sz="1800" dirty="0" smtClean="0">
                <a:solidFill>
                  <a:srgbClr val="FFFFFF"/>
                </a:solidFill>
                <a:effectLst>
                  <a:outerShdw blurRad="38100" dist="38100" dir="2700000" algn="tl">
                    <a:srgbClr val="000000"/>
                  </a:outerShdw>
                </a:effectLst>
              </a:rPr>
              <a:t>= </a:t>
            </a:r>
            <a:r>
              <a:rPr lang="fr-FR" sz="1800" dirty="0">
                <a:solidFill>
                  <a:srgbClr val="FFFFFF"/>
                </a:solidFill>
                <a:effectLst>
                  <a:outerShdw blurRad="38100" dist="38100" dir="2700000" algn="tl">
                    <a:srgbClr val="000000"/>
                  </a:outerShdw>
                </a:effectLst>
              </a:rPr>
              <a:t>100%</a:t>
            </a:r>
          </a:p>
          <a:p>
            <a:pPr marL="357188" indent="-357188">
              <a:defRPr/>
            </a:pPr>
            <a:r>
              <a:rPr lang="fr-FR" sz="1800" dirty="0" smtClean="0">
                <a:solidFill>
                  <a:srgbClr val="FFFFFF"/>
                </a:solidFill>
                <a:effectLst>
                  <a:outerShdw blurRad="38100" dist="38100" dir="2700000" algn="tl">
                    <a:srgbClr val="000000"/>
                  </a:outerShdw>
                </a:effectLst>
              </a:rPr>
              <a:t>Ilio-psoas </a:t>
            </a:r>
            <a:r>
              <a:rPr lang="fr-FR" sz="1800" dirty="0" err="1" smtClean="0">
                <a:solidFill>
                  <a:srgbClr val="FFFFFF"/>
                </a:solidFill>
                <a:effectLst>
                  <a:outerShdw blurRad="38100" dist="38100" dir="2700000" algn="tl">
                    <a:srgbClr val="000000"/>
                  </a:outerShdw>
                </a:effectLst>
              </a:rPr>
              <a:t>impigment</a:t>
            </a:r>
            <a:r>
              <a:rPr lang="fr-FR" sz="1800" dirty="0">
                <a:solidFill>
                  <a:srgbClr val="FFFFFF"/>
                </a:solidFill>
                <a:effectLst>
                  <a:outerShdw blurRad="38100" dist="38100" dir="2700000" algn="tl">
                    <a:srgbClr val="000000"/>
                  </a:outerShdw>
                </a:effectLst>
              </a:rPr>
              <a:t> </a:t>
            </a:r>
            <a:r>
              <a:rPr lang="fr-FR" sz="1800" dirty="0" smtClean="0">
                <a:solidFill>
                  <a:srgbClr val="FFFFFF"/>
                </a:solidFill>
                <a:effectLst>
                  <a:outerShdw blurRad="38100" dist="38100" dir="2700000" algn="tl">
                    <a:srgbClr val="000000"/>
                  </a:outerShdw>
                </a:effectLst>
              </a:rPr>
              <a:t>= 0</a:t>
            </a:r>
            <a:endParaRPr lang="fr-FR" sz="1800" dirty="0">
              <a:solidFill>
                <a:srgbClr val="FFFFFF"/>
              </a:solidFill>
              <a:effectLst>
                <a:outerShdw blurRad="38100" dist="38100" dir="2700000" algn="tl">
                  <a:srgbClr val="000000"/>
                </a:outerShdw>
              </a:effectLst>
            </a:endParaRPr>
          </a:p>
        </p:txBody>
      </p:sp>
      <p:cxnSp>
        <p:nvCxnSpPr>
          <p:cNvPr id="27" name="Connecteur droit 26"/>
          <p:cNvCxnSpPr/>
          <p:nvPr/>
        </p:nvCxnSpPr>
        <p:spPr>
          <a:xfrm rot="5400000">
            <a:off x="2519362" y="3911601"/>
            <a:ext cx="4581525"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pic>
        <p:nvPicPr>
          <p:cNvPr id="119817" name="Picture 3"/>
          <p:cNvPicPr>
            <a:picLocks noChangeAspect="1" noChangeArrowheads="1"/>
          </p:cNvPicPr>
          <p:nvPr/>
        </p:nvPicPr>
        <p:blipFill>
          <a:blip r:embed="rId10"/>
          <a:srcRect/>
          <a:stretch>
            <a:fillRect/>
          </a:stretch>
        </p:blipFill>
        <p:spPr bwMode="auto">
          <a:xfrm>
            <a:off x="5842000" y="1473200"/>
            <a:ext cx="2609850" cy="2857500"/>
          </a:xfrm>
          <a:prstGeom prst="rect">
            <a:avLst/>
          </a:prstGeom>
          <a:noFill/>
          <a:ln w="9525">
            <a:noFill/>
            <a:miter lim="800000"/>
            <a:headEnd/>
            <a:tailEnd/>
          </a:ln>
        </p:spPr>
      </p:pic>
    </p:spTree>
  </p:cSld>
  <p:clrMapOvr>
    <a:masterClrMapping/>
  </p:clrMapOvr>
  <p:transition xmlns:p14="http://schemas.microsoft.com/office/powerpoint/2010/main">
    <p:diamond/>
  </p:transition>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idx="4294967295"/>
          </p:nvPr>
        </p:nvSpPr>
        <p:spPr>
          <a:xfrm>
            <a:off x="0" y="381000"/>
            <a:ext cx="8229600" cy="862013"/>
          </a:xfrm>
        </p:spPr>
        <p:txBody>
          <a:bodyPr/>
          <a:lstStyle/>
          <a:p>
            <a:pPr fontAlgn="auto">
              <a:spcAft>
                <a:spcPts val="0"/>
              </a:spcAft>
              <a:defRPr/>
            </a:pPr>
            <a:r>
              <a:rPr lang="fr-FR" dirty="0" smtClean="0">
                <a:solidFill>
                  <a:schemeClr val="tx2">
                    <a:satMod val="200000"/>
                  </a:schemeClr>
                </a:solidFill>
                <a:ea typeface="+mj-ea"/>
                <a:cs typeface="+mj-cs"/>
              </a:rPr>
              <a:t> 3 y. </a:t>
            </a:r>
            <a:endParaRPr lang="fr-FR" dirty="0">
              <a:solidFill>
                <a:schemeClr val="tx2">
                  <a:satMod val="200000"/>
                </a:schemeClr>
              </a:solidFill>
              <a:ea typeface="+mj-ea"/>
              <a:cs typeface="+mj-cs"/>
            </a:endParaRPr>
          </a:p>
        </p:txBody>
      </p:sp>
      <p:pic>
        <p:nvPicPr>
          <p:cNvPr id="121859" name="Image 2"/>
          <p:cNvPicPr>
            <a:picLocks noChangeAspect="1" noChangeArrowheads="1"/>
          </p:cNvPicPr>
          <p:nvPr/>
        </p:nvPicPr>
        <p:blipFill>
          <a:blip r:embed="rId2"/>
          <a:srcRect/>
          <a:stretch>
            <a:fillRect/>
          </a:stretch>
        </p:blipFill>
        <p:spPr bwMode="auto">
          <a:xfrm>
            <a:off x="291966" y="1738314"/>
            <a:ext cx="4160511" cy="3783012"/>
          </a:xfrm>
          <a:prstGeom prst="rect">
            <a:avLst/>
          </a:prstGeom>
          <a:noFill/>
          <a:ln w="9525">
            <a:noFill/>
            <a:miter lim="800000"/>
            <a:headEnd/>
            <a:tailEnd/>
          </a:ln>
        </p:spPr>
      </p:pic>
      <p:sp>
        <p:nvSpPr>
          <p:cNvPr id="121861" name="Rectangle 4"/>
          <p:cNvSpPr>
            <a:spLocks noChangeArrowheads="1"/>
          </p:cNvSpPr>
          <p:nvPr/>
        </p:nvSpPr>
        <p:spPr bwMode="auto">
          <a:xfrm>
            <a:off x="457200" y="5842000"/>
            <a:ext cx="8354930" cy="461963"/>
          </a:xfrm>
          <a:prstGeom prst="rect">
            <a:avLst/>
          </a:prstGeom>
          <a:noFill/>
          <a:ln w="9525">
            <a:noFill/>
            <a:miter lim="800000"/>
            <a:headEnd/>
            <a:tailEnd/>
          </a:ln>
        </p:spPr>
        <p:txBody>
          <a:bodyPr wrap="square">
            <a:prstTxWarp prst="textNoShape">
              <a:avLst/>
            </a:prstTxWarp>
            <a:spAutoFit/>
          </a:bodyPr>
          <a:lstStyle/>
          <a:p>
            <a:r>
              <a:rPr lang="fr-FR" dirty="0"/>
              <a:t>	 		</a:t>
            </a:r>
            <a:r>
              <a:rPr lang="fr-FR" dirty="0" smtClean="0"/>
              <a:t>HHS</a:t>
            </a:r>
            <a:r>
              <a:rPr lang="fr-FR" dirty="0"/>
              <a:t>							</a:t>
            </a:r>
            <a:r>
              <a:rPr lang="fr-FR" dirty="0" smtClean="0"/>
              <a:t>	   </a:t>
            </a:r>
            <a:r>
              <a:rPr lang="fr-FR" dirty="0" err="1" smtClean="0"/>
              <a:t>Womac</a:t>
            </a:r>
            <a:endParaRPr lang="fr-FR" dirty="0"/>
          </a:p>
        </p:txBody>
      </p:sp>
      <p:pic>
        <p:nvPicPr>
          <p:cNvPr id="6" name="Image 2"/>
          <p:cNvPicPr>
            <a:picLocks noChangeAspect="1" noChangeArrowheads="1"/>
          </p:cNvPicPr>
          <p:nvPr/>
        </p:nvPicPr>
        <p:blipFill>
          <a:blip r:embed="rId3"/>
          <a:srcRect/>
          <a:stretch>
            <a:fillRect/>
          </a:stretch>
        </p:blipFill>
        <p:spPr bwMode="auto">
          <a:xfrm>
            <a:off x="4778292" y="1738313"/>
            <a:ext cx="4033838" cy="3783012"/>
          </a:xfrm>
          <a:prstGeom prst="rect">
            <a:avLst/>
          </a:prstGeom>
          <a:noFill/>
          <a:ln w="9525">
            <a:noFill/>
            <a:miter lim="800000"/>
            <a:headEnd/>
            <a:tailEnd/>
          </a:ln>
        </p:spPr>
      </p:pic>
    </p:spTree>
  </p:cSld>
  <p:clrMapOvr>
    <a:masterClrMapping/>
  </p:clrMapOvr>
  <p:transition xmlns:p14="http://schemas.microsoft.com/office/powerpoint/2010/main">
    <p:diamond/>
  </p:transition>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2" name="Picture 2"/>
          <p:cNvPicPr>
            <a:picLocks noChangeAspect="1" noChangeArrowheads="1"/>
          </p:cNvPicPr>
          <p:nvPr/>
        </p:nvPicPr>
        <p:blipFill>
          <a:blip r:embed="rId3"/>
          <a:srcRect/>
          <a:stretch>
            <a:fillRect/>
          </a:stretch>
        </p:blipFill>
        <p:spPr bwMode="auto">
          <a:xfrm>
            <a:off x="6170613" y="1541463"/>
            <a:ext cx="2447925" cy="2819400"/>
          </a:xfrm>
          <a:prstGeom prst="rect">
            <a:avLst/>
          </a:prstGeom>
          <a:noFill/>
          <a:ln w="9525">
            <a:noFill/>
            <a:miter lim="800000"/>
            <a:headEnd/>
            <a:tailEnd/>
          </a:ln>
        </p:spPr>
      </p:pic>
      <p:grpSp>
        <p:nvGrpSpPr>
          <p:cNvPr id="117763" name="Groupe 10"/>
          <p:cNvGrpSpPr>
            <a:grpSpLocks/>
          </p:cNvGrpSpPr>
          <p:nvPr/>
        </p:nvGrpSpPr>
        <p:grpSpPr bwMode="auto">
          <a:xfrm>
            <a:off x="100013" y="0"/>
            <a:ext cx="8912225" cy="1073150"/>
            <a:chOff x="99392" y="0"/>
            <a:chExt cx="8913424" cy="1073425"/>
          </a:xfrm>
        </p:grpSpPr>
        <p:pic>
          <p:nvPicPr>
            <p:cNvPr id="117770" name="Picture 3" descr="C:\Users\JAE\Pictures\ADM_STRYKER.jpg"/>
            <p:cNvPicPr>
              <a:picLocks noChangeAspect="1" noChangeArrowheads="1"/>
            </p:cNvPicPr>
            <p:nvPr/>
          </p:nvPicPr>
          <p:blipFill>
            <a:blip r:embed="rId4"/>
            <a:srcRect/>
            <a:stretch>
              <a:fillRect/>
            </a:stretch>
          </p:blipFill>
          <p:spPr bwMode="auto">
            <a:xfrm>
              <a:off x="3676517" y="89451"/>
              <a:ext cx="852036" cy="933441"/>
            </a:xfrm>
            <a:prstGeom prst="rect">
              <a:avLst/>
            </a:prstGeom>
            <a:noFill/>
            <a:ln w="9525">
              <a:noFill/>
              <a:miter lim="800000"/>
              <a:headEnd/>
              <a:tailEnd/>
            </a:ln>
          </p:spPr>
        </p:pic>
        <p:pic>
          <p:nvPicPr>
            <p:cNvPr id="117771" name="Picture 2" descr="HABookHaut"/>
            <p:cNvPicPr>
              <a:picLocks noChangeAspect="1" noChangeArrowheads="1"/>
            </p:cNvPicPr>
            <p:nvPr/>
          </p:nvPicPr>
          <p:blipFill>
            <a:blip r:embed="rId5"/>
            <a:srcRect l="5096" t="51482" r="25168"/>
            <a:stretch>
              <a:fillRect/>
            </a:stretch>
          </p:blipFill>
          <p:spPr bwMode="auto">
            <a:xfrm>
              <a:off x="103088" y="63340"/>
              <a:ext cx="2086096" cy="928694"/>
            </a:xfrm>
            <a:prstGeom prst="rect">
              <a:avLst/>
            </a:prstGeom>
            <a:noFill/>
            <a:ln w="9525">
              <a:noFill/>
              <a:miter lim="800000"/>
              <a:headEnd/>
              <a:tailEnd/>
            </a:ln>
          </p:spPr>
        </p:pic>
        <p:sp>
          <p:nvSpPr>
            <p:cNvPr id="117772" name="ZoneTexte 5"/>
            <p:cNvSpPr txBox="1">
              <a:spLocks noChangeArrowheads="1"/>
            </p:cNvSpPr>
            <p:nvPr/>
          </p:nvSpPr>
          <p:spPr bwMode="auto">
            <a:xfrm>
              <a:off x="1790306" y="11116"/>
              <a:ext cx="1920400" cy="1015923"/>
            </a:xfrm>
            <a:prstGeom prst="rect">
              <a:avLst/>
            </a:prstGeom>
            <a:noFill/>
            <a:ln w="9525">
              <a:noFill/>
              <a:miter lim="800000"/>
              <a:headEnd/>
              <a:tailEnd/>
            </a:ln>
          </p:spPr>
          <p:txBody>
            <a:bodyPr wrap="none">
              <a:prstTxWarp prst="textNoShape">
                <a:avLst/>
              </a:prstTxWarp>
              <a:spAutoFit/>
            </a:bodyPr>
            <a:lstStyle/>
            <a:p>
              <a:r>
                <a:rPr lang="fr-FR" sz="6000">
                  <a:solidFill>
                    <a:srgbClr val="FFFF00"/>
                  </a:solidFill>
                </a:rPr>
                <a:t>ADM</a:t>
              </a:r>
            </a:p>
          </p:txBody>
        </p:sp>
        <p:pic>
          <p:nvPicPr>
            <p:cNvPr id="117773" name="Picture 4" descr="C:\Users\JAE\Pictures\logo_OW.png"/>
            <p:cNvPicPr>
              <a:picLocks noChangeAspect="1" noChangeArrowheads="1"/>
            </p:cNvPicPr>
            <p:nvPr/>
          </p:nvPicPr>
          <p:blipFill>
            <a:blip r:embed="rId6"/>
            <a:srcRect/>
            <a:stretch>
              <a:fillRect/>
            </a:stretch>
          </p:blipFill>
          <p:spPr bwMode="auto">
            <a:xfrm>
              <a:off x="8215338" y="0"/>
              <a:ext cx="797478" cy="828676"/>
            </a:xfrm>
            <a:prstGeom prst="rect">
              <a:avLst/>
            </a:prstGeom>
            <a:noFill/>
            <a:ln w="9525">
              <a:noFill/>
              <a:miter lim="800000"/>
              <a:headEnd/>
              <a:tailEnd/>
            </a:ln>
          </p:spPr>
        </p:pic>
        <p:cxnSp>
          <p:nvCxnSpPr>
            <p:cNvPr id="9" name="Connecteur droit 8"/>
            <p:cNvCxnSpPr/>
            <p:nvPr/>
          </p:nvCxnSpPr>
          <p:spPr>
            <a:xfrm>
              <a:off x="99392" y="1073425"/>
              <a:ext cx="885626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grpSp>
      <p:sp>
        <p:nvSpPr>
          <p:cNvPr id="117764" name="ZoneTexte 17"/>
          <p:cNvSpPr txBox="1">
            <a:spLocks noChangeArrowheads="1"/>
          </p:cNvSpPr>
          <p:nvPr/>
        </p:nvSpPr>
        <p:spPr bwMode="auto">
          <a:xfrm>
            <a:off x="4529138" y="527050"/>
            <a:ext cx="4495800" cy="461963"/>
          </a:xfrm>
          <a:prstGeom prst="rect">
            <a:avLst/>
          </a:prstGeom>
          <a:noFill/>
          <a:ln w="9525">
            <a:noFill/>
            <a:miter lim="800000"/>
            <a:headEnd/>
            <a:tailEnd/>
          </a:ln>
        </p:spPr>
        <p:txBody>
          <a:bodyPr>
            <a:prstTxWarp prst="textNoShape">
              <a:avLst/>
            </a:prstTxWarp>
            <a:spAutoFit/>
          </a:bodyPr>
          <a:lstStyle/>
          <a:p>
            <a:r>
              <a:rPr lang="fr-FR" dirty="0" smtClean="0">
                <a:solidFill>
                  <a:srgbClr val="FFFF00"/>
                </a:solidFill>
              </a:rPr>
              <a:t>First impressions</a:t>
            </a:r>
            <a:endParaRPr lang="fr-FR" dirty="0">
              <a:solidFill>
                <a:srgbClr val="FFFF00"/>
              </a:solidFill>
            </a:endParaRPr>
          </a:p>
        </p:txBody>
      </p:sp>
      <p:sp>
        <p:nvSpPr>
          <p:cNvPr id="20" name="ZoneTexte 19"/>
          <p:cNvSpPr txBox="1"/>
          <p:nvPr/>
        </p:nvSpPr>
        <p:spPr>
          <a:xfrm>
            <a:off x="6376988" y="3698875"/>
            <a:ext cx="1082675" cy="646113"/>
          </a:xfrm>
          <a:prstGeom prst="rect">
            <a:avLst/>
          </a:prstGeom>
          <a:noFill/>
        </p:spPr>
        <p:txBody>
          <a:bodyPr wrap="none">
            <a:prstTxWarp prst="textNoShape">
              <a:avLst/>
            </a:prstTxWarp>
            <a:spAutoFit/>
          </a:bodyPr>
          <a:lstStyle/>
          <a:p>
            <a:pPr>
              <a:defRPr/>
            </a:pPr>
            <a:r>
              <a:rPr lang="fr-FR" sz="1800">
                <a:solidFill>
                  <a:schemeClr val="bg1"/>
                </a:solidFill>
                <a:effectLst>
                  <a:outerShdw blurRad="38100" dist="38100" dir="2700000" algn="tl">
                    <a:srgbClr val="FFFFFF"/>
                  </a:outerShdw>
                </a:effectLst>
              </a:rPr>
              <a:t>F 81 ans</a:t>
            </a:r>
          </a:p>
          <a:p>
            <a:pPr>
              <a:defRPr/>
            </a:pPr>
            <a:r>
              <a:rPr lang="fr-FR" sz="1800">
                <a:solidFill>
                  <a:schemeClr val="bg1"/>
                </a:solidFill>
                <a:effectLst>
                  <a:outerShdw blurRad="38100" dist="38100" dir="2700000" algn="tl">
                    <a:srgbClr val="FFFFFF"/>
                  </a:outerShdw>
                </a:effectLst>
              </a:rPr>
              <a:t>2 ans</a:t>
            </a:r>
            <a:endParaRPr lang="fr-FR" sz="1800">
              <a:solidFill>
                <a:schemeClr val="bg1"/>
              </a:solidFill>
              <a:latin typeface="Calibri" charset="0"/>
            </a:endParaRPr>
          </a:p>
        </p:txBody>
      </p:sp>
      <p:pic>
        <p:nvPicPr>
          <p:cNvPr id="117766" name="Picture 3"/>
          <p:cNvPicPr>
            <a:picLocks noChangeAspect="1" noChangeArrowheads="1"/>
          </p:cNvPicPr>
          <p:nvPr/>
        </p:nvPicPr>
        <p:blipFill>
          <a:blip r:embed="rId7"/>
          <a:srcRect/>
          <a:stretch>
            <a:fillRect/>
          </a:stretch>
        </p:blipFill>
        <p:spPr bwMode="auto">
          <a:xfrm>
            <a:off x="893763" y="1633538"/>
            <a:ext cx="2286000" cy="4267200"/>
          </a:xfrm>
          <a:prstGeom prst="rect">
            <a:avLst/>
          </a:prstGeom>
          <a:noFill/>
          <a:ln w="9525">
            <a:noFill/>
            <a:miter lim="800000"/>
            <a:headEnd/>
            <a:tailEnd/>
          </a:ln>
        </p:spPr>
      </p:pic>
      <p:sp>
        <p:nvSpPr>
          <p:cNvPr id="24" name="ZoneTexte 23"/>
          <p:cNvSpPr txBox="1"/>
          <p:nvPr/>
        </p:nvSpPr>
        <p:spPr>
          <a:xfrm>
            <a:off x="2066925" y="5213350"/>
            <a:ext cx="1082675" cy="646113"/>
          </a:xfrm>
          <a:prstGeom prst="rect">
            <a:avLst/>
          </a:prstGeom>
          <a:noFill/>
        </p:spPr>
        <p:txBody>
          <a:bodyPr wrap="none">
            <a:prstTxWarp prst="textNoShape">
              <a:avLst/>
            </a:prstTxWarp>
            <a:spAutoFit/>
          </a:bodyPr>
          <a:lstStyle/>
          <a:p>
            <a:pPr>
              <a:defRPr/>
            </a:pPr>
            <a:r>
              <a:rPr lang="fr-FR" sz="1800">
                <a:solidFill>
                  <a:schemeClr val="bg1"/>
                </a:solidFill>
                <a:effectLst>
                  <a:outerShdw blurRad="38100" dist="38100" dir="2700000" algn="tl">
                    <a:srgbClr val="FFFFFF"/>
                  </a:outerShdw>
                </a:effectLst>
              </a:rPr>
              <a:t>F 79 ans</a:t>
            </a:r>
          </a:p>
          <a:p>
            <a:pPr>
              <a:defRPr/>
            </a:pPr>
            <a:r>
              <a:rPr lang="fr-FR" sz="1800">
                <a:solidFill>
                  <a:schemeClr val="bg1"/>
                </a:solidFill>
                <a:latin typeface="Calibri" charset="0"/>
              </a:rPr>
              <a:t>2 ans</a:t>
            </a:r>
          </a:p>
        </p:txBody>
      </p:sp>
      <p:pic>
        <p:nvPicPr>
          <p:cNvPr id="117768" name="Picture 4"/>
          <p:cNvPicPr>
            <a:picLocks noChangeAspect="1" noChangeArrowheads="1"/>
          </p:cNvPicPr>
          <p:nvPr/>
        </p:nvPicPr>
        <p:blipFill>
          <a:blip r:embed="rId8"/>
          <a:srcRect/>
          <a:stretch>
            <a:fillRect/>
          </a:stretch>
        </p:blipFill>
        <p:spPr bwMode="auto">
          <a:xfrm>
            <a:off x="3302000" y="4579938"/>
            <a:ext cx="4330700" cy="2076450"/>
          </a:xfrm>
          <a:prstGeom prst="rect">
            <a:avLst/>
          </a:prstGeom>
          <a:noFill/>
          <a:ln w="9525">
            <a:noFill/>
            <a:miter lim="800000"/>
            <a:headEnd/>
            <a:tailEnd/>
          </a:ln>
        </p:spPr>
      </p:pic>
      <p:pic>
        <p:nvPicPr>
          <p:cNvPr id="117769" name="Picture 5"/>
          <p:cNvPicPr>
            <a:picLocks noChangeAspect="1" noChangeArrowheads="1"/>
          </p:cNvPicPr>
          <p:nvPr/>
        </p:nvPicPr>
        <p:blipFill>
          <a:blip r:embed="rId9"/>
          <a:srcRect/>
          <a:stretch>
            <a:fillRect/>
          </a:stretch>
        </p:blipFill>
        <p:spPr bwMode="auto">
          <a:xfrm>
            <a:off x="4351338" y="1171575"/>
            <a:ext cx="1714500" cy="3800475"/>
          </a:xfrm>
          <a:prstGeom prst="rect">
            <a:avLst/>
          </a:prstGeom>
          <a:noFill/>
          <a:ln w="9525">
            <a:noFill/>
            <a:miter lim="800000"/>
            <a:headEnd/>
            <a:tailEnd/>
          </a:ln>
        </p:spPr>
      </p:pic>
    </p:spTree>
  </p:cSld>
  <p:clrMapOvr>
    <a:masterClrMapping/>
  </p:clrMapOvr>
  <p:transition xmlns:p14="http://schemas.microsoft.com/office/powerpoint/2010/main">
    <p:diamond/>
  </p:transition>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Titre 1"/>
          <p:cNvSpPr>
            <a:spLocks noGrp="1"/>
          </p:cNvSpPr>
          <p:nvPr>
            <p:ph type="title" idx="4294967295"/>
          </p:nvPr>
        </p:nvSpPr>
        <p:spPr>
          <a:xfrm>
            <a:off x="1371600" y="512763"/>
            <a:ext cx="7772400" cy="914400"/>
          </a:xfrm>
        </p:spPr>
        <p:txBody>
          <a:bodyPr/>
          <a:lstStyle/>
          <a:p>
            <a:pPr fontAlgn="auto">
              <a:spcAft>
                <a:spcPts val="0"/>
              </a:spcAft>
              <a:defRPr/>
            </a:pPr>
            <a:r>
              <a:rPr lang="fr-FR" sz="2800" dirty="0" err="1" smtClean="0">
                <a:solidFill>
                  <a:schemeClr val="tx2">
                    <a:satMod val="200000"/>
                  </a:schemeClr>
                </a:solidFill>
                <a:latin typeface="Arial"/>
                <a:ea typeface="+mj-ea"/>
                <a:cs typeface="Arial"/>
              </a:rPr>
              <a:t>Thank</a:t>
            </a:r>
            <a:r>
              <a:rPr lang="fr-FR" sz="2800" dirty="0" smtClean="0">
                <a:solidFill>
                  <a:schemeClr val="tx2">
                    <a:satMod val="200000"/>
                  </a:schemeClr>
                </a:solidFill>
                <a:latin typeface="Arial"/>
                <a:ea typeface="+mj-ea"/>
                <a:cs typeface="Arial"/>
              </a:rPr>
              <a:t> </a:t>
            </a:r>
            <a:r>
              <a:rPr lang="fr-FR" sz="2800" dirty="0" err="1" smtClean="0">
                <a:solidFill>
                  <a:schemeClr val="tx2">
                    <a:satMod val="200000"/>
                  </a:schemeClr>
                </a:solidFill>
                <a:latin typeface="Arial"/>
                <a:ea typeface="+mj-ea"/>
                <a:cs typeface="Arial"/>
              </a:rPr>
              <a:t>you</a:t>
            </a:r>
            <a:r>
              <a:rPr lang="fr-FR" sz="2800" dirty="0" smtClean="0">
                <a:solidFill>
                  <a:schemeClr val="tx2">
                    <a:satMod val="200000"/>
                  </a:schemeClr>
                </a:solidFill>
                <a:latin typeface="Arial"/>
                <a:ea typeface="+mj-ea"/>
                <a:cs typeface="Arial"/>
              </a:rPr>
              <a:t> for </a:t>
            </a:r>
            <a:r>
              <a:rPr lang="fr-FR" sz="2800" dirty="0" err="1" smtClean="0">
                <a:solidFill>
                  <a:schemeClr val="tx2">
                    <a:satMod val="200000"/>
                  </a:schemeClr>
                </a:solidFill>
                <a:latin typeface="Arial"/>
                <a:ea typeface="+mj-ea"/>
                <a:cs typeface="Arial"/>
              </a:rPr>
              <a:t>your</a:t>
            </a:r>
            <a:r>
              <a:rPr lang="fr-FR" sz="2800" dirty="0" smtClean="0">
                <a:solidFill>
                  <a:schemeClr val="tx2">
                    <a:satMod val="200000"/>
                  </a:schemeClr>
                </a:solidFill>
                <a:latin typeface="Arial"/>
                <a:ea typeface="+mj-ea"/>
                <a:cs typeface="Arial"/>
              </a:rPr>
              <a:t> attention</a:t>
            </a:r>
          </a:p>
        </p:txBody>
      </p:sp>
      <p:pic>
        <p:nvPicPr>
          <p:cNvPr id="123907" name="Espace réservé du contenu 4" descr="DSC_0034.JPG"/>
          <p:cNvPicPr>
            <a:picLocks noGrp="1" noChangeAspect="1"/>
          </p:cNvPicPr>
          <p:nvPr>
            <p:ph idx="4294967295"/>
          </p:nvPr>
        </p:nvPicPr>
        <p:blipFill>
          <a:blip r:embed="rId2"/>
          <a:srcRect l="-16418" r="-16418"/>
          <a:stretch>
            <a:fillRect/>
          </a:stretch>
        </p:blipFill>
        <p:spPr>
          <a:xfrm>
            <a:off x="-26988" y="1296988"/>
            <a:ext cx="9170988" cy="4584700"/>
          </a:xfrm>
        </p:spPr>
      </p:pic>
    </p:spTree>
  </p:cSld>
  <p:clrMapOvr>
    <a:masterClrMapping/>
  </p:clrMapOvr>
  <p:transition xmlns:p14="http://schemas.microsoft.com/office/powerpoint/2010/main">
    <p:diamond/>
  </p:transition>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idx="4294967295"/>
          </p:nvPr>
        </p:nvSpPr>
        <p:spPr>
          <a:xfrm>
            <a:off x="0" y="512763"/>
            <a:ext cx="9144000" cy="914400"/>
          </a:xfrm>
        </p:spPr>
        <p:txBody>
          <a:bodyPr/>
          <a:lstStyle/>
          <a:p>
            <a:pPr fontAlgn="auto">
              <a:spcAft>
                <a:spcPts val="0"/>
              </a:spcAft>
              <a:defRPr/>
            </a:pPr>
            <a:r>
              <a:rPr lang="fr-FR" dirty="0" err="1" smtClean="0">
                <a:solidFill>
                  <a:schemeClr val="tx2">
                    <a:satMod val="200000"/>
                  </a:schemeClr>
                </a:solidFill>
                <a:latin typeface="Arial"/>
                <a:ea typeface="+mj-ea"/>
                <a:cs typeface="Arial"/>
              </a:rPr>
              <a:t>Why</a:t>
            </a:r>
            <a:r>
              <a:rPr lang="fr-FR" dirty="0" smtClean="0">
                <a:solidFill>
                  <a:schemeClr val="tx2">
                    <a:satMod val="200000"/>
                  </a:schemeClr>
                </a:solidFill>
                <a:latin typeface="Arial"/>
                <a:ea typeface="+mj-ea"/>
                <a:cs typeface="Arial"/>
              </a:rPr>
              <a:t> Dual </a:t>
            </a:r>
            <a:r>
              <a:rPr lang="fr-FR" dirty="0" err="1" smtClean="0">
                <a:solidFill>
                  <a:schemeClr val="tx2">
                    <a:satMod val="200000"/>
                  </a:schemeClr>
                </a:solidFill>
                <a:latin typeface="Arial"/>
                <a:ea typeface="+mj-ea"/>
                <a:cs typeface="Arial"/>
              </a:rPr>
              <a:t>Mobility</a:t>
            </a:r>
            <a:r>
              <a:rPr lang="fr-FR" dirty="0" smtClean="0">
                <a:solidFill>
                  <a:schemeClr val="tx2">
                    <a:satMod val="200000"/>
                  </a:schemeClr>
                </a:solidFill>
                <a:latin typeface="Arial"/>
                <a:ea typeface="+mj-ea"/>
                <a:cs typeface="Arial"/>
              </a:rPr>
              <a:t> ?</a:t>
            </a:r>
            <a:endParaRPr lang="fr-FR" dirty="0">
              <a:solidFill>
                <a:schemeClr val="tx2">
                  <a:satMod val="200000"/>
                </a:schemeClr>
              </a:solidFill>
              <a:latin typeface="Arial"/>
              <a:ea typeface="+mj-ea"/>
              <a:cs typeface="Arial"/>
            </a:endParaRPr>
          </a:p>
        </p:txBody>
      </p:sp>
      <p:sp>
        <p:nvSpPr>
          <p:cNvPr id="27651" name="Rectangle 3"/>
          <p:cNvSpPr>
            <a:spLocks noChangeArrowheads="1"/>
          </p:cNvSpPr>
          <p:nvPr/>
        </p:nvSpPr>
        <p:spPr bwMode="auto">
          <a:xfrm>
            <a:off x="0" y="2324543"/>
            <a:ext cx="5651500" cy="3243965"/>
          </a:xfrm>
          <a:prstGeom prst="rect">
            <a:avLst/>
          </a:prstGeom>
          <a:noFill/>
          <a:ln w="9525">
            <a:noFill/>
            <a:miter lim="800000"/>
            <a:headEnd/>
            <a:tailEnd/>
          </a:ln>
        </p:spPr>
        <p:txBody>
          <a:bodyPr anchor="ctr">
            <a:prstTxWarp prst="textNoShape">
              <a:avLst/>
            </a:prstTxWarp>
            <a:spAutoFit/>
          </a:bodyPr>
          <a:lstStyle/>
          <a:p>
            <a:pPr algn="just" eaLnBrk="0" hangingPunct="0">
              <a:lnSpc>
                <a:spcPct val="160000"/>
              </a:lnSpc>
              <a:buClr>
                <a:srgbClr val="7B131A"/>
              </a:buClr>
            </a:pPr>
            <a:r>
              <a:rPr lang="fr-FR" dirty="0" err="1" smtClean="0">
                <a:solidFill>
                  <a:srgbClr val="FFFFFF"/>
                </a:solidFill>
                <a:latin typeface="Syntax" charset="0"/>
                <a:ea typeface="ヒラギノ角ゴ ProN W3" charset="-128"/>
                <a:cs typeface="ヒラギノ角ゴ ProN W3" charset="-128"/>
              </a:rPr>
              <a:t>Purpose</a:t>
            </a:r>
            <a:r>
              <a:rPr lang="fr-FR" dirty="0" smtClean="0">
                <a:solidFill>
                  <a:srgbClr val="FFFFFF"/>
                </a:solidFill>
                <a:latin typeface="Syntax" charset="0"/>
                <a:ea typeface="ヒラギノ角ゴ ProN W3" charset="-128"/>
                <a:cs typeface="ヒラギノ角ゴ ProN W3" charset="-128"/>
              </a:rPr>
              <a:t>:  Combines the </a:t>
            </a:r>
            <a:r>
              <a:rPr lang="fr-FR" dirty="0" err="1" smtClean="0">
                <a:solidFill>
                  <a:srgbClr val="FFFFFF"/>
                </a:solidFill>
                <a:latin typeface="Syntax" charset="0"/>
                <a:ea typeface="ヒラギノ角ゴ ProN W3" charset="-128"/>
                <a:cs typeface="ヒラギノ角ゴ ProN W3" charset="-128"/>
              </a:rPr>
              <a:t>advantages</a:t>
            </a:r>
            <a:r>
              <a:rPr lang="fr-FR" dirty="0" smtClean="0">
                <a:solidFill>
                  <a:srgbClr val="FFFFFF"/>
                </a:solidFill>
                <a:latin typeface="Syntax" charset="0"/>
                <a:ea typeface="ヒラギノ角ゴ ProN W3" charset="-128"/>
                <a:cs typeface="ヒラギノ角ゴ ProN W3" charset="-128"/>
              </a:rPr>
              <a:t> of</a:t>
            </a:r>
            <a:endParaRPr lang="fr-FR" dirty="0">
              <a:solidFill>
                <a:srgbClr val="FFFFFF"/>
              </a:solidFill>
              <a:latin typeface="Syntax" charset="0"/>
              <a:ea typeface="ヒラギノ角ゴ ProN W3" charset="-128"/>
              <a:cs typeface="ヒラギノ角ゴ ProN W3" charset="-128"/>
            </a:endParaRPr>
          </a:p>
          <a:p>
            <a:pPr algn="just" eaLnBrk="0" hangingPunct="0">
              <a:lnSpc>
                <a:spcPct val="160000"/>
              </a:lnSpc>
              <a:buClr>
                <a:srgbClr val="7B131A"/>
              </a:buClr>
            </a:pPr>
            <a:endParaRPr lang="fr-FR" dirty="0">
              <a:solidFill>
                <a:srgbClr val="FFFFFF"/>
              </a:solidFill>
              <a:latin typeface="Syntax" charset="0"/>
              <a:ea typeface="ヒラギノ角ゴ ProN W3" charset="-128"/>
              <a:cs typeface="ヒラギノ角ゴ ProN W3" charset="-128"/>
            </a:endParaRPr>
          </a:p>
          <a:p>
            <a:pPr lvl="2" indent="0" algn="just" eaLnBrk="0" hangingPunct="0">
              <a:lnSpc>
                <a:spcPct val="160000"/>
              </a:lnSpc>
              <a:buFont typeface="Wingdings" charset="2"/>
              <a:buChar char="§"/>
            </a:pPr>
            <a:r>
              <a:rPr lang="fr-FR" sz="2000" b="1" dirty="0">
                <a:solidFill>
                  <a:srgbClr val="FFFFFF"/>
                </a:solidFill>
                <a:latin typeface="Helvetica Neue Light" charset="0"/>
                <a:ea typeface="ヒラギノ角ゴ ProN W3" charset="-128"/>
                <a:cs typeface="ヒラギノ角ゴ ProN W3" charset="-128"/>
              </a:rPr>
              <a:t> </a:t>
            </a:r>
            <a:r>
              <a:rPr lang="fr-FR" sz="2000" b="1" dirty="0" err="1" smtClean="0">
                <a:solidFill>
                  <a:srgbClr val="FFFFFF"/>
                </a:solidFill>
                <a:latin typeface="Helvetica Neue Light" charset="0"/>
                <a:ea typeface="ヒラギノ角ゴ ProN W3" charset="-128"/>
                <a:cs typeface="ヒラギノ角ゴ ProN W3" charset="-128"/>
              </a:rPr>
              <a:t>Low</a:t>
            </a:r>
            <a:r>
              <a:rPr lang="fr-FR" sz="2000" b="1" dirty="0" smtClean="0">
                <a:solidFill>
                  <a:srgbClr val="FFFFFF"/>
                </a:solidFill>
                <a:latin typeface="Helvetica Neue Light" charset="0"/>
                <a:ea typeface="ヒラギノ角ゴ ProN W3" charset="-128"/>
                <a:cs typeface="ヒラギノ角ゴ ProN W3" charset="-128"/>
              </a:rPr>
              <a:t> PE Wear:</a:t>
            </a:r>
            <a:endParaRPr lang="fr-FR" sz="2000" b="1" dirty="0">
              <a:solidFill>
                <a:srgbClr val="FFFFFF"/>
              </a:solidFill>
              <a:latin typeface="Helvetica Neue Light" charset="0"/>
              <a:ea typeface="ヒラギノ角ゴ ProN W3" charset="-128"/>
              <a:cs typeface="ヒラギノ角ゴ ProN W3" charset="-128"/>
            </a:endParaRPr>
          </a:p>
          <a:p>
            <a:pPr lvl="4" indent="0" algn="just" eaLnBrk="0" hangingPunct="0">
              <a:lnSpc>
                <a:spcPct val="160000"/>
              </a:lnSpc>
            </a:pPr>
            <a:r>
              <a:rPr lang="fr-FR" sz="2000" b="1" dirty="0" err="1">
                <a:solidFill>
                  <a:srgbClr val="FFFFFF"/>
                </a:solidFill>
                <a:latin typeface="Helvetica Neue" charset="0"/>
                <a:ea typeface="Helvetica Neue" charset="0"/>
                <a:cs typeface="Helvetica Neue" charset="0"/>
              </a:rPr>
              <a:t>Low</a:t>
            </a:r>
            <a:r>
              <a:rPr lang="fr-FR" sz="2000" b="1" dirty="0">
                <a:solidFill>
                  <a:srgbClr val="FFFFFF"/>
                </a:solidFill>
                <a:latin typeface="Helvetica Neue" charset="0"/>
                <a:ea typeface="Helvetica Neue" charset="0"/>
                <a:cs typeface="Helvetica Neue" charset="0"/>
              </a:rPr>
              <a:t> </a:t>
            </a:r>
            <a:r>
              <a:rPr lang="fr-FR" sz="2000" b="1" dirty="0" smtClean="0">
                <a:solidFill>
                  <a:srgbClr val="FFFFFF"/>
                </a:solidFill>
                <a:latin typeface="Helvetica Neue" charset="0"/>
                <a:ea typeface="Helvetica Neue" charset="0"/>
                <a:cs typeface="Helvetica Neue" charset="0"/>
              </a:rPr>
              <a:t>friction</a:t>
            </a:r>
            <a:endParaRPr lang="fr-FR" sz="2000" b="1" dirty="0">
              <a:solidFill>
                <a:srgbClr val="FFFFFF"/>
              </a:solidFill>
              <a:latin typeface="Syntax" charset="0"/>
              <a:ea typeface="ヒラギノ角ゴ ProN W3" charset="-128"/>
              <a:cs typeface="ヒラギノ角ゴ ProN W3" charset="-128"/>
            </a:endParaRPr>
          </a:p>
          <a:p>
            <a:pPr lvl="2" indent="0" algn="just" eaLnBrk="0" hangingPunct="0">
              <a:lnSpc>
                <a:spcPct val="160000"/>
              </a:lnSpc>
              <a:buFont typeface="Wingdings" charset="2"/>
              <a:buChar char="§"/>
            </a:pPr>
            <a:r>
              <a:rPr lang="fr-FR" sz="2000" b="1" dirty="0">
                <a:solidFill>
                  <a:srgbClr val="FFFFFF"/>
                </a:solidFill>
                <a:latin typeface="Helvetica Neue Light" charset="0"/>
                <a:ea typeface="ヒラギノ角ゴ ProN W3" charset="-128"/>
                <a:cs typeface="ヒラギノ角ゴ ProN W3" charset="-128"/>
              </a:rPr>
              <a:t> </a:t>
            </a:r>
            <a:r>
              <a:rPr lang="fr-FR" sz="2000" b="1" dirty="0" err="1" smtClean="0">
                <a:solidFill>
                  <a:srgbClr val="FFFFFF"/>
                </a:solidFill>
                <a:latin typeface="Helvetica Neue Light" charset="0"/>
                <a:ea typeface="ヒラギノ角ゴ ProN W3" charset="-128"/>
                <a:cs typeface="ヒラギノ角ゴ ProN W3" charset="-128"/>
              </a:rPr>
              <a:t>Stability</a:t>
            </a:r>
            <a:r>
              <a:rPr lang="fr-FR" sz="2000" b="1" dirty="0" smtClean="0">
                <a:solidFill>
                  <a:srgbClr val="FFFFFF"/>
                </a:solidFill>
                <a:latin typeface="Helvetica Neue Light" charset="0"/>
                <a:ea typeface="ヒラギノ角ゴ ProN W3" charset="-128"/>
                <a:cs typeface="ヒラギノ角ゴ ProN W3" charset="-128"/>
              </a:rPr>
              <a:t> of the </a:t>
            </a:r>
            <a:r>
              <a:rPr lang="fr-FR" sz="2000" b="1" dirty="0" err="1" smtClean="0">
                <a:solidFill>
                  <a:srgbClr val="FFFFFF"/>
                </a:solidFill>
                <a:latin typeface="Helvetica Neue Light" charset="0"/>
                <a:ea typeface="ヒラギノ角ゴ ProN W3" charset="-128"/>
                <a:cs typeface="ヒラギノ角ゴ ProN W3" charset="-128"/>
              </a:rPr>
              <a:t>join</a:t>
            </a:r>
            <a:endParaRPr lang="fr-FR" sz="2000" b="1" dirty="0">
              <a:solidFill>
                <a:srgbClr val="FFFFFF"/>
              </a:solidFill>
              <a:latin typeface="Helvetica Neue Light" charset="0"/>
              <a:ea typeface="ヒラギノ角ゴ ProN W3" charset="-128"/>
              <a:cs typeface="ヒラギノ角ゴ ProN W3" charset="-128"/>
            </a:endParaRPr>
          </a:p>
          <a:p>
            <a:pPr lvl="4" indent="0" algn="just" eaLnBrk="0" hangingPunct="0">
              <a:lnSpc>
                <a:spcPct val="160000"/>
              </a:lnSpc>
            </a:pPr>
            <a:r>
              <a:rPr lang="fr-FR" sz="2000" b="1" dirty="0" err="1" smtClean="0">
                <a:solidFill>
                  <a:srgbClr val="FFFFFF"/>
                </a:solidFill>
                <a:latin typeface="Helvetica Neue" charset="0"/>
                <a:ea typeface="Helvetica Neue" charset="0"/>
                <a:cs typeface="Helvetica Neue" charset="0"/>
              </a:rPr>
              <a:t>Big</a:t>
            </a:r>
            <a:r>
              <a:rPr lang="fr-FR" sz="2000" b="1" dirty="0" smtClean="0">
                <a:solidFill>
                  <a:srgbClr val="FFFFFF"/>
                </a:solidFill>
                <a:latin typeface="Helvetica Neue" charset="0"/>
                <a:ea typeface="Helvetica Neue" charset="0"/>
                <a:cs typeface="Helvetica Neue" charset="0"/>
              </a:rPr>
              <a:t> </a:t>
            </a:r>
            <a:r>
              <a:rPr lang="fr-FR" sz="2000" b="1" dirty="0" err="1" smtClean="0">
                <a:solidFill>
                  <a:srgbClr val="FFFFFF"/>
                </a:solidFill>
                <a:latin typeface="Helvetica Neue" charset="0"/>
                <a:ea typeface="Helvetica Neue" charset="0"/>
                <a:cs typeface="Helvetica Neue" charset="0"/>
              </a:rPr>
              <a:t>head</a:t>
            </a:r>
            <a:endParaRPr lang="fr-FR" sz="2000" dirty="0">
              <a:solidFill>
                <a:srgbClr val="FFFFFF"/>
              </a:solidFill>
              <a:latin typeface="Syntax" charset="0"/>
              <a:ea typeface="ヒラギノ角ゴ ProN W3" charset="-128"/>
              <a:cs typeface="ヒラギノ角ゴ ProN W3" charset="-128"/>
            </a:endParaRPr>
          </a:p>
        </p:txBody>
      </p:sp>
      <p:grpSp>
        <p:nvGrpSpPr>
          <p:cNvPr id="27652" name="Group 4"/>
          <p:cNvGrpSpPr>
            <a:grpSpLocks/>
          </p:cNvGrpSpPr>
          <p:nvPr/>
        </p:nvGrpSpPr>
        <p:grpSpPr bwMode="auto">
          <a:xfrm>
            <a:off x="5724525" y="1557338"/>
            <a:ext cx="3419475" cy="2519362"/>
            <a:chOff x="3651" y="1026"/>
            <a:chExt cx="2132" cy="1542"/>
          </a:xfrm>
        </p:grpSpPr>
        <p:pic>
          <p:nvPicPr>
            <p:cNvPr id="27657" name="Picture 5" descr="Sir John charnley"/>
            <p:cNvPicPr>
              <a:picLocks noChangeAspect="1" noChangeArrowheads="1"/>
            </p:cNvPicPr>
            <p:nvPr/>
          </p:nvPicPr>
          <p:blipFill>
            <a:blip r:embed="rId3"/>
            <a:srcRect/>
            <a:stretch>
              <a:fillRect/>
            </a:stretch>
          </p:blipFill>
          <p:spPr bwMode="auto">
            <a:xfrm>
              <a:off x="3651" y="1026"/>
              <a:ext cx="1239" cy="1542"/>
            </a:xfrm>
            <a:prstGeom prst="rect">
              <a:avLst/>
            </a:prstGeom>
            <a:noFill/>
            <a:ln w="9525">
              <a:noFill/>
              <a:miter lim="800000"/>
              <a:headEnd/>
              <a:tailEnd/>
            </a:ln>
          </p:spPr>
        </p:pic>
        <p:pic>
          <p:nvPicPr>
            <p:cNvPr id="27658" name="Picture 6" descr="charnley"/>
            <p:cNvPicPr>
              <a:picLocks noChangeAspect="1" noChangeArrowheads="1"/>
            </p:cNvPicPr>
            <p:nvPr/>
          </p:nvPicPr>
          <p:blipFill>
            <a:blip r:embed="rId4"/>
            <a:srcRect/>
            <a:stretch>
              <a:fillRect/>
            </a:stretch>
          </p:blipFill>
          <p:spPr bwMode="auto">
            <a:xfrm>
              <a:off x="4801" y="1026"/>
              <a:ext cx="982" cy="1542"/>
            </a:xfrm>
            <a:prstGeom prst="rect">
              <a:avLst/>
            </a:prstGeom>
            <a:noFill/>
            <a:ln w="9525">
              <a:noFill/>
              <a:miter lim="800000"/>
              <a:headEnd/>
              <a:tailEnd/>
            </a:ln>
          </p:spPr>
        </p:pic>
        <p:sp>
          <p:nvSpPr>
            <p:cNvPr id="27659" name="Rectangle 7"/>
            <p:cNvSpPr>
              <a:spLocks noChangeArrowheads="1"/>
            </p:cNvSpPr>
            <p:nvPr/>
          </p:nvSpPr>
          <p:spPr bwMode="auto">
            <a:xfrm>
              <a:off x="3742" y="2251"/>
              <a:ext cx="1353" cy="283"/>
            </a:xfrm>
            <a:prstGeom prst="rect">
              <a:avLst/>
            </a:prstGeom>
            <a:noFill/>
            <a:ln w="9525">
              <a:noFill/>
              <a:miter lim="800000"/>
              <a:headEnd/>
              <a:tailEnd/>
            </a:ln>
          </p:spPr>
          <p:txBody>
            <a:bodyPr wrap="none">
              <a:prstTxWarp prst="textNoShape">
                <a:avLst/>
              </a:prstTxWarp>
              <a:spAutoFit/>
            </a:bodyPr>
            <a:lstStyle/>
            <a:p>
              <a:r>
                <a:rPr lang="en-GB" dirty="0">
                  <a:solidFill>
                    <a:srgbClr val="FF0000"/>
                  </a:solidFill>
                  <a:latin typeface="Arial"/>
                  <a:ea typeface="ヒラギノ角ゴ ProN W3" charset="-128"/>
                  <a:cs typeface="ヒラギノ角ゴ ProN W3" charset="-128"/>
                </a:rPr>
                <a:t>John </a:t>
              </a:r>
              <a:r>
                <a:rPr lang="en-GB" dirty="0" err="1">
                  <a:solidFill>
                    <a:srgbClr val="FF0000"/>
                  </a:solidFill>
                  <a:latin typeface="Arial"/>
                  <a:ea typeface="ヒラギノ角ゴ ProN W3" charset="-128"/>
                  <a:cs typeface="ヒラギノ角ゴ ProN W3" charset="-128"/>
                </a:rPr>
                <a:t>Charnley</a:t>
              </a:r>
              <a:endParaRPr lang="en-GB" dirty="0">
                <a:solidFill>
                  <a:srgbClr val="FF0000"/>
                </a:solidFill>
                <a:latin typeface="Arial"/>
                <a:ea typeface="ヒラギノ角ゴ ProN W3" charset="-128"/>
                <a:cs typeface="ヒラギノ角ゴ ProN W3" charset="-128"/>
              </a:endParaRPr>
            </a:p>
          </p:txBody>
        </p:sp>
      </p:grpSp>
      <p:grpSp>
        <p:nvGrpSpPr>
          <p:cNvPr id="27653" name="Group 8"/>
          <p:cNvGrpSpPr>
            <a:grpSpLocks/>
          </p:cNvGrpSpPr>
          <p:nvPr/>
        </p:nvGrpSpPr>
        <p:grpSpPr bwMode="auto">
          <a:xfrm>
            <a:off x="5713413" y="4076700"/>
            <a:ext cx="3430587" cy="2781300"/>
            <a:chOff x="3685" y="2750"/>
            <a:chExt cx="2045" cy="1570"/>
          </a:xfrm>
        </p:grpSpPr>
        <p:pic>
          <p:nvPicPr>
            <p:cNvPr id="27654" name="Picture 9" descr="George McKee"/>
            <p:cNvPicPr>
              <a:picLocks noChangeAspect="1" noChangeArrowheads="1"/>
            </p:cNvPicPr>
            <p:nvPr/>
          </p:nvPicPr>
          <p:blipFill>
            <a:blip r:embed="rId5"/>
            <a:srcRect/>
            <a:stretch>
              <a:fillRect/>
            </a:stretch>
          </p:blipFill>
          <p:spPr bwMode="auto">
            <a:xfrm>
              <a:off x="3685" y="2750"/>
              <a:ext cx="919" cy="1570"/>
            </a:xfrm>
            <a:prstGeom prst="rect">
              <a:avLst/>
            </a:prstGeom>
            <a:noFill/>
            <a:ln w="9525">
              <a:noFill/>
              <a:miter lim="800000"/>
              <a:headEnd/>
              <a:tailEnd/>
            </a:ln>
          </p:spPr>
        </p:pic>
        <p:pic>
          <p:nvPicPr>
            <p:cNvPr id="27655" name="Picture 10" descr="halfMcKee"/>
            <p:cNvPicPr>
              <a:picLocks noChangeAspect="1" noChangeArrowheads="1"/>
            </p:cNvPicPr>
            <p:nvPr/>
          </p:nvPicPr>
          <p:blipFill>
            <a:blip r:embed="rId6"/>
            <a:srcRect/>
            <a:stretch>
              <a:fillRect/>
            </a:stretch>
          </p:blipFill>
          <p:spPr bwMode="auto">
            <a:xfrm>
              <a:off x="4604" y="2750"/>
              <a:ext cx="1126" cy="1570"/>
            </a:xfrm>
            <a:prstGeom prst="rect">
              <a:avLst/>
            </a:prstGeom>
            <a:noFill/>
            <a:ln w="9525">
              <a:noFill/>
              <a:miter lim="800000"/>
              <a:headEnd/>
              <a:tailEnd/>
            </a:ln>
          </p:spPr>
        </p:pic>
        <p:sp>
          <p:nvSpPr>
            <p:cNvPr id="27656" name="Rectangle 11"/>
            <p:cNvSpPr>
              <a:spLocks noChangeArrowheads="1"/>
            </p:cNvSpPr>
            <p:nvPr/>
          </p:nvSpPr>
          <p:spPr bwMode="auto">
            <a:xfrm>
              <a:off x="3692" y="3929"/>
              <a:ext cx="1605" cy="261"/>
            </a:xfrm>
            <a:prstGeom prst="rect">
              <a:avLst/>
            </a:prstGeom>
            <a:noFill/>
            <a:ln w="9525">
              <a:noFill/>
              <a:miter lim="800000"/>
              <a:headEnd/>
              <a:tailEnd/>
            </a:ln>
          </p:spPr>
          <p:txBody>
            <a:bodyPr>
              <a:prstTxWarp prst="textNoShape">
                <a:avLst/>
              </a:prstTxWarp>
              <a:spAutoFit/>
            </a:bodyPr>
            <a:lstStyle/>
            <a:p>
              <a:pPr algn="ctr"/>
              <a:r>
                <a:rPr lang="en-GB" dirty="0">
                  <a:solidFill>
                    <a:srgbClr val="FF0000"/>
                  </a:solidFill>
                  <a:latin typeface="Arial"/>
                  <a:ea typeface="ヒラギノ角ゴ ProN W3" charset="-128"/>
                  <a:cs typeface="ヒラギノ角ゴ ProN W3" charset="-128"/>
                </a:rPr>
                <a:t>Kenneth </a:t>
              </a:r>
              <a:r>
                <a:rPr lang="en-GB" dirty="0" err="1">
                  <a:solidFill>
                    <a:srgbClr val="FF0000"/>
                  </a:solidFill>
                  <a:latin typeface="Arial"/>
                  <a:ea typeface="ヒラギノ角ゴ ProN W3" charset="-128"/>
                  <a:cs typeface="ヒラギノ角ゴ ProN W3" charset="-128"/>
                </a:rPr>
                <a:t>Mc</a:t>
              </a:r>
              <a:r>
                <a:rPr lang="en-GB" dirty="0">
                  <a:solidFill>
                    <a:srgbClr val="FF0000"/>
                  </a:solidFill>
                  <a:latin typeface="Arial"/>
                  <a:ea typeface="ヒラギノ角ゴ ProN W3" charset="-128"/>
                  <a:cs typeface="ヒラギノ角ゴ ProN W3" charset="-128"/>
                </a:rPr>
                <a:t> </a:t>
              </a:r>
              <a:r>
                <a:rPr lang="en-GB" dirty="0" err="1">
                  <a:solidFill>
                    <a:srgbClr val="FF0000"/>
                  </a:solidFill>
                  <a:latin typeface="Arial"/>
                  <a:ea typeface="ヒラギノ角ゴ ProN W3" charset="-128"/>
                  <a:cs typeface="ヒラギノ角ゴ ProN W3" charset="-128"/>
                </a:rPr>
                <a:t>Kee</a:t>
              </a:r>
              <a:endParaRPr lang="en-GB" dirty="0">
                <a:solidFill>
                  <a:srgbClr val="FF0000"/>
                </a:solidFill>
                <a:latin typeface="Arial"/>
                <a:ea typeface="ヒラギノ角ゴ ProN W3" charset="-128"/>
                <a:cs typeface="ヒラギノ角ゴ ProN W3" charset="-128"/>
              </a:endParaRPr>
            </a:p>
          </p:txBody>
        </p:sp>
      </p:grpSp>
    </p:spTree>
  </p:cSld>
  <p:clrMapOvr>
    <a:masterClrMapping/>
  </p:clrMapOvr>
  <p:transition xmlns:p14="http://schemas.microsoft.com/office/powerpoint/2010/main">
    <p:diamond/>
  </p:transition>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0103" name="Picture 7" descr="RBFreeSnap001"/>
          <p:cNvPicPr>
            <a:picLocks noGrp="1" noChangeAspect="1" noChangeArrowheads="1"/>
          </p:cNvPicPr>
          <p:nvPr>
            <p:ph sz="half" idx="4294967295"/>
          </p:nvPr>
        </p:nvPicPr>
        <p:blipFill>
          <a:blip r:embed="rId3">
            <a:extLst>
              <a:ext uri="{28A0092B-C50C-407E-A947-70E740481C1C}">
                <a14:useLocalDpi xmlns:a14="http://schemas.microsoft.com/office/drawing/2010/main" val="0"/>
              </a:ext>
            </a:extLst>
          </a:blip>
          <a:srcRect/>
          <a:stretch>
            <a:fillRect/>
          </a:stretch>
        </p:blipFill>
        <p:spPr>
          <a:xfrm>
            <a:off x="1619671" y="1556792"/>
            <a:ext cx="2712307" cy="4248472"/>
          </a:xfrm>
        </p:spPr>
      </p:pic>
      <p:sp>
        <p:nvSpPr>
          <p:cNvPr id="260105" name="Text Box 9"/>
          <p:cNvSpPr txBox="1">
            <a:spLocks noChangeArrowheads="1"/>
          </p:cNvSpPr>
          <p:nvPr/>
        </p:nvSpPr>
        <p:spPr bwMode="auto">
          <a:xfrm>
            <a:off x="4716016" y="1628800"/>
            <a:ext cx="4104456"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spcBef>
                <a:spcPct val="50000"/>
              </a:spcBef>
            </a:pPr>
            <a:r>
              <a:rPr lang="fr-FR" sz="3200" dirty="0">
                <a:effectLst>
                  <a:outerShdw blurRad="38100" dist="38100" dir="2700000" algn="tl">
                    <a:srgbClr val="000000"/>
                  </a:outerShdw>
                </a:effectLst>
              </a:rPr>
              <a:t>Pr</a:t>
            </a:r>
            <a:r>
              <a:rPr lang="fr-FR" sz="3200" dirty="0" smtClean="0">
                <a:effectLst>
                  <a:outerShdw blurRad="38100" dist="38100" dir="2700000" algn="tl">
                    <a:srgbClr val="000000"/>
                  </a:outerShdw>
                </a:effectLst>
              </a:rPr>
              <a:t>. Gilles </a:t>
            </a:r>
            <a:r>
              <a:rPr lang="fr-FR" sz="3200" dirty="0">
                <a:effectLst>
                  <a:outerShdw blurRad="38100" dist="38100" dir="2700000" algn="tl">
                    <a:srgbClr val="000000"/>
                  </a:outerShdw>
                </a:effectLst>
              </a:rPr>
              <a:t>Bousquet</a:t>
            </a:r>
          </a:p>
          <a:p>
            <a:pPr>
              <a:spcBef>
                <a:spcPct val="50000"/>
              </a:spcBef>
            </a:pPr>
            <a:r>
              <a:rPr lang="fr-FR" sz="3200" dirty="0">
                <a:effectLst>
                  <a:outerShdw blurRad="38100" dist="38100" dir="2700000" algn="tl">
                    <a:srgbClr val="000000"/>
                  </a:outerShdw>
                </a:effectLst>
              </a:rPr>
              <a:t>1936 - 1996</a:t>
            </a:r>
          </a:p>
        </p:txBody>
      </p:sp>
      <p:pic>
        <p:nvPicPr>
          <p:cNvPr id="2" name="Image 1" descr="screenshot_01.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92080" y="3429000"/>
            <a:ext cx="2222500" cy="1854200"/>
          </a:xfrm>
          <a:prstGeom prst="rect">
            <a:avLst/>
          </a:prstGeom>
        </p:spPr>
      </p:pic>
      <p:sp>
        <p:nvSpPr>
          <p:cNvPr id="3" name="Rectangle 2"/>
          <p:cNvSpPr/>
          <p:nvPr/>
        </p:nvSpPr>
        <p:spPr>
          <a:xfrm>
            <a:off x="150209" y="282591"/>
            <a:ext cx="8794081" cy="707886"/>
          </a:xfrm>
          <a:prstGeom prst="rect">
            <a:avLst/>
          </a:prstGeom>
        </p:spPr>
        <p:txBody>
          <a:bodyPr wrap="square">
            <a:spAutoFit/>
          </a:bodyPr>
          <a:lstStyle/>
          <a:p>
            <a:r>
              <a:rPr lang="fr-FR" sz="4000" dirty="0">
                <a:solidFill>
                  <a:srgbClr val="C1EEFF"/>
                </a:solidFill>
                <a:latin typeface="Arial"/>
                <a:ea typeface="ヒラギノ角ゴ ProN W3" charset="-128"/>
                <a:cs typeface="Arial"/>
              </a:rPr>
              <a:t>30 </a:t>
            </a:r>
            <a:r>
              <a:rPr lang="fr-FR" sz="4000" dirty="0" err="1">
                <a:solidFill>
                  <a:srgbClr val="C1EEFF"/>
                </a:solidFill>
                <a:latin typeface="Arial"/>
                <a:ea typeface="ヒラギノ角ゴ ProN W3" charset="-128"/>
                <a:cs typeface="Arial"/>
              </a:rPr>
              <a:t>Years</a:t>
            </a:r>
            <a:r>
              <a:rPr lang="fr-FR" sz="4000" dirty="0">
                <a:solidFill>
                  <a:srgbClr val="C1EEFF"/>
                </a:solidFill>
                <a:latin typeface="Arial"/>
                <a:ea typeface="ヒラギノ角ゴ ProN W3" charset="-128"/>
                <a:cs typeface="Arial"/>
              </a:rPr>
              <a:t> of </a:t>
            </a:r>
            <a:r>
              <a:rPr lang="fr-FR" sz="4000" dirty="0" err="1">
                <a:solidFill>
                  <a:srgbClr val="C1EEFF"/>
                </a:solidFill>
                <a:latin typeface="Arial"/>
                <a:ea typeface="ヒラギノ角ゴ ProN W3" charset="-128"/>
                <a:cs typeface="Arial"/>
              </a:rPr>
              <a:t>clinical</a:t>
            </a:r>
            <a:r>
              <a:rPr lang="fr-FR" sz="4000" dirty="0">
                <a:solidFill>
                  <a:srgbClr val="C1EEFF"/>
                </a:solidFill>
                <a:latin typeface="Arial"/>
                <a:ea typeface="ヒラギノ角ゴ ProN W3" charset="-128"/>
                <a:cs typeface="Arial"/>
              </a:rPr>
              <a:t> </a:t>
            </a:r>
            <a:r>
              <a:rPr lang="fr-FR" sz="4000" dirty="0" err="1">
                <a:solidFill>
                  <a:srgbClr val="C1EEFF"/>
                </a:solidFill>
                <a:latin typeface="Arial"/>
                <a:ea typeface="ヒラギノ角ゴ ProN W3" charset="-128"/>
                <a:cs typeface="Arial"/>
              </a:rPr>
              <a:t>successful</a:t>
            </a:r>
            <a:r>
              <a:rPr lang="fr-FR" sz="4000" dirty="0">
                <a:solidFill>
                  <a:srgbClr val="C1EEFF"/>
                </a:solidFill>
                <a:latin typeface="Arial"/>
                <a:ea typeface="ヒラギノ角ゴ ProN W3" charset="-128"/>
                <a:cs typeface="Arial"/>
              </a:rPr>
              <a:t> </a:t>
            </a:r>
            <a:r>
              <a:rPr lang="fr-FR" sz="4000" dirty="0" err="1">
                <a:solidFill>
                  <a:srgbClr val="C1EEFF"/>
                </a:solidFill>
                <a:latin typeface="Arial"/>
                <a:ea typeface="ヒラギノ角ゴ ProN W3" charset="-128"/>
                <a:cs typeface="Arial"/>
              </a:rPr>
              <a:t>history</a:t>
            </a:r>
            <a:endParaRPr lang="fr-FR" sz="4000" dirty="0">
              <a:solidFill>
                <a:srgbClr val="C1EEFF"/>
              </a:solidFill>
              <a:latin typeface="Arial"/>
              <a:ea typeface="ヒラギノ角ゴ ProN W3" charset="-128"/>
              <a:cs typeface="Arial"/>
            </a:endParaRPr>
          </a:p>
        </p:txBody>
      </p:sp>
    </p:spTree>
    <p:extLst>
      <p:ext uri="{BB962C8B-B14F-4D97-AF65-F5344CB8AC3E}">
        <p14:creationId xmlns:p14="http://schemas.microsoft.com/office/powerpoint/2010/main" val="1159779225"/>
      </p:ext>
    </p:extLst>
  </p:cSld>
  <p:clrMapOvr>
    <a:masterClrMapping/>
  </p:clrMapOvr>
  <p:transition xmlns:p14="http://schemas.microsoft.com/office/powerpoint/2010/main">
    <p:diamond/>
  </p:transition>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Rectangle 2"/>
          <p:cNvSpPr>
            <a:spLocks noChangeArrowheads="1"/>
          </p:cNvSpPr>
          <p:nvPr/>
        </p:nvSpPr>
        <p:spPr bwMode="auto">
          <a:xfrm>
            <a:off x="1042988" y="2244725"/>
            <a:ext cx="2648802" cy="2412968"/>
          </a:xfrm>
          <a:prstGeom prst="rect">
            <a:avLst/>
          </a:prstGeom>
          <a:noFill/>
          <a:ln w="9525">
            <a:noFill/>
            <a:miter lim="800000"/>
            <a:headEnd/>
            <a:tailEnd/>
          </a:ln>
        </p:spPr>
        <p:txBody>
          <a:bodyPr wrap="none">
            <a:prstTxWarp prst="textNoShape">
              <a:avLst/>
            </a:prstTxWarp>
            <a:spAutoFit/>
          </a:bodyPr>
          <a:lstStyle/>
          <a:p>
            <a:pPr eaLnBrk="0" hangingPunct="0">
              <a:lnSpc>
                <a:spcPct val="260000"/>
              </a:lnSpc>
            </a:pPr>
            <a:r>
              <a:rPr lang="fr-FR" sz="2200" dirty="0">
                <a:solidFill>
                  <a:srgbClr val="FFFFFF"/>
                </a:solidFill>
                <a:latin typeface="Syntax" charset="0"/>
                <a:ea typeface="ヒラギノ角ゴ ProN W3" charset="-128"/>
                <a:cs typeface="ヒラギノ角ゴ ProN W3" charset="-128"/>
              </a:rPr>
              <a:t>2 </a:t>
            </a:r>
            <a:r>
              <a:rPr lang="fr-FR" sz="2200" dirty="0" smtClean="0">
                <a:solidFill>
                  <a:srgbClr val="FFFFFF"/>
                </a:solidFill>
                <a:latin typeface="Syntax" charset="0"/>
                <a:ea typeface="ヒラギノ角ゴ ProN W3" charset="-128"/>
                <a:cs typeface="ヒラギノ角ゴ ProN W3" charset="-128"/>
              </a:rPr>
              <a:t>Joints</a:t>
            </a:r>
            <a:endParaRPr lang="fr-FR" sz="2200" dirty="0">
              <a:solidFill>
                <a:srgbClr val="FFFFFF"/>
              </a:solidFill>
              <a:latin typeface="Syntax" charset="0"/>
              <a:ea typeface="ヒラギノ角ゴ ProN W3" charset="-128"/>
              <a:cs typeface="ヒラギノ角ゴ ProN W3" charset="-128"/>
            </a:endParaRPr>
          </a:p>
          <a:p>
            <a:pPr lvl="1" indent="0" eaLnBrk="0" hangingPunct="0">
              <a:lnSpc>
                <a:spcPct val="260000"/>
              </a:lnSpc>
              <a:buFontTx/>
              <a:buChar char="•"/>
            </a:pPr>
            <a:r>
              <a:rPr lang="fr-FR" sz="1800" dirty="0">
                <a:solidFill>
                  <a:srgbClr val="FFFFFF"/>
                </a:solidFill>
                <a:latin typeface="Syntax" charset="0"/>
                <a:ea typeface="ヒラギノ角ゴ ProN W3" charset="-128"/>
                <a:cs typeface="ヒラギノ角ゴ ProN W3" charset="-128"/>
              </a:rPr>
              <a:t>A : </a:t>
            </a:r>
            <a:r>
              <a:rPr lang="fr-FR" sz="1800" dirty="0" err="1" smtClean="0">
                <a:solidFill>
                  <a:srgbClr val="FFFFFF"/>
                </a:solidFill>
                <a:latin typeface="Syntax" charset="0"/>
                <a:ea typeface="ヒラギノ角ゴ ProN W3" charset="-128"/>
                <a:cs typeface="ヒラギノ角ゴ ProN W3" charset="-128"/>
              </a:rPr>
              <a:t>Internal</a:t>
            </a:r>
            <a:r>
              <a:rPr lang="fr-FR" sz="1800" dirty="0" smtClean="0">
                <a:solidFill>
                  <a:srgbClr val="FFFFFF"/>
                </a:solidFill>
                <a:latin typeface="Syntax" charset="0"/>
                <a:ea typeface="ヒラギノ角ゴ ProN W3" charset="-128"/>
                <a:cs typeface="ヒラギノ角ゴ ProN W3" charset="-128"/>
              </a:rPr>
              <a:t> (</a:t>
            </a:r>
            <a:r>
              <a:rPr lang="fr-FR" sz="1800" dirty="0" err="1" smtClean="0">
                <a:solidFill>
                  <a:srgbClr val="FFFFFF"/>
                </a:solidFill>
                <a:latin typeface="Syntax" charset="0"/>
                <a:ea typeface="ヒラギノ角ゴ ProN W3" charset="-128"/>
                <a:cs typeface="ヒラギノ角ゴ ProN W3" charset="-128"/>
              </a:rPr>
              <a:t>small</a:t>
            </a:r>
            <a:r>
              <a:rPr lang="fr-FR" sz="1800" dirty="0" smtClean="0">
                <a:solidFill>
                  <a:srgbClr val="FFFFFF"/>
                </a:solidFill>
                <a:latin typeface="Syntax" charset="0"/>
                <a:ea typeface="ヒラギノ角ゴ ProN W3" charset="-128"/>
                <a:cs typeface="ヒラギノ角ゴ ProN W3" charset="-128"/>
              </a:rPr>
              <a:t>)</a:t>
            </a:r>
            <a:endParaRPr lang="fr-FR" sz="1800" dirty="0">
              <a:solidFill>
                <a:srgbClr val="FFFFFF"/>
              </a:solidFill>
              <a:latin typeface="Syntax" charset="0"/>
              <a:ea typeface="ヒラギノ角ゴ ProN W3" charset="-128"/>
              <a:cs typeface="ヒラギノ角ゴ ProN W3" charset="-128"/>
            </a:endParaRPr>
          </a:p>
          <a:p>
            <a:pPr lvl="1" indent="0" eaLnBrk="0" hangingPunct="0">
              <a:lnSpc>
                <a:spcPct val="260000"/>
              </a:lnSpc>
              <a:buFontTx/>
              <a:buChar char="•"/>
            </a:pPr>
            <a:r>
              <a:rPr lang="fr-FR" sz="1800" dirty="0">
                <a:solidFill>
                  <a:srgbClr val="FFFFFF"/>
                </a:solidFill>
                <a:latin typeface="Syntax" charset="0"/>
                <a:ea typeface="ヒラギノ角ゴ ProN W3" charset="-128"/>
                <a:cs typeface="ヒラギノ角ゴ ProN W3" charset="-128"/>
              </a:rPr>
              <a:t>B : </a:t>
            </a:r>
            <a:r>
              <a:rPr lang="fr-FR" sz="1800" dirty="0" err="1" smtClean="0">
                <a:solidFill>
                  <a:srgbClr val="FFFFFF"/>
                </a:solidFill>
                <a:latin typeface="Syntax" charset="0"/>
                <a:ea typeface="ヒラギノ角ゴ ProN W3" charset="-128"/>
                <a:cs typeface="ヒラギノ角ゴ ProN W3" charset="-128"/>
              </a:rPr>
              <a:t>External</a:t>
            </a:r>
            <a:r>
              <a:rPr lang="fr-FR" sz="1800" dirty="0" smtClean="0">
                <a:solidFill>
                  <a:srgbClr val="FFFFFF"/>
                </a:solidFill>
                <a:latin typeface="Syntax" charset="0"/>
                <a:ea typeface="ヒラギノ角ゴ ProN W3" charset="-128"/>
                <a:cs typeface="ヒラギノ角ゴ ProN W3" charset="-128"/>
              </a:rPr>
              <a:t> </a:t>
            </a:r>
            <a:r>
              <a:rPr lang="fr-FR" sz="1800" dirty="0">
                <a:solidFill>
                  <a:srgbClr val="FFFFFF"/>
                </a:solidFill>
                <a:latin typeface="Syntax" charset="0"/>
                <a:ea typeface="ヒラギノ角ゴ ProN W3" charset="-128"/>
                <a:cs typeface="ヒラギノ角ゴ ProN W3" charset="-128"/>
              </a:rPr>
              <a:t>(large)</a:t>
            </a:r>
          </a:p>
        </p:txBody>
      </p:sp>
      <p:graphicFrame>
        <p:nvGraphicFramePr>
          <p:cNvPr id="31746" name="Object 2"/>
          <p:cNvGraphicFramePr>
            <a:graphicFrameLocks noGrp="1" noChangeAspect="1"/>
          </p:cNvGraphicFramePr>
          <p:nvPr>
            <p:ph idx="4294967295"/>
          </p:nvPr>
        </p:nvGraphicFramePr>
        <p:xfrm>
          <a:off x="5146675" y="2244725"/>
          <a:ext cx="3492500" cy="3197225"/>
        </p:xfrm>
        <a:graphic>
          <a:graphicData uri="http://schemas.openxmlformats.org/presentationml/2006/ole">
            <mc:AlternateContent xmlns:mc="http://schemas.openxmlformats.org/markup-compatibility/2006">
              <mc:Choice xmlns:v="urn:schemas-microsoft-com:vml" Requires="v">
                <p:oleObj spid="_x0000_s31857" name="Image" r:id="rId4" imgW="544673" imgH="498967" progId="">
                  <p:embed/>
                </p:oleObj>
              </mc:Choice>
              <mc:Fallback>
                <p:oleObj name="Image" r:id="rId4" imgW="544673" imgH="498967" progId="">
                  <p:embed/>
                  <p:pic>
                    <p:nvPicPr>
                      <p:cNvPr id="0" name="Picture 77"/>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46675" y="2244725"/>
                        <a:ext cx="3492500" cy="3197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7" dir="2700000" algn="ctr" rotWithShape="0">
                                <a:schemeClr val="bg2">
                                  <a:alpha val="74997"/>
                                </a:schemeClr>
                              </a:outerShdw>
                            </a:effectLst>
                          </a14:hiddenEffects>
                        </a:ext>
                      </a:extLst>
                    </p:spPr>
                  </p:pic>
                </p:oleObj>
              </mc:Fallback>
            </mc:AlternateContent>
          </a:graphicData>
        </a:graphic>
      </p:graphicFrame>
      <p:sp>
        <p:nvSpPr>
          <p:cNvPr id="83971" name="Rectangle 3"/>
          <p:cNvSpPr>
            <a:spLocks noGrp="1" noChangeArrowheads="1"/>
          </p:cNvSpPr>
          <p:nvPr>
            <p:ph type="title" idx="4294967295"/>
          </p:nvPr>
        </p:nvSpPr>
        <p:spPr>
          <a:xfrm>
            <a:off x="1371600" y="512763"/>
            <a:ext cx="7772400" cy="914400"/>
          </a:xfrm>
        </p:spPr>
        <p:txBody>
          <a:bodyPr/>
          <a:lstStyle/>
          <a:p>
            <a:pPr fontAlgn="auto">
              <a:spcAft>
                <a:spcPts val="0"/>
              </a:spcAft>
              <a:defRPr/>
            </a:pPr>
            <a:r>
              <a:rPr lang="fr-FR" dirty="0" smtClean="0">
                <a:solidFill>
                  <a:schemeClr val="tx2">
                    <a:satMod val="200000"/>
                  </a:schemeClr>
                </a:solidFill>
                <a:latin typeface="Arial"/>
                <a:ea typeface="+mj-ea"/>
                <a:cs typeface="Arial"/>
                <a:sym typeface="Helvetica Neue Light" pitchFamily="-112" charset="0"/>
              </a:rPr>
              <a:t>DUAL MOBILITY</a:t>
            </a:r>
            <a:endParaRPr lang="fr-FR" dirty="0">
              <a:solidFill>
                <a:schemeClr val="tx2">
                  <a:satMod val="200000"/>
                </a:schemeClr>
              </a:solidFill>
              <a:latin typeface="Arial"/>
              <a:ea typeface="+mj-ea"/>
              <a:cs typeface="Arial"/>
              <a:sym typeface="Helvetica Neue Light" pitchFamily="-112" charset="0"/>
            </a:endParaRPr>
          </a:p>
        </p:txBody>
      </p:sp>
      <p:sp>
        <p:nvSpPr>
          <p:cNvPr id="31750" name="Rectangle 5"/>
          <p:cNvSpPr>
            <a:spLocks noChangeArrowheads="1"/>
          </p:cNvSpPr>
          <p:nvPr/>
        </p:nvSpPr>
        <p:spPr bwMode="auto">
          <a:xfrm>
            <a:off x="1187450" y="0"/>
            <a:ext cx="7770813" cy="620713"/>
          </a:xfrm>
          <a:prstGeom prst="rect">
            <a:avLst/>
          </a:prstGeom>
          <a:noFill/>
          <a:ln w="9525">
            <a:noFill/>
            <a:miter lim="800000"/>
            <a:headEnd/>
            <a:tailEnd/>
          </a:ln>
        </p:spPr>
        <p:txBody>
          <a:bodyPr lIns="0" tIns="0" rIns="0" bIns="0">
            <a:prstTxWarp prst="textNoShape">
              <a:avLst/>
            </a:prstTxWarp>
          </a:bodyPr>
          <a:lstStyle/>
          <a:p>
            <a:pPr eaLnBrk="0" hangingPunct="0">
              <a:lnSpc>
                <a:spcPct val="115000"/>
              </a:lnSpc>
              <a:buClr>
                <a:srgbClr val="DADDFE"/>
              </a:buClr>
            </a:pPr>
            <a:endParaRPr lang="fr-FR" sz="2000">
              <a:solidFill>
                <a:schemeClr val="bg1"/>
              </a:solidFill>
              <a:latin typeface="Helvetica Neue Light" charset="0"/>
              <a:ea typeface="ヒラギノ角ゴ ProN W3" charset="-128"/>
              <a:cs typeface="ヒラギノ角ゴ ProN W3" charset="-128"/>
            </a:endParaRPr>
          </a:p>
        </p:txBody>
      </p:sp>
      <p:sp>
        <p:nvSpPr>
          <p:cNvPr id="31751" name="Line 7"/>
          <p:cNvSpPr>
            <a:spLocks noChangeShapeType="1"/>
          </p:cNvSpPr>
          <p:nvPr/>
        </p:nvSpPr>
        <p:spPr bwMode="auto">
          <a:xfrm flipV="1">
            <a:off x="3635375" y="3141663"/>
            <a:ext cx="2952750" cy="503237"/>
          </a:xfrm>
          <a:prstGeom prst="line">
            <a:avLst/>
          </a:prstGeom>
          <a:noFill/>
          <a:ln w="38100">
            <a:solidFill>
              <a:srgbClr val="3366FF"/>
            </a:solidFill>
            <a:round/>
            <a:headEnd/>
            <a:tailEnd type="triangle" w="med" len="med"/>
          </a:ln>
        </p:spPr>
        <p:txBody>
          <a:bodyPr>
            <a:prstTxWarp prst="textNoShape">
              <a:avLst/>
            </a:prstTxWarp>
          </a:bodyPr>
          <a:lstStyle/>
          <a:p>
            <a:endParaRPr lang="fr-FR"/>
          </a:p>
        </p:txBody>
      </p:sp>
      <p:sp>
        <p:nvSpPr>
          <p:cNvPr id="31752" name="Line 8"/>
          <p:cNvSpPr>
            <a:spLocks noChangeShapeType="1"/>
          </p:cNvSpPr>
          <p:nvPr/>
        </p:nvSpPr>
        <p:spPr bwMode="auto">
          <a:xfrm flipV="1">
            <a:off x="3708400" y="4005263"/>
            <a:ext cx="1746250" cy="360362"/>
          </a:xfrm>
          <a:prstGeom prst="line">
            <a:avLst/>
          </a:prstGeom>
          <a:noFill/>
          <a:ln w="38100">
            <a:solidFill>
              <a:srgbClr val="3366FF"/>
            </a:solidFill>
            <a:round/>
            <a:headEnd/>
            <a:tailEnd type="triangle" w="med" len="med"/>
          </a:ln>
        </p:spPr>
        <p:txBody>
          <a:bodyPr>
            <a:prstTxWarp prst="textNoShape">
              <a:avLst/>
            </a:prstTxWarp>
          </a:bodyPr>
          <a:lstStyle/>
          <a:p>
            <a:endParaRPr lang="fr-FR"/>
          </a:p>
        </p:txBody>
      </p:sp>
    </p:spTree>
  </p:cSld>
  <p:clrMapOvr>
    <a:masterClrMapping/>
  </p:clrMapOvr>
  <p:transition xmlns:p14="http://schemas.microsoft.com/office/powerpoint/2010/main">
    <p:diamond/>
  </p:transition>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ChangeArrowheads="1"/>
          </p:cNvSpPr>
          <p:nvPr/>
        </p:nvSpPr>
        <p:spPr bwMode="auto">
          <a:xfrm>
            <a:off x="450850" y="321582"/>
            <a:ext cx="8175625" cy="620713"/>
          </a:xfrm>
          <a:prstGeom prst="rect">
            <a:avLst/>
          </a:prstGeom>
          <a:noFill/>
          <a:ln w="9525">
            <a:noFill/>
            <a:miter lim="800000"/>
            <a:headEnd/>
            <a:tailEnd/>
          </a:ln>
        </p:spPr>
        <p:txBody>
          <a:bodyPr lIns="0" tIns="0" rIns="0" bIns="0">
            <a:prstTxWarp prst="textNoShape">
              <a:avLst/>
            </a:prstTxWarp>
          </a:bodyPr>
          <a:lstStyle/>
          <a:p>
            <a:pPr>
              <a:lnSpc>
                <a:spcPct val="85000"/>
              </a:lnSpc>
              <a:buClr>
                <a:srgbClr val="DADDFE"/>
              </a:buClr>
            </a:pPr>
            <a:r>
              <a:rPr lang="en-GB" sz="3200" dirty="0" smtClean="0">
                <a:solidFill>
                  <a:srgbClr val="C1EEFF"/>
                </a:solidFill>
                <a:latin typeface="Arial"/>
                <a:ea typeface="ヒラギノ角ゴ ProN W3" charset="-128"/>
                <a:cs typeface="Arial"/>
              </a:rPr>
              <a:t> Dual mobility = More stability + More mobility</a:t>
            </a:r>
            <a:endParaRPr lang="en-GB" sz="3200" dirty="0">
              <a:solidFill>
                <a:srgbClr val="C1EEFF"/>
              </a:solidFill>
              <a:latin typeface="Arial"/>
              <a:ea typeface="ヒラギノ角ゴ ProN W3" charset="-128"/>
              <a:cs typeface="Arial"/>
            </a:endParaRPr>
          </a:p>
        </p:txBody>
      </p:sp>
      <p:sp>
        <p:nvSpPr>
          <p:cNvPr id="33795" name="Rectangle 9"/>
          <p:cNvSpPr>
            <a:spLocks noChangeArrowheads="1"/>
          </p:cNvSpPr>
          <p:nvPr/>
        </p:nvSpPr>
        <p:spPr bwMode="auto">
          <a:xfrm>
            <a:off x="1308100" y="801688"/>
            <a:ext cx="7354888" cy="1200150"/>
          </a:xfrm>
          <a:prstGeom prst="rect">
            <a:avLst/>
          </a:prstGeom>
          <a:noFill/>
          <a:ln w="9525">
            <a:noFill/>
            <a:miter lim="800000"/>
            <a:headEnd/>
            <a:tailEnd/>
          </a:ln>
        </p:spPr>
        <p:txBody>
          <a:bodyPr lIns="82296" rIns="82296">
            <a:prstTxWarp prst="textNoShape">
              <a:avLst/>
            </a:prstTxWarp>
            <a:spAutoFit/>
          </a:bodyPr>
          <a:lstStyle/>
          <a:p>
            <a:r>
              <a:rPr lang="fr-FR" b="1" dirty="0">
                <a:solidFill>
                  <a:srgbClr val="FFFFFF"/>
                </a:solidFill>
                <a:latin typeface="Helvetica Neue Light" charset="0"/>
                <a:ea typeface="ヒラギノ角ゴ ProN W3" charset="-128"/>
                <a:cs typeface="ヒラギノ角ゴ ProN W3" charset="-128"/>
              </a:rPr>
              <a:t/>
            </a:r>
            <a:br>
              <a:rPr lang="fr-FR" b="1" dirty="0">
                <a:solidFill>
                  <a:srgbClr val="FFFFFF"/>
                </a:solidFill>
                <a:latin typeface="Helvetica Neue Light" charset="0"/>
                <a:ea typeface="ヒラギノ角ゴ ProN W3" charset="-128"/>
                <a:cs typeface="ヒラギノ角ゴ ProN W3" charset="-128"/>
              </a:rPr>
            </a:br>
            <a:r>
              <a:rPr lang="fr-FR" dirty="0">
                <a:solidFill>
                  <a:srgbClr val="FFFFFF"/>
                </a:solidFill>
                <a:latin typeface="Helvetica Neue Light" charset="0"/>
                <a:ea typeface="ヒラギノ角ゴ ProN W3" charset="-128"/>
                <a:cs typeface="ヒラギノ角ゴ ProN W3" charset="-128"/>
              </a:rPr>
              <a:t>Addition </a:t>
            </a:r>
            <a:r>
              <a:rPr lang="fr-FR" dirty="0" smtClean="0">
                <a:solidFill>
                  <a:srgbClr val="FFFFFF"/>
                </a:solidFill>
                <a:latin typeface="Helvetica Neue Light" charset="0"/>
                <a:ea typeface="ヒラギノ角ゴ ProN W3" charset="-128"/>
                <a:cs typeface="ヒラギノ角ゴ ProN W3" charset="-128"/>
              </a:rPr>
              <a:t>of </a:t>
            </a:r>
            <a:r>
              <a:rPr lang="fr-FR" dirty="0" err="1" smtClean="0">
                <a:solidFill>
                  <a:srgbClr val="FFFFFF"/>
                </a:solidFill>
                <a:latin typeface="Helvetica Neue Light" charset="0"/>
                <a:ea typeface="ヒラギノ角ゴ ProN W3" charset="-128"/>
                <a:cs typeface="ヒラギノ角ゴ ProN W3" charset="-128"/>
              </a:rPr>
              <a:t>two</a:t>
            </a:r>
            <a:r>
              <a:rPr lang="fr-FR" dirty="0" smtClean="0">
                <a:solidFill>
                  <a:srgbClr val="FFFFFF"/>
                </a:solidFill>
                <a:latin typeface="Helvetica Neue Light" charset="0"/>
                <a:ea typeface="ヒラギノ角ゴ ProN W3" charset="-128"/>
                <a:cs typeface="ヒラギノ角ゴ ProN W3" charset="-128"/>
              </a:rPr>
              <a:t> </a:t>
            </a:r>
            <a:r>
              <a:rPr lang="fr-FR" dirty="0" err="1" smtClean="0">
                <a:solidFill>
                  <a:srgbClr val="FFFFFF"/>
                </a:solidFill>
                <a:latin typeface="Helvetica Neue Light" charset="0"/>
                <a:ea typeface="ヒラギノ角ゴ ProN W3" charset="-128"/>
                <a:cs typeface="ヒラギノ角ゴ ProN W3" charset="-128"/>
              </a:rPr>
              <a:t>mobility</a:t>
            </a:r>
            <a:r>
              <a:rPr lang="fr-FR" dirty="0" smtClean="0">
                <a:solidFill>
                  <a:srgbClr val="FFFFFF"/>
                </a:solidFill>
                <a:latin typeface="Helvetica Neue Light" charset="0"/>
                <a:ea typeface="ヒラギノ角ゴ ProN W3" charset="-128"/>
                <a:cs typeface="ヒラギノ角ゴ ProN W3" charset="-128"/>
              </a:rPr>
              <a:t> </a:t>
            </a:r>
            <a:r>
              <a:rPr lang="fr-FR" dirty="0" err="1" smtClean="0">
                <a:solidFill>
                  <a:srgbClr val="FFFFFF"/>
                </a:solidFill>
                <a:latin typeface="Helvetica Neue Light" charset="0"/>
                <a:ea typeface="ヒラギノ角ゴ ProN W3" charset="-128"/>
                <a:cs typeface="ヒラギノ角ゴ ProN W3" charset="-128"/>
              </a:rPr>
              <a:t>tapers</a:t>
            </a:r>
            <a:r>
              <a:rPr lang="fr-FR" dirty="0" smtClean="0">
                <a:solidFill>
                  <a:srgbClr val="FFFFFF"/>
                </a:solidFill>
                <a:latin typeface="Helvetica Neue Light" charset="0"/>
                <a:ea typeface="ヒラギノ角ゴ ProN W3" charset="-128"/>
                <a:cs typeface="ヒラギノ角ゴ ProN W3" charset="-128"/>
              </a:rPr>
              <a:t> </a:t>
            </a:r>
            <a:r>
              <a:rPr lang="fr-FR" dirty="0" err="1" smtClean="0">
                <a:solidFill>
                  <a:srgbClr val="FFFFFF"/>
                </a:solidFill>
                <a:latin typeface="Helvetica Neue Light" charset="0"/>
                <a:ea typeface="ヒラギノ角ゴ ProN W3" charset="-128"/>
                <a:cs typeface="ヒラギノ角ゴ ProN W3" charset="-128"/>
              </a:rPr>
              <a:t>which</a:t>
            </a:r>
            <a:r>
              <a:rPr lang="fr-FR" dirty="0" smtClean="0">
                <a:solidFill>
                  <a:srgbClr val="FFFFFF"/>
                </a:solidFill>
                <a:latin typeface="Helvetica Neue Light" charset="0"/>
                <a:ea typeface="ヒラギノ角ゴ ProN W3" charset="-128"/>
                <a:cs typeface="ヒラギノ角ゴ ProN W3" charset="-128"/>
              </a:rPr>
              <a:t> </a:t>
            </a:r>
            <a:r>
              <a:rPr lang="fr-FR" dirty="0" err="1" smtClean="0">
                <a:solidFill>
                  <a:srgbClr val="FFFFFF"/>
                </a:solidFill>
                <a:latin typeface="Helvetica Neue Light" charset="0"/>
                <a:ea typeface="ヒラギノ角ゴ ProN W3" charset="-128"/>
                <a:cs typeface="ヒラギノ角ゴ ProN W3" charset="-128"/>
              </a:rPr>
              <a:t>delays</a:t>
            </a:r>
            <a:r>
              <a:rPr lang="fr-FR" dirty="0" smtClean="0">
                <a:solidFill>
                  <a:srgbClr val="FFFFFF"/>
                </a:solidFill>
                <a:latin typeface="Helvetica Neue Light" charset="0"/>
                <a:ea typeface="ヒラギノ角ゴ ProN W3" charset="-128"/>
                <a:cs typeface="ヒラギノ角ゴ ProN W3" charset="-128"/>
              </a:rPr>
              <a:t> the </a:t>
            </a:r>
            <a:r>
              <a:rPr lang="fr-FR" dirty="0" err="1" smtClean="0">
                <a:solidFill>
                  <a:srgbClr val="FFFFFF"/>
                </a:solidFill>
                <a:latin typeface="Helvetica Neue Light" charset="0"/>
                <a:ea typeface="ヒラギノ角ゴ ProN W3" charset="-128"/>
                <a:cs typeface="ヒラギノ角ゴ ProN W3" charset="-128"/>
              </a:rPr>
              <a:t>dislocating</a:t>
            </a:r>
            <a:r>
              <a:rPr lang="fr-FR" dirty="0" smtClean="0">
                <a:solidFill>
                  <a:srgbClr val="FFFFFF"/>
                </a:solidFill>
                <a:latin typeface="Helvetica Neue Light" charset="0"/>
                <a:ea typeface="ヒラギノ角ゴ ProN W3" charset="-128"/>
                <a:cs typeface="ヒラギノ角ゴ ProN W3" charset="-128"/>
              </a:rPr>
              <a:t> lever </a:t>
            </a:r>
            <a:r>
              <a:rPr lang="fr-FR" dirty="0" err="1" smtClean="0">
                <a:solidFill>
                  <a:srgbClr val="FFFFFF"/>
                </a:solidFill>
                <a:latin typeface="Helvetica Neue Light" charset="0"/>
                <a:ea typeface="ヒラギノ角ゴ ProN W3" charset="-128"/>
                <a:cs typeface="ヒラギノ角ゴ ProN W3" charset="-128"/>
              </a:rPr>
              <a:t>effect</a:t>
            </a:r>
            <a:endParaRPr lang="fr-FR" dirty="0">
              <a:solidFill>
                <a:srgbClr val="FFFFFF"/>
              </a:solidFill>
              <a:latin typeface="Helvetica Neue Light" charset="0"/>
              <a:ea typeface="ヒラギノ角ゴ ProN W3" charset="-128"/>
              <a:cs typeface="ヒラギノ角ゴ ProN W3" charset="-128"/>
            </a:endParaRPr>
          </a:p>
        </p:txBody>
      </p:sp>
      <p:pic>
        <p:nvPicPr>
          <p:cNvPr id="33796" name="Picture 10" descr="PETITE ARTICULATION copie"/>
          <p:cNvPicPr>
            <a:picLocks noGrp="1" noChangeAspect="1" noChangeArrowheads="1"/>
          </p:cNvPicPr>
          <p:nvPr>
            <p:ph sz="half" idx="4294967295"/>
          </p:nvPr>
        </p:nvPicPr>
        <p:blipFill>
          <a:blip r:embed="rId4"/>
          <a:srcRect/>
          <a:stretch>
            <a:fillRect/>
          </a:stretch>
        </p:blipFill>
        <p:spPr>
          <a:xfrm>
            <a:off x="704850" y="2581275"/>
            <a:ext cx="2574925" cy="2609850"/>
          </a:xfrm>
        </p:spPr>
      </p:pic>
      <p:pic>
        <p:nvPicPr>
          <p:cNvPr id="33797" name="Picture 12" descr="GRANDE ARTICULATION copie"/>
          <p:cNvPicPr>
            <a:picLocks noGrp="1" noChangeAspect="1" noChangeArrowheads="1"/>
          </p:cNvPicPr>
          <p:nvPr>
            <p:ph sz="half" idx="4294967295"/>
          </p:nvPr>
        </p:nvPicPr>
        <p:blipFill>
          <a:blip r:embed="rId5"/>
          <a:srcRect/>
          <a:stretch>
            <a:fillRect/>
          </a:stretch>
        </p:blipFill>
        <p:spPr>
          <a:xfrm>
            <a:off x="5957888" y="2581275"/>
            <a:ext cx="2530475" cy="2509838"/>
          </a:xfrm>
        </p:spPr>
      </p:pic>
      <p:sp>
        <p:nvSpPr>
          <p:cNvPr id="33798" name="Text Box 15"/>
          <p:cNvSpPr txBox="1">
            <a:spLocks noChangeArrowheads="1"/>
          </p:cNvSpPr>
          <p:nvPr/>
        </p:nvSpPr>
        <p:spPr bwMode="auto">
          <a:xfrm>
            <a:off x="5207000" y="5384800"/>
            <a:ext cx="3673475" cy="923925"/>
          </a:xfrm>
          <a:prstGeom prst="rect">
            <a:avLst/>
          </a:prstGeom>
          <a:noFill/>
          <a:ln w="9525">
            <a:noFill/>
            <a:miter lim="800000"/>
            <a:headEnd/>
            <a:tailEnd/>
          </a:ln>
        </p:spPr>
        <p:txBody>
          <a:bodyPr>
            <a:prstTxWarp prst="textNoShape">
              <a:avLst/>
            </a:prstTxWarp>
            <a:spAutoFit/>
          </a:bodyPr>
          <a:lstStyle/>
          <a:p>
            <a:pPr algn="ctr"/>
            <a:r>
              <a:rPr lang="fr-FR" sz="1800" b="1" dirty="0" err="1" smtClean="0">
                <a:solidFill>
                  <a:srgbClr val="FFFFFF"/>
                </a:solidFill>
                <a:latin typeface="Helvetica Neue Light" charset="0"/>
                <a:ea typeface="ヒラギノ角ゴ ProN W3" charset="-128"/>
                <a:cs typeface="ヒラギノ角ゴ ProN W3" charset="-128"/>
              </a:rPr>
              <a:t>External</a:t>
            </a:r>
            <a:r>
              <a:rPr lang="fr-FR" sz="1800" b="1" dirty="0" smtClean="0">
                <a:solidFill>
                  <a:srgbClr val="FFFFFF"/>
                </a:solidFill>
                <a:latin typeface="Helvetica Neue Light" charset="0"/>
                <a:ea typeface="ヒラギノ角ゴ ProN W3" charset="-128"/>
                <a:cs typeface="ヒラギノ角ゴ ProN W3" charset="-128"/>
              </a:rPr>
              <a:t> </a:t>
            </a:r>
            <a:r>
              <a:rPr lang="fr-FR" sz="1800" b="1" dirty="0" err="1" smtClean="0">
                <a:solidFill>
                  <a:srgbClr val="FFFFFF"/>
                </a:solidFill>
                <a:latin typeface="Helvetica Neue Light" charset="0"/>
                <a:ea typeface="ヒラギノ角ゴ ProN W3" charset="-128"/>
                <a:cs typeface="ヒラギノ角ゴ ProN W3" charset="-128"/>
              </a:rPr>
              <a:t>mobility</a:t>
            </a:r>
            <a:r>
              <a:rPr lang="fr-FR" sz="1800" b="1" dirty="0" smtClean="0">
                <a:solidFill>
                  <a:srgbClr val="FFFFFF"/>
                </a:solidFill>
                <a:latin typeface="Helvetica Neue Light" charset="0"/>
                <a:ea typeface="ヒラギノ角ゴ ProN W3" charset="-128"/>
                <a:cs typeface="ヒラギノ角ゴ ProN W3" charset="-128"/>
              </a:rPr>
              <a:t> taper</a:t>
            </a:r>
          </a:p>
          <a:p>
            <a:pPr algn="ctr"/>
            <a:r>
              <a:rPr lang="fr-FR" sz="1800" dirty="0" err="1" smtClean="0">
                <a:solidFill>
                  <a:srgbClr val="FFFFFF"/>
                </a:solidFill>
                <a:latin typeface="Helvetica Neue Light" charset="0"/>
                <a:ea typeface="ヒラギノ角ゴ ProN W3" charset="-128"/>
                <a:cs typeface="ヒラギノ角ゴ ProN W3" charset="-128"/>
              </a:rPr>
              <a:t>Cup</a:t>
            </a:r>
            <a:r>
              <a:rPr lang="fr-FR" sz="1800" dirty="0" smtClean="0">
                <a:solidFill>
                  <a:srgbClr val="FFFFFF"/>
                </a:solidFill>
                <a:latin typeface="Helvetica Neue Light" charset="0"/>
                <a:ea typeface="ヒラギノ角ゴ ProN W3" charset="-128"/>
                <a:cs typeface="ヒラギノ角ゴ ProN W3" charset="-128"/>
              </a:rPr>
              <a:t> OD 44mm </a:t>
            </a:r>
            <a:r>
              <a:rPr lang="el-GR" sz="1800" dirty="0">
                <a:solidFill>
                  <a:srgbClr val="FFFFFF"/>
                </a:solidFill>
                <a:latin typeface="Helvetica Neue Light" charset="0"/>
                <a:ea typeface="Arial" charset="0"/>
                <a:cs typeface="Arial" charset="0"/>
              </a:rPr>
              <a:t>β</a:t>
            </a:r>
            <a:r>
              <a:rPr lang="fr-FR" sz="1800" dirty="0">
                <a:solidFill>
                  <a:srgbClr val="FFFFFF"/>
                </a:solidFill>
                <a:latin typeface="Helvetica Neue Light" charset="0"/>
                <a:ea typeface="Arial" charset="0"/>
                <a:cs typeface="Arial" charset="0"/>
              </a:rPr>
              <a:t> = 126°</a:t>
            </a:r>
          </a:p>
          <a:p>
            <a:pPr algn="ctr"/>
            <a:r>
              <a:rPr lang="fr-FR" sz="1800" dirty="0" err="1">
                <a:solidFill>
                  <a:srgbClr val="FFFFFF"/>
                </a:solidFill>
                <a:latin typeface="Helvetica Neue Light" charset="0"/>
                <a:ea typeface="ヒラギノ角ゴ ProN W3" charset="-128"/>
                <a:cs typeface="ヒラギノ角ゴ ProN W3" charset="-128"/>
              </a:rPr>
              <a:t>Cup</a:t>
            </a:r>
            <a:r>
              <a:rPr lang="fr-FR" sz="1800" dirty="0">
                <a:solidFill>
                  <a:srgbClr val="FFFFFF"/>
                </a:solidFill>
                <a:latin typeface="Helvetica Neue Light" charset="0"/>
                <a:ea typeface="ヒラギノ角ゴ ProN W3" charset="-128"/>
                <a:cs typeface="ヒラギノ角ゴ ProN W3" charset="-128"/>
              </a:rPr>
              <a:t> </a:t>
            </a:r>
            <a:r>
              <a:rPr lang="fr-FR" sz="1800" dirty="0" smtClean="0">
                <a:solidFill>
                  <a:srgbClr val="FFFFFF"/>
                </a:solidFill>
                <a:latin typeface="Helvetica Neue Light" charset="0"/>
                <a:ea typeface="ヒラギノ角ゴ ProN W3" charset="-128"/>
                <a:cs typeface="ヒラギノ角ゴ ProN W3" charset="-128"/>
              </a:rPr>
              <a:t>OD 65mm  </a:t>
            </a:r>
            <a:r>
              <a:rPr lang="el-GR" sz="1800" dirty="0">
                <a:solidFill>
                  <a:srgbClr val="FFFFFF"/>
                </a:solidFill>
                <a:latin typeface="Helvetica Neue Light" charset="0"/>
                <a:ea typeface="Arial" charset="0"/>
                <a:cs typeface="Arial" charset="0"/>
              </a:rPr>
              <a:t>β</a:t>
            </a:r>
            <a:r>
              <a:rPr lang="fr-FR" sz="1800" dirty="0">
                <a:solidFill>
                  <a:srgbClr val="FFFFFF"/>
                </a:solidFill>
                <a:latin typeface="Helvetica Neue Light" charset="0"/>
                <a:ea typeface="Arial" charset="0"/>
                <a:cs typeface="Arial" charset="0"/>
              </a:rPr>
              <a:t>= 140°</a:t>
            </a:r>
            <a:endParaRPr lang="el-GR" sz="1800" dirty="0">
              <a:solidFill>
                <a:srgbClr val="FFFFFF"/>
              </a:solidFill>
              <a:latin typeface="Helvetica Neue Light" charset="0"/>
              <a:ea typeface="Arial" charset="0"/>
              <a:cs typeface="Arial" charset="0"/>
            </a:endParaRPr>
          </a:p>
        </p:txBody>
      </p:sp>
      <p:sp>
        <p:nvSpPr>
          <p:cNvPr id="33799" name="Text Box 16"/>
          <p:cNvSpPr txBox="1">
            <a:spLocks noChangeArrowheads="1"/>
          </p:cNvSpPr>
          <p:nvPr/>
        </p:nvSpPr>
        <p:spPr bwMode="auto">
          <a:xfrm>
            <a:off x="704850" y="5384800"/>
            <a:ext cx="2952750" cy="923925"/>
          </a:xfrm>
          <a:prstGeom prst="rect">
            <a:avLst/>
          </a:prstGeom>
          <a:noFill/>
          <a:ln w="9525">
            <a:noFill/>
            <a:miter lim="800000"/>
            <a:headEnd/>
            <a:tailEnd/>
          </a:ln>
        </p:spPr>
        <p:txBody>
          <a:bodyPr>
            <a:prstTxWarp prst="textNoShape">
              <a:avLst/>
            </a:prstTxWarp>
            <a:spAutoFit/>
          </a:bodyPr>
          <a:lstStyle/>
          <a:p>
            <a:pPr algn="ctr"/>
            <a:r>
              <a:rPr lang="fr-FR" sz="1800" b="1" dirty="0" err="1" smtClean="0">
                <a:solidFill>
                  <a:srgbClr val="FFFFFF"/>
                </a:solidFill>
                <a:latin typeface="Helvetica Neue Light" charset="0"/>
                <a:ea typeface="ヒラギノ角ゴ ProN W3" charset="-128"/>
                <a:cs typeface="ヒラギノ角ゴ ProN W3" charset="-128"/>
              </a:rPr>
              <a:t>Internal</a:t>
            </a:r>
            <a:r>
              <a:rPr lang="fr-FR" sz="1800" b="1" dirty="0" smtClean="0">
                <a:solidFill>
                  <a:srgbClr val="FFFFFF"/>
                </a:solidFill>
                <a:latin typeface="Helvetica Neue Light" charset="0"/>
                <a:ea typeface="ヒラギノ角ゴ ProN W3" charset="-128"/>
                <a:cs typeface="ヒラギノ角ゴ ProN W3" charset="-128"/>
              </a:rPr>
              <a:t> </a:t>
            </a:r>
            <a:r>
              <a:rPr lang="fr-FR" sz="1800" b="1" dirty="0" err="1" smtClean="0">
                <a:solidFill>
                  <a:srgbClr val="FFFFFF"/>
                </a:solidFill>
                <a:latin typeface="Helvetica Neue Light" charset="0"/>
                <a:ea typeface="ヒラギノ角ゴ ProN W3" charset="-128"/>
                <a:cs typeface="ヒラギノ角ゴ ProN W3" charset="-128"/>
              </a:rPr>
              <a:t>mobility</a:t>
            </a:r>
            <a:r>
              <a:rPr lang="fr-FR" sz="1800" b="1" dirty="0" smtClean="0">
                <a:solidFill>
                  <a:srgbClr val="FFFFFF"/>
                </a:solidFill>
                <a:latin typeface="Helvetica Neue Light" charset="0"/>
                <a:ea typeface="ヒラギノ角ゴ ProN W3" charset="-128"/>
                <a:cs typeface="ヒラギノ角ゴ ProN W3" charset="-128"/>
              </a:rPr>
              <a:t> taper</a:t>
            </a:r>
            <a:endParaRPr lang="fr-FR" sz="1800" b="1" dirty="0">
              <a:solidFill>
                <a:srgbClr val="FFFFFF"/>
              </a:solidFill>
              <a:latin typeface="Helvetica Neue Light" charset="0"/>
              <a:ea typeface="ヒラギノ角ゴ ProN W3" charset="-128"/>
              <a:cs typeface="ヒラギノ角ゴ ProN W3" charset="-128"/>
            </a:endParaRPr>
          </a:p>
          <a:p>
            <a:pPr algn="ctr"/>
            <a:r>
              <a:rPr lang="fr-FR" sz="1800" dirty="0" smtClean="0">
                <a:solidFill>
                  <a:srgbClr val="FFFFFF"/>
                </a:solidFill>
                <a:latin typeface="Helvetica Neue Light" charset="0"/>
                <a:ea typeface="ヒラギノ角ゴ ProN W3" charset="-128"/>
                <a:cs typeface="ヒラギノ角ゴ ProN W3" charset="-128"/>
              </a:rPr>
              <a:t>Head 22.2mm </a:t>
            </a:r>
            <a:r>
              <a:rPr lang="el-GR" sz="1800" dirty="0">
                <a:solidFill>
                  <a:srgbClr val="FFFFFF"/>
                </a:solidFill>
                <a:latin typeface="Helvetica Neue Light" charset="0"/>
                <a:ea typeface="Arial" charset="0"/>
                <a:cs typeface="Arial" charset="0"/>
              </a:rPr>
              <a:t>α</a:t>
            </a:r>
            <a:r>
              <a:rPr lang="fr-FR" sz="1800" dirty="0">
                <a:solidFill>
                  <a:srgbClr val="FFFFFF"/>
                </a:solidFill>
                <a:latin typeface="Helvetica Neue Light" charset="0"/>
                <a:ea typeface="Arial" charset="0"/>
                <a:cs typeface="Arial" charset="0"/>
              </a:rPr>
              <a:t> = 51°</a:t>
            </a:r>
          </a:p>
          <a:p>
            <a:pPr algn="ctr"/>
            <a:r>
              <a:rPr lang="fr-FR" sz="1800" dirty="0" smtClean="0">
                <a:solidFill>
                  <a:srgbClr val="FFFFFF"/>
                </a:solidFill>
                <a:latin typeface="Helvetica Neue Light" charset="0"/>
                <a:ea typeface="ヒラギノ角ゴ ProN W3" charset="-128"/>
                <a:cs typeface="ヒラギノ角ゴ ProN W3" charset="-128"/>
              </a:rPr>
              <a:t>Head 28mm </a:t>
            </a:r>
            <a:r>
              <a:rPr lang="el-GR" sz="1800" dirty="0">
                <a:solidFill>
                  <a:srgbClr val="FFFFFF"/>
                </a:solidFill>
                <a:latin typeface="Helvetica Neue Light" charset="0"/>
                <a:ea typeface="Arial" charset="0"/>
                <a:cs typeface="Arial" charset="0"/>
              </a:rPr>
              <a:t>α</a:t>
            </a:r>
            <a:r>
              <a:rPr lang="fr-FR" sz="1800" dirty="0">
                <a:solidFill>
                  <a:srgbClr val="FFFFFF"/>
                </a:solidFill>
                <a:latin typeface="Helvetica Neue Light" charset="0"/>
                <a:ea typeface="Arial" charset="0"/>
                <a:cs typeface="Arial" charset="0"/>
              </a:rPr>
              <a:t> = 76°</a:t>
            </a:r>
            <a:endParaRPr lang="el-GR" sz="1800" dirty="0">
              <a:solidFill>
                <a:srgbClr val="FFFFFF"/>
              </a:solidFill>
              <a:latin typeface="Helvetica Neue Light" charset="0"/>
              <a:ea typeface="Arial" charset="0"/>
              <a:cs typeface="Arial" charset="0"/>
            </a:endParaRPr>
          </a:p>
        </p:txBody>
      </p:sp>
      <p:sp>
        <p:nvSpPr>
          <p:cNvPr id="33800" name="Text Box 17"/>
          <p:cNvSpPr txBox="1">
            <a:spLocks noChangeArrowheads="1"/>
          </p:cNvSpPr>
          <p:nvPr/>
        </p:nvSpPr>
        <p:spPr bwMode="auto">
          <a:xfrm>
            <a:off x="450850" y="6308725"/>
            <a:ext cx="4211638" cy="369332"/>
          </a:xfrm>
          <a:prstGeom prst="rect">
            <a:avLst/>
          </a:prstGeom>
          <a:noFill/>
          <a:ln w="9525">
            <a:noFill/>
            <a:miter lim="800000"/>
            <a:headEnd/>
            <a:tailEnd/>
          </a:ln>
        </p:spPr>
        <p:txBody>
          <a:bodyPr>
            <a:prstTxWarp prst="textNoShape">
              <a:avLst/>
            </a:prstTxWarp>
            <a:spAutoFit/>
          </a:bodyPr>
          <a:lstStyle/>
          <a:p>
            <a:r>
              <a:rPr lang="fr-FR" sz="1800" dirty="0">
                <a:solidFill>
                  <a:srgbClr val="FFFFFF"/>
                </a:solidFill>
                <a:latin typeface="Helvetica Neue Light" charset="0"/>
                <a:ea typeface="ヒラギノ角ゴ ProN W3" charset="-128"/>
                <a:cs typeface="ヒラギノ角ゴ ProN W3" charset="-128"/>
              </a:rPr>
              <a:t>Constant </a:t>
            </a:r>
            <a:r>
              <a:rPr lang="fr-FR" sz="1800" dirty="0" smtClean="0">
                <a:solidFill>
                  <a:srgbClr val="FFFFFF"/>
                </a:solidFill>
                <a:latin typeface="Helvetica Neue Light" charset="0"/>
                <a:ea typeface="ヒラギノ角ゴ ProN W3" charset="-128"/>
                <a:cs typeface="ヒラギノ角ゴ ProN W3" charset="-128"/>
              </a:rPr>
              <a:t>for a </a:t>
            </a:r>
            <a:r>
              <a:rPr lang="fr-FR" sz="1800" dirty="0" err="1" smtClean="0">
                <a:solidFill>
                  <a:srgbClr val="FFFFFF"/>
                </a:solidFill>
                <a:latin typeface="Helvetica Neue Light" charset="0"/>
                <a:ea typeface="ヒラギノ角ゴ ProN W3" charset="-128"/>
                <a:cs typeface="ヒラギノ角ゴ ProN W3" charset="-128"/>
              </a:rPr>
              <a:t>given</a:t>
            </a:r>
            <a:r>
              <a:rPr lang="fr-FR" sz="1800" dirty="0" smtClean="0">
                <a:solidFill>
                  <a:srgbClr val="FFFFFF"/>
                </a:solidFill>
                <a:latin typeface="Helvetica Neue Light" charset="0"/>
                <a:ea typeface="ヒラギノ角ゴ ProN W3" charset="-128"/>
                <a:cs typeface="ヒラギノ角ゴ ProN W3" charset="-128"/>
              </a:rPr>
              <a:t> </a:t>
            </a:r>
            <a:r>
              <a:rPr lang="fr-FR" sz="1800" dirty="0" err="1" smtClean="0">
                <a:solidFill>
                  <a:srgbClr val="FFFFFF"/>
                </a:solidFill>
                <a:latin typeface="Helvetica Neue Light" charset="0"/>
                <a:ea typeface="ヒラギノ角ゴ ProN W3" charset="-128"/>
                <a:cs typeface="ヒラギノ角ゴ ProN W3" charset="-128"/>
              </a:rPr>
              <a:t>head</a:t>
            </a:r>
            <a:r>
              <a:rPr lang="fr-FR" sz="1800" smtClean="0">
                <a:solidFill>
                  <a:srgbClr val="FFFFFF"/>
                </a:solidFill>
                <a:latin typeface="Helvetica Neue Light" charset="0"/>
                <a:ea typeface="ヒラギノ角ゴ ProN W3" charset="-128"/>
                <a:cs typeface="ヒラギノ角ゴ ProN W3" charset="-128"/>
              </a:rPr>
              <a:t>/neck ratio</a:t>
            </a:r>
            <a:endParaRPr lang="fr-FR" sz="1800" dirty="0">
              <a:solidFill>
                <a:srgbClr val="FFFFFF"/>
              </a:solidFill>
              <a:latin typeface="Helvetica Neue Light" charset="0"/>
              <a:ea typeface="ヒラギノ角ゴ ProN W3" charset="-128"/>
              <a:cs typeface="ヒラギノ角ゴ ProN W3" charset="-128"/>
            </a:endParaRPr>
          </a:p>
        </p:txBody>
      </p:sp>
      <p:sp>
        <p:nvSpPr>
          <p:cNvPr id="33801" name="Rectangle 18"/>
          <p:cNvSpPr>
            <a:spLocks noChangeArrowheads="1"/>
          </p:cNvSpPr>
          <p:nvPr/>
        </p:nvSpPr>
        <p:spPr bwMode="auto">
          <a:xfrm>
            <a:off x="5207000" y="6308725"/>
            <a:ext cx="3423501" cy="369332"/>
          </a:xfrm>
          <a:prstGeom prst="rect">
            <a:avLst/>
          </a:prstGeom>
          <a:noFill/>
          <a:ln w="9525">
            <a:noFill/>
            <a:miter lim="800000"/>
            <a:headEnd/>
            <a:tailEnd/>
          </a:ln>
        </p:spPr>
        <p:txBody>
          <a:bodyPr wrap="none" lIns="82296" rIns="82296">
            <a:prstTxWarp prst="textNoShape">
              <a:avLst/>
            </a:prstTxWarp>
            <a:spAutoFit/>
          </a:bodyPr>
          <a:lstStyle/>
          <a:p>
            <a:r>
              <a:rPr lang="fr-FR" sz="1800" dirty="0" err="1" smtClean="0">
                <a:solidFill>
                  <a:srgbClr val="FFFFFF"/>
                </a:solidFill>
                <a:latin typeface="Helvetica Neue Light" charset="0"/>
                <a:ea typeface="ヒラギノ角ゴ ProN W3" charset="-128"/>
                <a:cs typeface="ヒラギノ角ゴ ProN W3" charset="-128"/>
              </a:rPr>
              <a:t>Increases</a:t>
            </a:r>
            <a:r>
              <a:rPr lang="fr-FR" sz="1800" dirty="0" smtClean="0">
                <a:solidFill>
                  <a:srgbClr val="FFFFFF"/>
                </a:solidFill>
                <a:latin typeface="Helvetica Neue Light" charset="0"/>
                <a:ea typeface="ヒラギノ角ゴ ProN W3" charset="-128"/>
                <a:cs typeface="ヒラギノ角ゴ ProN W3" charset="-128"/>
              </a:rPr>
              <a:t> </a:t>
            </a:r>
            <a:r>
              <a:rPr lang="fr-FR" sz="1800" dirty="0" err="1" smtClean="0">
                <a:solidFill>
                  <a:srgbClr val="FFFFFF"/>
                </a:solidFill>
                <a:latin typeface="Helvetica Neue Light" charset="0"/>
                <a:ea typeface="ヒラギノ角ゴ ProN W3" charset="-128"/>
                <a:cs typeface="ヒラギノ角ゴ ProN W3" charset="-128"/>
              </a:rPr>
              <a:t>with</a:t>
            </a:r>
            <a:r>
              <a:rPr lang="fr-FR" sz="1800" dirty="0" smtClean="0">
                <a:solidFill>
                  <a:srgbClr val="FFFFFF"/>
                </a:solidFill>
                <a:latin typeface="Helvetica Neue Light" charset="0"/>
                <a:ea typeface="ヒラギノ角ゴ ProN W3" charset="-128"/>
                <a:cs typeface="ヒラギノ角ゴ ProN W3" charset="-128"/>
              </a:rPr>
              <a:t> the </a:t>
            </a:r>
            <a:r>
              <a:rPr lang="fr-FR" sz="1800" dirty="0" err="1" smtClean="0">
                <a:solidFill>
                  <a:srgbClr val="FFFFFF"/>
                </a:solidFill>
                <a:latin typeface="Helvetica Neue Light" charset="0"/>
                <a:ea typeface="ヒラギノ角ゴ ProN W3" charset="-128"/>
                <a:cs typeface="ヒラギノ角ゴ ProN W3" charset="-128"/>
              </a:rPr>
              <a:t>cup</a:t>
            </a:r>
            <a:r>
              <a:rPr lang="fr-FR" sz="1800" dirty="0" smtClean="0">
                <a:solidFill>
                  <a:srgbClr val="FFFFFF"/>
                </a:solidFill>
                <a:latin typeface="Helvetica Neue Light" charset="0"/>
                <a:ea typeface="ヒラギノ角ゴ ProN W3" charset="-128"/>
                <a:cs typeface="ヒラギノ角ゴ ProN W3" charset="-128"/>
              </a:rPr>
              <a:t> </a:t>
            </a:r>
            <a:r>
              <a:rPr lang="fr-FR" sz="1800" dirty="0" err="1" smtClean="0">
                <a:solidFill>
                  <a:srgbClr val="FFFFFF"/>
                </a:solidFill>
                <a:latin typeface="Helvetica Neue Light" charset="0"/>
                <a:ea typeface="ヒラギノ角ゴ ProN W3" charset="-128"/>
                <a:cs typeface="ヒラギノ角ゴ ProN W3" charset="-128"/>
              </a:rPr>
              <a:t>diameter</a:t>
            </a:r>
            <a:endParaRPr lang="fr-FR" sz="1800" dirty="0">
              <a:solidFill>
                <a:srgbClr val="FFFFFF"/>
              </a:solidFill>
              <a:latin typeface="Helvetica Neue Light" charset="0"/>
              <a:ea typeface="ヒラギノ角ゴ ProN W3" charset="-128"/>
              <a:cs typeface="ヒラギノ角ゴ ProN W3" charset="-128"/>
            </a:endParaRPr>
          </a:p>
        </p:txBody>
      </p:sp>
    </p:spTree>
    <p:custDataLst>
      <p:tags r:id="rId1"/>
    </p:custDataLst>
  </p:cSld>
  <p:clrMapOvr>
    <a:masterClrMapping/>
  </p:clrMapOvr>
  <p:transition xmlns:p14="http://schemas.microsoft.com/office/powerpoint/2010/main">
    <p:diamond/>
  </p:transition>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txBox="1">
            <a:spLocks/>
          </p:cNvSpPr>
          <p:nvPr/>
        </p:nvSpPr>
        <p:spPr>
          <a:xfrm>
            <a:off x="457200" y="274638"/>
            <a:ext cx="8229600" cy="1143000"/>
          </a:xfrm>
          <a:prstGeom prst="rect">
            <a:avLst/>
          </a:prstGeom>
        </p:spPr>
        <p:txBody>
          <a:bodyPr/>
          <a:lstStyle/>
          <a:p>
            <a:pPr defTabSz="914400">
              <a:defRPr/>
            </a:pPr>
            <a:r>
              <a:rPr lang="fr-FR" sz="5000" kern="0" dirty="0" smtClean="0">
                <a:solidFill>
                  <a:srgbClr val="C1EEFF"/>
                </a:solidFill>
                <a:effectLst>
                  <a:outerShdw blurRad="38100" dist="38100" dir="2700000" algn="tl">
                    <a:srgbClr val="000000"/>
                  </a:outerShdw>
                </a:effectLst>
                <a:latin typeface="Arial"/>
                <a:ea typeface="+mj-ea"/>
                <a:cs typeface="Arial"/>
                <a:sym typeface="Helvetica Neue Light" pitchFamily="-112" charset="0"/>
              </a:rPr>
              <a:t>Dislocation</a:t>
            </a:r>
            <a:endParaRPr lang="fr-FR" sz="5000" kern="0" dirty="0">
              <a:solidFill>
                <a:srgbClr val="C1EEFF"/>
              </a:solidFill>
              <a:effectLst>
                <a:outerShdw blurRad="38100" dist="38100" dir="2700000" algn="tl">
                  <a:srgbClr val="000000"/>
                </a:outerShdw>
              </a:effectLst>
              <a:latin typeface="Arial"/>
              <a:ea typeface="+mj-ea"/>
              <a:cs typeface="Arial"/>
              <a:sym typeface="Helvetica Neue Light" pitchFamily="-112" charset="0"/>
            </a:endParaRPr>
          </a:p>
        </p:txBody>
      </p:sp>
      <p:sp>
        <p:nvSpPr>
          <p:cNvPr id="3" name="Espace réservé du contenu 6"/>
          <p:cNvSpPr txBox="1">
            <a:spLocks/>
          </p:cNvSpPr>
          <p:nvPr/>
        </p:nvSpPr>
        <p:spPr bwMode="auto">
          <a:xfrm>
            <a:off x="172027" y="1711325"/>
            <a:ext cx="7725064" cy="4633913"/>
          </a:xfrm>
          <a:prstGeom prst="rect">
            <a:avLst/>
          </a:prstGeom>
          <a:noFill/>
          <a:ln w="12700">
            <a:noFill/>
            <a:miter lim="800000"/>
            <a:headEnd/>
            <a:tailEnd/>
          </a:ln>
          <a:effectLst/>
        </p:spPr>
        <p:txBody>
          <a:bodyPr lIns="38100" tIns="38100" rIns="38100" bIns="38100">
            <a:prstTxWarp prst="textNoShape">
              <a:avLst/>
            </a:prstTxWarp>
          </a:bodyPr>
          <a:lstStyle/>
          <a:p>
            <a:pPr marL="330200" indent="-330200" defTabSz="914400">
              <a:spcBef>
                <a:spcPct val="50000"/>
              </a:spcBef>
              <a:buSzPct val="46000"/>
              <a:buFontTx/>
              <a:buChar char="•"/>
              <a:defRPr/>
            </a:pPr>
            <a:r>
              <a:rPr lang="fr-FR" sz="2000" kern="0" dirty="0" err="1" smtClean="0">
                <a:latin typeface="Arial"/>
                <a:ea typeface="+mn-ea"/>
                <a:cs typeface="+mn-cs"/>
                <a:sym typeface="Helvetica Neue Light" pitchFamily="-112" charset="0"/>
              </a:rPr>
              <a:t>Primary</a:t>
            </a:r>
            <a:r>
              <a:rPr lang="fr-FR" sz="2000" kern="0" dirty="0" smtClean="0">
                <a:latin typeface="Arial"/>
                <a:ea typeface="+mn-ea"/>
                <a:cs typeface="+mn-cs"/>
                <a:sym typeface="Helvetica Neue Light" pitchFamily="-112" charset="0"/>
              </a:rPr>
              <a:t> THP: </a:t>
            </a:r>
            <a:r>
              <a:rPr lang="fr-FR" sz="2000" kern="0" dirty="0">
                <a:latin typeface="Arial"/>
                <a:ea typeface="+mn-ea"/>
                <a:cs typeface="+mn-cs"/>
                <a:sym typeface="Helvetica Neue Light" pitchFamily="-112" charset="0"/>
              </a:rPr>
              <a:t>2 – 3%  ( 0.4 – 11%)</a:t>
            </a:r>
          </a:p>
          <a:p>
            <a:pPr marL="330200" indent="-330200" defTabSz="914400">
              <a:spcBef>
                <a:spcPct val="50000"/>
              </a:spcBef>
              <a:buSzPct val="46000"/>
              <a:buFontTx/>
              <a:buChar char="•"/>
              <a:defRPr/>
            </a:pPr>
            <a:r>
              <a:rPr lang="fr-FR" sz="2000" kern="0" dirty="0">
                <a:latin typeface="Arial"/>
                <a:ea typeface="+mn-ea"/>
                <a:cs typeface="+mn-cs"/>
                <a:sym typeface="Helvetica Neue Light" pitchFamily="-112" charset="0"/>
              </a:rPr>
              <a:t>Fractures </a:t>
            </a:r>
            <a:r>
              <a:rPr lang="fr-FR" sz="2000" kern="0" dirty="0" smtClean="0">
                <a:latin typeface="Arial"/>
                <a:ea typeface="+mn-ea"/>
                <a:cs typeface="+mn-cs"/>
                <a:sym typeface="Helvetica Neue Light" pitchFamily="-112" charset="0"/>
              </a:rPr>
              <a:t>: </a:t>
            </a:r>
            <a:r>
              <a:rPr lang="fr-FR" sz="2000" kern="0" dirty="0">
                <a:latin typeface="Arial"/>
                <a:ea typeface="+mn-ea"/>
                <a:cs typeface="+mn-cs"/>
                <a:sym typeface="Helvetica Neue Light" pitchFamily="-112" charset="0"/>
              </a:rPr>
              <a:t>8 – 14 %</a:t>
            </a:r>
          </a:p>
          <a:p>
            <a:pPr marL="330200" indent="-330200" defTabSz="914400">
              <a:spcBef>
                <a:spcPct val="50000"/>
              </a:spcBef>
              <a:buSzPct val="46000"/>
              <a:buFontTx/>
              <a:buChar char="•"/>
              <a:defRPr/>
            </a:pPr>
            <a:r>
              <a:rPr lang="fr-FR" sz="2000" kern="0" dirty="0" err="1" smtClean="0">
                <a:latin typeface="Arial"/>
                <a:ea typeface="+mn-ea"/>
                <a:cs typeface="+mn-cs"/>
                <a:sym typeface="Helvetica Neue Light" pitchFamily="-112" charset="0"/>
              </a:rPr>
              <a:t>Revision</a:t>
            </a:r>
            <a:r>
              <a:rPr lang="fr-FR" sz="2000" kern="0" dirty="0" smtClean="0">
                <a:latin typeface="Arial"/>
                <a:ea typeface="+mn-ea"/>
                <a:cs typeface="+mn-cs"/>
                <a:sym typeface="Helvetica Neue Light" pitchFamily="-112" charset="0"/>
              </a:rPr>
              <a:t> </a:t>
            </a:r>
            <a:r>
              <a:rPr lang="fr-FR" sz="2000" kern="0" dirty="0">
                <a:latin typeface="Arial"/>
                <a:ea typeface="+mn-ea"/>
                <a:cs typeface="+mn-cs"/>
                <a:sym typeface="Helvetica Neue Light" pitchFamily="-112" charset="0"/>
              </a:rPr>
              <a:t>: 10 – 20 %</a:t>
            </a:r>
          </a:p>
          <a:p>
            <a:pPr marL="330200" indent="-330200" defTabSz="914400">
              <a:spcBef>
                <a:spcPct val="50000"/>
              </a:spcBef>
              <a:buSzPct val="46000"/>
              <a:buFontTx/>
              <a:buChar char="•"/>
              <a:defRPr/>
            </a:pPr>
            <a:r>
              <a:rPr lang="fr-FR" sz="2000" kern="0" dirty="0" err="1" smtClean="0">
                <a:latin typeface="Arial"/>
                <a:ea typeface="+mn-ea"/>
                <a:cs typeface="+mn-cs"/>
                <a:sym typeface="Helvetica Neue Light" pitchFamily="-112" charset="0"/>
              </a:rPr>
              <a:t>Recurrence</a:t>
            </a:r>
            <a:r>
              <a:rPr lang="fr-FR" sz="2000" kern="0" dirty="0" smtClean="0">
                <a:latin typeface="Arial"/>
                <a:ea typeface="+mn-ea"/>
                <a:cs typeface="+mn-cs"/>
                <a:sym typeface="Helvetica Neue Light" pitchFamily="-112" charset="0"/>
              </a:rPr>
              <a:t>: </a:t>
            </a:r>
            <a:r>
              <a:rPr lang="fr-FR" sz="2000" kern="0" dirty="0">
                <a:latin typeface="Arial"/>
                <a:ea typeface="+mn-ea"/>
                <a:cs typeface="+mn-cs"/>
                <a:sym typeface="Helvetica Neue Light" pitchFamily="-112" charset="0"/>
              </a:rPr>
              <a:t>20 – 30 %</a:t>
            </a:r>
          </a:p>
          <a:p>
            <a:pPr marL="330200" indent="-330200" defTabSz="914400">
              <a:spcBef>
                <a:spcPct val="50000"/>
              </a:spcBef>
              <a:buSzPct val="46000"/>
              <a:buFontTx/>
              <a:buChar char="•"/>
              <a:defRPr/>
            </a:pPr>
            <a:r>
              <a:rPr lang="fr-FR" sz="2000" kern="0" dirty="0">
                <a:latin typeface="Arial"/>
                <a:ea typeface="+mn-ea"/>
                <a:cs typeface="+mn-cs"/>
                <a:sym typeface="Helvetica Neue Light" pitchFamily="-112" charset="0"/>
              </a:rPr>
              <a:t>11 % </a:t>
            </a:r>
            <a:r>
              <a:rPr lang="fr-FR" sz="2000" kern="0" dirty="0" smtClean="0">
                <a:latin typeface="Arial"/>
                <a:ea typeface="+mn-ea"/>
                <a:cs typeface="+mn-cs"/>
                <a:sym typeface="Helvetica Neue Light" pitchFamily="-112" charset="0"/>
              </a:rPr>
              <a:t> causes of </a:t>
            </a:r>
            <a:r>
              <a:rPr lang="fr-FR" sz="2000" kern="0" dirty="0" err="1" smtClean="0">
                <a:latin typeface="Arial"/>
                <a:ea typeface="+mn-ea"/>
                <a:cs typeface="+mn-cs"/>
                <a:sym typeface="Helvetica Neue Light" pitchFamily="-112" charset="0"/>
              </a:rPr>
              <a:t>revision</a:t>
            </a:r>
            <a:r>
              <a:rPr lang="fr-FR" sz="2000" kern="0" dirty="0" smtClean="0">
                <a:latin typeface="Arial"/>
                <a:ea typeface="+mn-ea"/>
                <a:cs typeface="+mn-cs"/>
                <a:sym typeface="Helvetica Neue Light" pitchFamily="-112" charset="0"/>
              </a:rPr>
              <a:t> ( </a:t>
            </a:r>
            <a:r>
              <a:rPr lang="fr-FR" sz="2000" kern="0" dirty="0">
                <a:latin typeface="Arial"/>
                <a:ea typeface="+mn-ea"/>
                <a:cs typeface="+mn-cs"/>
                <a:sym typeface="Helvetica Neue Light" pitchFamily="-112" charset="0"/>
              </a:rPr>
              <a:t>hip </a:t>
            </a:r>
            <a:r>
              <a:rPr lang="fr-FR" sz="2000" kern="0" dirty="0" err="1">
                <a:latin typeface="Arial"/>
                <a:ea typeface="+mn-ea"/>
                <a:cs typeface="+mn-cs"/>
                <a:sym typeface="Helvetica Neue Light" pitchFamily="-112" charset="0"/>
              </a:rPr>
              <a:t>swedish</a:t>
            </a:r>
            <a:r>
              <a:rPr lang="fr-FR" sz="2000" kern="0" dirty="0">
                <a:latin typeface="Arial"/>
                <a:ea typeface="+mn-ea"/>
                <a:cs typeface="+mn-cs"/>
                <a:sym typeface="Helvetica Neue Light" pitchFamily="-112" charset="0"/>
              </a:rPr>
              <a:t> </a:t>
            </a:r>
            <a:r>
              <a:rPr lang="fr-FR" sz="2000" kern="0" dirty="0" err="1">
                <a:latin typeface="Arial"/>
                <a:ea typeface="+mn-ea"/>
                <a:cs typeface="+mn-cs"/>
                <a:sym typeface="Helvetica Neue Light" pitchFamily="-112" charset="0"/>
              </a:rPr>
              <a:t>register</a:t>
            </a:r>
            <a:r>
              <a:rPr lang="fr-FR" sz="2000" kern="0" dirty="0">
                <a:latin typeface="Arial"/>
                <a:ea typeface="+mn-ea"/>
                <a:cs typeface="+mn-cs"/>
                <a:sym typeface="Helvetica Neue Light" pitchFamily="-112" charset="0"/>
              </a:rPr>
              <a:t>)</a:t>
            </a:r>
          </a:p>
          <a:p>
            <a:pPr marL="330200" indent="-330200" defTabSz="914400">
              <a:spcBef>
                <a:spcPct val="50000"/>
              </a:spcBef>
              <a:buSzPct val="46000"/>
              <a:buFontTx/>
              <a:buChar char="•"/>
              <a:defRPr/>
            </a:pPr>
            <a:r>
              <a:rPr lang="fr-FR" sz="2000" kern="0" dirty="0">
                <a:latin typeface="Arial"/>
                <a:ea typeface="+mn-ea"/>
                <a:cs typeface="+mn-cs"/>
                <a:sym typeface="Helvetica Neue Light" pitchFamily="-112" charset="0"/>
              </a:rPr>
              <a:t> 18%  </a:t>
            </a:r>
            <a:r>
              <a:rPr lang="fr-FR" sz="2000" kern="0" dirty="0" err="1" smtClean="0">
                <a:latin typeface="Arial"/>
                <a:ea typeface="+mn-ea"/>
                <a:cs typeface="+mn-cs"/>
                <a:sym typeface="Helvetica Neue Light" pitchFamily="-112" charset="0"/>
              </a:rPr>
              <a:t>revisions</a:t>
            </a:r>
            <a:r>
              <a:rPr lang="fr-FR" sz="2000" kern="0" dirty="0" smtClean="0">
                <a:latin typeface="Arial"/>
                <a:ea typeface="+mn-ea"/>
                <a:cs typeface="+mn-cs"/>
                <a:sym typeface="Helvetica Neue Light" pitchFamily="-112" charset="0"/>
              </a:rPr>
              <a:t> </a:t>
            </a:r>
            <a:r>
              <a:rPr lang="fr-FR" sz="2000" kern="0" dirty="0" err="1" smtClean="0">
                <a:latin typeface="Arial"/>
                <a:ea typeface="+mn-ea"/>
                <a:cs typeface="+mn-cs"/>
                <a:sym typeface="Helvetica Neue Light" pitchFamily="-112" charset="0"/>
              </a:rPr>
              <a:t>before</a:t>
            </a:r>
            <a:r>
              <a:rPr lang="fr-FR" sz="2000" kern="0" dirty="0" smtClean="0">
                <a:latin typeface="Arial"/>
                <a:ea typeface="+mn-ea"/>
                <a:cs typeface="+mn-cs"/>
                <a:sym typeface="Helvetica Neue Light" pitchFamily="-112" charset="0"/>
              </a:rPr>
              <a:t> 5 y.( </a:t>
            </a:r>
            <a:r>
              <a:rPr lang="fr-FR" sz="2000" kern="0" dirty="0">
                <a:latin typeface="Arial"/>
                <a:ea typeface="+mn-ea"/>
                <a:cs typeface="+mn-cs"/>
                <a:sym typeface="Helvetica Neue Light" pitchFamily="-112" charset="0"/>
              </a:rPr>
              <a:t>SOFCOT 2007)</a:t>
            </a:r>
          </a:p>
          <a:p>
            <a:pPr marL="330200" indent="-330200" defTabSz="914400">
              <a:spcBef>
                <a:spcPct val="50000"/>
              </a:spcBef>
              <a:buSzPct val="46000"/>
              <a:buFontTx/>
              <a:buChar char="•"/>
              <a:defRPr/>
            </a:pPr>
            <a:endParaRPr lang="fr-FR" sz="2000" kern="0" dirty="0">
              <a:latin typeface="Arial"/>
              <a:ea typeface="+mn-ea"/>
              <a:cs typeface="+mn-cs"/>
              <a:sym typeface="Helvetica Neue Light" pitchFamily="-112" charset="0"/>
            </a:endParaRPr>
          </a:p>
          <a:p>
            <a:pPr marL="330200" indent="-330200" defTabSz="914400">
              <a:spcBef>
                <a:spcPts val="2500"/>
              </a:spcBef>
              <a:buSzPct val="46000"/>
              <a:buFontTx/>
              <a:buChar char="•"/>
              <a:defRPr/>
            </a:pPr>
            <a:endParaRPr lang="fr-FR" sz="2000" kern="0" dirty="0">
              <a:latin typeface="Arial"/>
              <a:ea typeface="+mn-ea"/>
              <a:cs typeface="+mn-cs"/>
              <a:sym typeface="Helvetica Neue Light" pitchFamily="-112" charset="0"/>
            </a:endParaRPr>
          </a:p>
        </p:txBody>
      </p:sp>
      <p:pic>
        <p:nvPicPr>
          <p:cNvPr id="18436" name="Picture 177" descr="Image2"/>
          <p:cNvPicPr>
            <a:picLocks noChangeAspect="1" noChangeArrowheads="1"/>
          </p:cNvPicPr>
          <p:nvPr/>
        </p:nvPicPr>
        <p:blipFill>
          <a:blip r:embed="rId2"/>
          <a:srcRect/>
          <a:stretch>
            <a:fillRect/>
          </a:stretch>
        </p:blipFill>
        <p:spPr bwMode="auto">
          <a:xfrm>
            <a:off x="6143625" y="1417638"/>
            <a:ext cx="2741613" cy="3548062"/>
          </a:xfrm>
          <a:prstGeom prst="rect">
            <a:avLst/>
          </a:prstGeom>
          <a:solidFill>
            <a:srgbClr val="FF0000"/>
          </a:solidFill>
          <a:ln w="9525">
            <a:solidFill>
              <a:srgbClr val="A7052F"/>
            </a:solidFill>
            <a:miter lim="800000"/>
            <a:headEnd/>
            <a:tailEnd/>
          </a:ln>
        </p:spPr>
      </p:pic>
    </p:spTree>
  </p:cSld>
  <p:clrMapOvr>
    <a:masterClrMapping/>
  </p:clrMapOvr>
  <p:transition xmlns:p14="http://schemas.microsoft.com/office/powerpoint/2010/main">
    <p:diamond/>
  </p:transition>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10"/>
          <p:cNvSpPr>
            <a:spLocks noChangeArrowheads="1"/>
          </p:cNvSpPr>
          <p:nvPr/>
        </p:nvSpPr>
        <p:spPr bwMode="auto">
          <a:xfrm>
            <a:off x="1433513" y="5403850"/>
            <a:ext cx="7000875" cy="1023938"/>
          </a:xfrm>
          <a:prstGeom prst="rect">
            <a:avLst/>
          </a:prstGeom>
          <a:noFill/>
          <a:ln w="9525">
            <a:noFill/>
            <a:miter lim="800000"/>
            <a:headEnd/>
            <a:tailEnd/>
          </a:ln>
        </p:spPr>
        <p:txBody>
          <a:bodyPr wrap="none" lIns="82296" rIns="82296" anchor="ctr">
            <a:prstTxWarp prst="textNoShape">
              <a:avLst/>
            </a:prstTxWarp>
            <a:spAutoFit/>
          </a:bodyPr>
          <a:lstStyle/>
          <a:p>
            <a:endParaRPr lang="fr-FR" sz="1800">
              <a:latin typeface="Helvetica Neue Light" charset="0"/>
              <a:ea typeface="ヒラギノ角ゴ ProN W3" charset="-128"/>
              <a:cs typeface="ヒラギノ角ゴ ProN W3" charset="-128"/>
            </a:endParaRPr>
          </a:p>
        </p:txBody>
      </p:sp>
      <p:sp>
        <p:nvSpPr>
          <p:cNvPr id="18435" name="Rectangle 2"/>
          <p:cNvSpPr>
            <a:spLocks noGrp="1" noChangeArrowheads="1"/>
          </p:cNvSpPr>
          <p:nvPr>
            <p:ph type="title" idx="4294967295"/>
          </p:nvPr>
        </p:nvSpPr>
        <p:spPr>
          <a:xfrm>
            <a:off x="0" y="522287"/>
            <a:ext cx="8507413" cy="1339222"/>
          </a:xfrm>
        </p:spPr>
        <p:txBody>
          <a:bodyPr/>
          <a:lstStyle/>
          <a:p>
            <a:pPr fontAlgn="auto">
              <a:spcAft>
                <a:spcPts val="0"/>
              </a:spcAft>
              <a:defRPr/>
            </a:pPr>
            <a:r>
              <a:rPr lang="fr-FR" sz="3600" b="1" dirty="0" smtClean="0">
                <a:solidFill>
                  <a:schemeClr val="tx2">
                    <a:satMod val="200000"/>
                  </a:schemeClr>
                </a:solidFill>
                <a:ea typeface="Arial" charset="0"/>
                <a:cs typeface="Arial" charset="0"/>
                <a:sym typeface="Helvetica Neue Light" charset="0"/>
              </a:rPr>
              <a:t>DISLOCATIONS:</a:t>
            </a:r>
            <a:br>
              <a:rPr lang="fr-FR" sz="3600" b="1" dirty="0" smtClean="0">
                <a:solidFill>
                  <a:schemeClr val="tx2">
                    <a:satMod val="200000"/>
                  </a:schemeClr>
                </a:solidFill>
                <a:ea typeface="Arial" charset="0"/>
                <a:cs typeface="Arial" charset="0"/>
                <a:sym typeface="Helvetica Neue Light" charset="0"/>
              </a:rPr>
            </a:br>
            <a:r>
              <a:rPr lang="fr-FR" sz="3600" b="1" dirty="0" smtClean="0">
                <a:solidFill>
                  <a:schemeClr val="tx2">
                    <a:satMod val="200000"/>
                  </a:schemeClr>
                </a:solidFill>
                <a:ea typeface="Arial" charset="0"/>
                <a:cs typeface="Arial" charset="0"/>
                <a:sym typeface="Helvetica Neue Light" charset="0"/>
              </a:rPr>
              <a:t>D.M. RESULTS </a:t>
            </a:r>
            <a:r>
              <a:rPr lang="fr-FR" sz="3600" b="1" dirty="0">
                <a:solidFill>
                  <a:schemeClr val="tx2">
                    <a:satMod val="200000"/>
                  </a:schemeClr>
                </a:solidFill>
                <a:ea typeface="Arial" charset="0"/>
                <a:cs typeface="Arial" charset="0"/>
                <a:sym typeface="Helvetica Neue Light" charset="0"/>
              </a:rPr>
              <a:t>I</a:t>
            </a:r>
            <a:r>
              <a:rPr lang="fr-FR" sz="3600" b="1" dirty="0" smtClean="0">
                <a:solidFill>
                  <a:schemeClr val="tx2">
                    <a:satMod val="200000"/>
                  </a:schemeClr>
                </a:solidFill>
                <a:ea typeface="Arial" charset="0"/>
                <a:cs typeface="Arial" charset="0"/>
                <a:sym typeface="Helvetica Neue Light" charset="0"/>
              </a:rPr>
              <a:t>N  PRIMARY SURGERY &lt; 1 % </a:t>
            </a:r>
            <a:r>
              <a:rPr lang="fr-FR" sz="3600" dirty="0" smtClean="0">
                <a:solidFill>
                  <a:schemeClr val="tx2">
                    <a:satMod val="200000"/>
                  </a:schemeClr>
                </a:solidFill>
                <a:ea typeface="+mj-ea"/>
                <a:cs typeface="+mj-cs"/>
                <a:sym typeface="Helvetica Neue Light" charset="0"/>
              </a:rPr>
              <a:t/>
            </a:r>
            <a:br>
              <a:rPr lang="fr-FR" sz="3600" dirty="0" smtClean="0">
                <a:solidFill>
                  <a:schemeClr val="tx2">
                    <a:satMod val="200000"/>
                  </a:schemeClr>
                </a:solidFill>
                <a:ea typeface="+mj-ea"/>
                <a:cs typeface="+mj-cs"/>
                <a:sym typeface="Helvetica Neue Light" charset="0"/>
              </a:rPr>
            </a:br>
            <a:endParaRPr lang="fr-FR" sz="3600" dirty="0" smtClean="0">
              <a:solidFill>
                <a:schemeClr val="tx2">
                  <a:satMod val="200000"/>
                </a:schemeClr>
              </a:solidFill>
              <a:ea typeface="+mj-ea"/>
              <a:cs typeface="+mj-cs"/>
              <a:sym typeface="Helvetica Neue Light" charset="0"/>
            </a:endParaRPr>
          </a:p>
        </p:txBody>
      </p:sp>
      <p:sp>
        <p:nvSpPr>
          <p:cNvPr id="38916" name="Rectangle 6"/>
          <p:cNvSpPr>
            <a:spLocks noChangeArrowheads="1"/>
          </p:cNvSpPr>
          <p:nvPr/>
        </p:nvSpPr>
        <p:spPr bwMode="auto">
          <a:xfrm>
            <a:off x="1403350" y="0"/>
            <a:ext cx="2889250" cy="366713"/>
          </a:xfrm>
          <a:prstGeom prst="rect">
            <a:avLst/>
          </a:prstGeom>
          <a:noFill/>
          <a:ln w="9525">
            <a:noFill/>
            <a:miter lim="800000"/>
            <a:headEnd/>
            <a:tailEnd/>
          </a:ln>
        </p:spPr>
        <p:txBody>
          <a:bodyPr wrap="none">
            <a:prstTxWarp prst="textNoShape">
              <a:avLst/>
            </a:prstTxWarp>
            <a:spAutoFit/>
          </a:bodyPr>
          <a:lstStyle/>
          <a:p>
            <a:r>
              <a:rPr lang="fr-FR" sz="1800" b="1">
                <a:solidFill>
                  <a:schemeClr val="bg1"/>
                </a:solidFill>
                <a:latin typeface="Helvetica Neue Light" charset="0"/>
                <a:ea typeface="ヒラギノ角ゴ ProN W3" charset="-128"/>
                <a:cs typeface="ヒラギノ角ゴ ProN W3" charset="-128"/>
              </a:rPr>
              <a:t>Prévention de la luxation</a:t>
            </a:r>
          </a:p>
        </p:txBody>
      </p:sp>
      <p:sp>
        <p:nvSpPr>
          <p:cNvPr id="143368" name="Oval 8"/>
          <p:cNvSpPr>
            <a:spLocks noChangeArrowheads="1"/>
          </p:cNvSpPr>
          <p:nvPr/>
        </p:nvSpPr>
        <p:spPr bwMode="auto">
          <a:xfrm>
            <a:off x="0" y="2611884"/>
            <a:ext cx="9036050" cy="623441"/>
          </a:xfrm>
          <a:prstGeom prst="ellipse">
            <a:avLst/>
          </a:prstGeom>
          <a:noFill/>
          <a:ln w="38100">
            <a:solidFill>
              <a:srgbClr val="3366FF"/>
            </a:solidFill>
            <a:round/>
            <a:headEnd/>
            <a:tailEnd/>
          </a:ln>
        </p:spPr>
        <p:txBody>
          <a:bodyPr wrap="none" anchor="ctr">
            <a:prstTxWarp prst="textNoShape">
              <a:avLst/>
            </a:prstTxWarp>
          </a:bodyPr>
          <a:lstStyle/>
          <a:p>
            <a:endParaRPr lang="fr-FR" sz="1800">
              <a:latin typeface="Helvetica Neue Light" charset="0"/>
              <a:ea typeface="ヒラギノ角ゴ ProN W3" charset="-128"/>
              <a:cs typeface="ヒラギノ角ゴ ProN W3" charset="-128"/>
            </a:endParaRPr>
          </a:p>
        </p:txBody>
      </p:sp>
      <p:sp>
        <p:nvSpPr>
          <p:cNvPr id="38918" name="Text Box 7"/>
          <p:cNvSpPr txBox="1">
            <a:spLocks noChangeArrowheads="1"/>
          </p:cNvSpPr>
          <p:nvPr/>
        </p:nvSpPr>
        <p:spPr bwMode="auto">
          <a:xfrm>
            <a:off x="155575" y="2286255"/>
            <a:ext cx="8771119" cy="4093428"/>
          </a:xfrm>
          <a:prstGeom prst="rect">
            <a:avLst/>
          </a:prstGeom>
          <a:noFill/>
          <a:ln w="9525">
            <a:noFill/>
            <a:miter lim="800000"/>
            <a:headEnd/>
            <a:tailEnd/>
          </a:ln>
        </p:spPr>
        <p:txBody>
          <a:bodyPr wrap="none" lIns="82296" rIns="82296">
            <a:prstTxWarp prst="textNoShape">
              <a:avLst/>
            </a:prstTxWarp>
            <a:spAutoFit/>
          </a:bodyPr>
          <a:lstStyle/>
          <a:p>
            <a:pPr>
              <a:buFontTx/>
              <a:buChar char="•"/>
            </a:pPr>
            <a:r>
              <a:rPr lang="fr-FR" sz="2000" dirty="0" smtClean="0">
                <a:solidFill>
                  <a:srgbClr val="FFFFFF"/>
                </a:solidFill>
                <a:latin typeface="Arial"/>
                <a:ea typeface="ヒラギノ角ゴ ProN W3" charset="-128"/>
                <a:cs typeface="Arial"/>
              </a:rPr>
              <a:t>FARIZON</a:t>
            </a:r>
            <a:r>
              <a:rPr lang="fr-FR" sz="2000" dirty="0">
                <a:solidFill>
                  <a:srgbClr val="FFFFFF"/>
                </a:solidFill>
                <a:latin typeface="Arial"/>
                <a:ea typeface="ヒラギノ角ゴ ProN W3" charset="-128"/>
                <a:cs typeface="Arial"/>
              </a:rPr>
              <a:t>	                    1998          144 </a:t>
            </a:r>
            <a:r>
              <a:rPr lang="fr-FR" sz="2000" dirty="0" smtClean="0">
                <a:solidFill>
                  <a:srgbClr val="FFFFFF"/>
                </a:solidFill>
                <a:latin typeface="Arial"/>
                <a:ea typeface="ヒラギノ角ゴ ProN W3" charset="-128"/>
                <a:cs typeface="Arial"/>
              </a:rPr>
              <a:t>THR                          </a:t>
            </a:r>
            <a:r>
              <a:rPr lang="fr-FR" sz="2000" dirty="0">
                <a:solidFill>
                  <a:srgbClr val="FFFFFF"/>
                </a:solidFill>
                <a:latin typeface="Arial"/>
                <a:ea typeface="ヒラギノ角ゴ ProN W3" charset="-128"/>
                <a:cs typeface="Arial"/>
              </a:rPr>
              <a:t>0.7 %</a:t>
            </a:r>
          </a:p>
          <a:p>
            <a:pPr>
              <a:buFontTx/>
              <a:buChar char="•"/>
            </a:pPr>
            <a:r>
              <a:rPr lang="fr-FR" sz="2000" dirty="0">
                <a:solidFill>
                  <a:srgbClr val="FFFFFF"/>
                </a:solidFill>
                <a:latin typeface="Arial"/>
                <a:ea typeface="ヒラギノ角ゴ ProN W3" charset="-128"/>
                <a:cs typeface="Arial"/>
              </a:rPr>
              <a:t>VANEL		                     2003         127 THR  ( fractures)    1.27%  ( 8/14%)</a:t>
            </a:r>
          </a:p>
          <a:p>
            <a:pPr>
              <a:buFontTx/>
              <a:buChar char="•"/>
            </a:pPr>
            <a:r>
              <a:rPr lang="fr-FR" sz="2000" dirty="0" smtClean="0">
                <a:solidFill>
                  <a:srgbClr val="FFFFFF"/>
                </a:solidFill>
                <a:latin typeface="Arial"/>
                <a:ea typeface="ヒラギノ角ゴ ProN W3" charset="-128"/>
                <a:cs typeface="Arial"/>
              </a:rPr>
              <a:t>AUBRIOT	                     1993          </a:t>
            </a:r>
            <a:r>
              <a:rPr lang="fr-FR" sz="2000" dirty="0">
                <a:solidFill>
                  <a:srgbClr val="FFFFFF"/>
                </a:solidFill>
                <a:latin typeface="Arial"/>
                <a:ea typeface="ヒラギノ角ゴ ProN W3" charset="-128"/>
                <a:cs typeface="Arial"/>
              </a:rPr>
              <a:t>100 THR                           </a:t>
            </a:r>
            <a:r>
              <a:rPr lang="fr-FR" sz="2000" dirty="0" smtClean="0">
                <a:solidFill>
                  <a:srgbClr val="FFFFFF"/>
                </a:solidFill>
                <a:latin typeface="Arial"/>
                <a:ea typeface="ヒラギノ角ゴ ProN W3" charset="-128"/>
                <a:cs typeface="Arial"/>
              </a:rPr>
              <a:t>0%</a:t>
            </a:r>
          </a:p>
          <a:p>
            <a:pPr>
              <a:buFontTx/>
              <a:buChar char="•"/>
            </a:pPr>
            <a:r>
              <a:rPr lang="fr-FR" sz="2000" dirty="0" smtClean="0">
                <a:solidFill>
                  <a:srgbClr val="FFFFFF"/>
                </a:solidFill>
                <a:latin typeface="Arial"/>
                <a:ea typeface="ヒラギノ角ゴ ProN W3" charset="-128"/>
                <a:cs typeface="Arial"/>
              </a:rPr>
              <a:t>BEJUI</a:t>
            </a:r>
            <a:r>
              <a:rPr lang="fr-FR" sz="2000" dirty="0">
                <a:solidFill>
                  <a:srgbClr val="FFFFFF"/>
                </a:solidFill>
                <a:latin typeface="Arial"/>
                <a:ea typeface="ヒラギノ角ゴ ProN W3" charset="-128"/>
                <a:cs typeface="Arial"/>
              </a:rPr>
              <a:t>-HUGUES             2006        </a:t>
            </a:r>
            <a:r>
              <a:rPr lang="fr-FR" sz="2000" dirty="0" smtClean="0">
                <a:solidFill>
                  <a:srgbClr val="FFFFFF"/>
                </a:solidFill>
                <a:latin typeface="Arial"/>
                <a:ea typeface="ヒラギノ角ゴ ProN W3" charset="-128"/>
                <a:cs typeface="Arial"/>
              </a:rPr>
              <a:t>167 </a:t>
            </a:r>
            <a:r>
              <a:rPr lang="fr-FR" sz="2000" dirty="0">
                <a:solidFill>
                  <a:srgbClr val="FFFFFF"/>
                </a:solidFill>
                <a:latin typeface="Arial"/>
                <a:ea typeface="ヒラギノ角ゴ ProN W3" charset="-128"/>
                <a:cs typeface="Arial"/>
              </a:rPr>
              <a:t>THR                           0%</a:t>
            </a:r>
          </a:p>
          <a:p>
            <a:pPr>
              <a:buFontTx/>
              <a:buChar char="•"/>
            </a:pPr>
            <a:r>
              <a:rPr lang="fr-FR" sz="2000" dirty="0">
                <a:solidFill>
                  <a:srgbClr val="FFFFFF"/>
                </a:solidFill>
                <a:latin typeface="Arial"/>
                <a:ea typeface="ヒラギノ角ゴ ProN W3" charset="-128"/>
                <a:cs typeface="Arial"/>
              </a:rPr>
              <a:t>PHILIPPOT                     2006          70  THR &lt; 50 </a:t>
            </a:r>
            <a:r>
              <a:rPr lang="fr-FR" sz="2000" dirty="0" smtClean="0">
                <a:solidFill>
                  <a:srgbClr val="FFFFFF"/>
                </a:solidFill>
                <a:latin typeface="Arial"/>
                <a:ea typeface="ヒラギノ角ゴ ProN W3" charset="-128"/>
                <a:cs typeface="Arial"/>
              </a:rPr>
              <a:t>Y               0</a:t>
            </a:r>
            <a:r>
              <a:rPr lang="fr-FR" sz="2000" dirty="0">
                <a:solidFill>
                  <a:srgbClr val="FFFFFF"/>
                </a:solidFill>
                <a:latin typeface="Arial"/>
                <a:ea typeface="ヒラギノ角ゴ ProN W3" charset="-128"/>
                <a:cs typeface="Arial"/>
              </a:rPr>
              <a:t>%</a:t>
            </a:r>
          </a:p>
          <a:p>
            <a:pPr>
              <a:buFontTx/>
              <a:buChar char="•"/>
            </a:pPr>
            <a:r>
              <a:rPr lang="fr-FR" sz="2000" dirty="0">
                <a:solidFill>
                  <a:srgbClr val="FFFFFF"/>
                </a:solidFill>
                <a:latin typeface="Arial"/>
                <a:ea typeface="ヒラギノ角ゴ ProN W3" charset="-128"/>
                <a:cs typeface="Arial"/>
              </a:rPr>
              <a:t>GUYEN                           2007        163  THR                          </a:t>
            </a:r>
            <a:r>
              <a:rPr lang="fr-FR" sz="2000" dirty="0" smtClean="0">
                <a:solidFill>
                  <a:srgbClr val="FFFFFF"/>
                </a:solidFill>
                <a:latin typeface="Arial"/>
                <a:ea typeface="ヒラギノ角ゴ ProN W3" charset="-128"/>
                <a:cs typeface="Arial"/>
              </a:rPr>
              <a:t>0</a:t>
            </a:r>
            <a:r>
              <a:rPr lang="fr-FR" sz="2000" dirty="0">
                <a:solidFill>
                  <a:srgbClr val="FFFFFF"/>
                </a:solidFill>
                <a:latin typeface="Arial"/>
                <a:ea typeface="ヒラギノ角ゴ ProN W3" charset="-128"/>
                <a:cs typeface="Arial"/>
              </a:rPr>
              <a:t>%</a:t>
            </a:r>
          </a:p>
          <a:p>
            <a:pPr>
              <a:buFontTx/>
              <a:buChar char="•"/>
            </a:pPr>
            <a:r>
              <a:rPr lang="fr-FR" sz="2000" dirty="0">
                <a:solidFill>
                  <a:srgbClr val="FFFFFF"/>
                </a:solidFill>
                <a:latin typeface="Arial"/>
                <a:ea typeface="ヒラギノ角ゴ ProN W3" charset="-128"/>
                <a:cs typeface="Arial"/>
              </a:rPr>
              <a:t>BAUCHU                        2008        </a:t>
            </a:r>
            <a:r>
              <a:rPr lang="fr-FR" sz="2000" dirty="0" smtClean="0">
                <a:solidFill>
                  <a:srgbClr val="FFFFFF"/>
                </a:solidFill>
                <a:latin typeface="Arial"/>
                <a:ea typeface="ヒラギノ角ゴ ProN W3" charset="-128"/>
                <a:cs typeface="Arial"/>
              </a:rPr>
              <a:t> 150  </a:t>
            </a:r>
            <a:r>
              <a:rPr lang="fr-FR" sz="2000" dirty="0">
                <a:solidFill>
                  <a:srgbClr val="FFFFFF"/>
                </a:solidFill>
                <a:latin typeface="Arial"/>
                <a:ea typeface="ヒラギノ角ゴ ProN W3" charset="-128"/>
                <a:cs typeface="Arial"/>
              </a:rPr>
              <a:t>THR                          </a:t>
            </a:r>
            <a:r>
              <a:rPr lang="fr-FR" sz="2000" dirty="0" smtClean="0">
                <a:solidFill>
                  <a:srgbClr val="FFFFFF"/>
                </a:solidFill>
                <a:latin typeface="Arial"/>
                <a:ea typeface="ヒラギノ角ゴ ProN W3" charset="-128"/>
                <a:cs typeface="Arial"/>
              </a:rPr>
              <a:t>0</a:t>
            </a:r>
            <a:r>
              <a:rPr lang="fr-FR" sz="2000" dirty="0">
                <a:solidFill>
                  <a:srgbClr val="FFFFFF"/>
                </a:solidFill>
                <a:latin typeface="Arial"/>
                <a:ea typeface="ヒラギノ角ゴ ProN W3" charset="-128"/>
                <a:cs typeface="Arial"/>
              </a:rPr>
              <a:t>%</a:t>
            </a:r>
          </a:p>
          <a:p>
            <a:pPr>
              <a:buFontTx/>
              <a:buChar char="•"/>
            </a:pPr>
            <a:r>
              <a:rPr lang="fr-FR" sz="2000" dirty="0">
                <a:solidFill>
                  <a:srgbClr val="FFFFFF"/>
                </a:solidFill>
                <a:latin typeface="Arial"/>
                <a:ea typeface="ヒラギノ角ゴ ProN W3" charset="-128"/>
                <a:cs typeface="Arial"/>
              </a:rPr>
              <a:t>PHILIPPOT  </a:t>
            </a:r>
            <a:r>
              <a:rPr lang="fr-FR" sz="2000" dirty="0" smtClean="0">
                <a:solidFill>
                  <a:srgbClr val="FFFFFF"/>
                </a:solidFill>
                <a:latin typeface="Arial"/>
                <a:ea typeface="ヒラギノ角ゴ ProN W3" charset="-128"/>
                <a:cs typeface="Arial"/>
              </a:rPr>
              <a:t>                   </a:t>
            </a:r>
            <a:r>
              <a:rPr lang="fr-FR" sz="2000" dirty="0">
                <a:solidFill>
                  <a:srgbClr val="FFFFFF"/>
                </a:solidFill>
                <a:latin typeface="Arial"/>
                <a:ea typeface="ヒラギノ角ゴ ProN W3" charset="-128"/>
                <a:cs typeface="Arial"/>
              </a:rPr>
              <a:t>2008         438 THR                          </a:t>
            </a:r>
            <a:r>
              <a:rPr lang="fr-FR" sz="2000" dirty="0" smtClean="0">
                <a:solidFill>
                  <a:srgbClr val="FFFFFF"/>
                </a:solidFill>
                <a:latin typeface="Arial"/>
                <a:ea typeface="ヒラギノ角ゴ ProN W3" charset="-128"/>
                <a:cs typeface="Arial"/>
              </a:rPr>
              <a:t>0%</a:t>
            </a:r>
          </a:p>
          <a:p>
            <a:pPr>
              <a:buFontTx/>
              <a:buChar char="•"/>
            </a:pPr>
            <a:r>
              <a:rPr lang="fr-FR" sz="2000" dirty="0" smtClean="0">
                <a:solidFill>
                  <a:srgbClr val="FFFFFF"/>
                </a:solidFill>
                <a:latin typeface="Arial"/>
                <a:ea typeface="ヒラギノ角ゴ ProN W3" charset="-128"/>
                <a:cs typeface="Arial"/>
              </a:rPr>
              <a:t>BERACASSAT                2009         683 THR				  0%</a:t>
            </a:r>
            <a:endParaRPr lang="fr-FR" sz="2000" dirty="0">
              <a:solidFill>
                <a:srgbClr val="FFFFFF"/>
              </a:solidFill>
              <a:latin typeface="Arial"/>
              <a:ea typeface="ヒラギノ角ゴ ProN W3" charset="-128"/>
              <a:cs typeface="Arial"/>
            </a:endParaRPr>
          </a:p>
          <a:p>
            <a:pPr>
              <a:buFontTx/>
              <a:buChar char="•"/>
            </a:pPr>
            <a:r>
              <a:rPr lang="fr-FR" sz="2000" dirty="0">
                <a:solidFill>
                  <a:srgbClr val="FFFF00"/>
                </a:solidFill>
                <a:latin typeface="Arial"/>
                <a:ea typeface="Arial" charset="0"/>
                <a:cs typeface="Arial"/>
              </a:rPr>
              <a:t>SYMPOSIUM SOFCOT  2009       </a:t>
            </a:r>
            <a:r>
              <a:rPr lang="fr-FR" sz="2000" dirty="0" smtClean="0">
                <a:solidFill>
                  <a:srgbClr val="FFFF00"/>
                </a:solidFill>
                <a:latin typeface="Arial"/>
                <a:ea typeface="Arial" charset="0"/>
                <a:cs typeface="Arial"/>
              </a:rPr>
              <a:t>  </a:t>
            </a:r>
            <a:r>
              <a:rPr lang="fr-FR" sz="2000" dirty="0">
                <a:solidFill>
                  <a:srgbClr val="FFFF00"/>
                </a:solidFill>
                <a:latin typeface="Arial"/>
                <a:ea typeface="Arial" charset="0"/>
                <a:cs typeface="Arial"/>
              </a:rPr>
              <a:t>214 </a:t>
            </a:r>
            <a:r>
              <a:rPr lang="fr-FR" sz="2000" dirty="0" smtClean="0">
                <a:solidFill>
                  <a:srgbClr val="FFFF00"/>
                </a:solidFill>
                <a:latin typeface="Arial"/>
                <a:ea typeface="Arial" charset="0"/>
                <a:cs typeface="Arial"/>
              </a:rPr>
              <a:t>THR  </a:t>
            </a:r>
            <a:r>
              <a:rPr lang="fr-FR" sz="2000" dirty="0">
                <a:solidFill>
                  <a:srgbClr val="FFFF00"/>
                </a:solidFill>
                <a:latin typeface="Arial"/>
                <a:ea typeface="Arial" charset="0"/>
                <a:cs typeface="Arial"/>
              </a:rPr>
              <a:t>(fractures)      </a:t>
            </a:r>
            <a:r>
              <a:rPr lang="fr-FR" sz="2000" dirty="0" smtClean="0">
                <a:solidFill>
                  <a:srgbClr val="FFFF00"/>
                </a:solidFill>
                <a:latin typeface="Arial"/>
                <a:ea typeface="Arial" charset="0"/>
                <a:cs typeface="Arial"/>
              </a:rPr>
              <a:t>  1.4</a:t>
            </a:r>
            <a:r>
              <a:rPr lang="fr-FR" sz="2000" dirty="0">
                <a:solidFill>
                  <a:srgbClr val="FFFF00"/>
                </a:solidFill>
                <a:latin typeface="Arial"/>
                <a:ea typeface="Arial" charset="0"/>
                <a:cs typeface="Arial"/>
              </a:rPr>
              <a:t>%</a:t>
            </a:r>
          </a:p>
          <a:p>
            <a:pPr>
              <a:buFontTx/>
              <a:buChar char="•"/>
            </a:pPr>
            <a:r>
              <a:rPr lang="fr-FR" sz="2000" dirty="0">
                <a:solidFill>
                  <a:srgbClr val="FFFF00"/>
                </a:solidFill>
                <a:latin typeface="Arial"/>
                <a:ea typeface="Arial" charset="0"/>
                <a:cs typeface="Arial"/>
              </a:rPr>
              <a:t>SYMPOSIUM</a:t>
            </a:r>
            <a:r>
              <a:rPr lang="fr-FR" sz="2000" dirty="0">
                <a:solidFill>
                  <a:srgbClr val="FF0000"/>
                </a:solidFill>
                <a:latin typeface="Arial"/>
                <a:ea typeface="Arial" charset="0"/>
                <a:cs typeface="Arial"/>
              </a:rPr>
              <a:t> </a:t>
            </a:r>
            <a:r>
              <a:rPr lang="fr-FR" sz="2000" dirty="0">
                <a:solidFill>
                  <a:srgbClr val="FFFF00"/>
                </a:solidFill>
                <a:latin typeface="Arial"/>
                <a:ea typeface="Arial" charset="0"/>
                <a:cs typeface="Arial"/>
              </a:rPr>
              <a:t>SOFCOT</a:t>
            </a:r>
            <a:r>
              <a:rPr lang="fr-FR" sz="2000" dirty="0">
                <a:solidFill>
                  <a:srgbClr val="FF0000"/>
                </a:solidFill>
                <a:latin typeface="Arial"/>
                <a:ea typeface="Arial" charset="0"/>
                <a:cs typeface="Arial"/>
              </a:rPr>
              <a:t>  </a:t>
            </a:r>
            <a:r>
              <a:rPr lang="fr-FR" sz="2000" dirty="0">
                <a:solidFill>
                  <a:srgbClr val="FFFF00"/>
                </a:solidFill>
                <a:latin typeface="Arial"/>
                <a:ea typeface="Arial" charset="0"/>
                <a:cs typeface="Arial"/>
              </a:rPr>
              <a:t>2009      </a:t>
            </a:r>
            <a:r>
              <a:rPr lang="fr-FR" sz="2000" dirty="0" smtClean="0">
                <a:solidFill>
                  <a:srgbClr val="FFFF00"/>
                </a:solidFill>
                <a:latin typeface="Arial"/>
                <a:ea typeface="Arial" charset="0"/>
                <a:cs typeface="Arial"/>
              </a:rPr>
              <a:t> 3473 THR                          0.42</a:t>
            </a:r>
            <a:r>
              <a:rPr lang="fr-FR" sz="2000" dirty="0">
                <a:solidFill>
                  <a:srgbClr val="FFFF00"/>
                </a:solidFill>
                <a:latin typeface="Arial"/>
                <a:ea typeface="Arial" charset="0"/>
                <a:cs typeface="Arial"/>
              </a:rPr>
              <a:t>%</a:t>
            </a:r>
          </a:p>
          <a:p>
            <a:endParaRPr lang="fr-FR" sz="2000" dirty="0">
              <a:solidFill>
                <a:srgbClr val="FFFFFF"/>
              </a:solidFill>
              <a:latin typeface="Arial"/>
              <a:ea typeface="ヒラギノ角ゴ ProN W3" charset="-128"/>
              <a:cs typeface="Arial"/>
            </a:endParaRPr>
          </a:p>
          <a:p>
            <a:pPr>
              <a:buFontTx/>
              <a:buChar char="•"/>
            </a:pPr>
            <a:endParaRPr lang="fr-FR" sz="2000" dirty="0">
              <a:solidFill>
                <a:srgbClr val="FFFFFF"/>
              </a:solidFill>
              <a:latin typeface="Arial"/>
              <a:ea typeface="ヒラギノ角ゴ ProN W3" charset="-128"/>
              <a:cs typeface="Arial"/>
            </a:endParaRPr>
          </a:p>
        </p:txBody>
      </p:sp>
      <p:sp>
        <p:nvSpPr>
          <p:cNvPr id="2" name="Oval 8"/>
          <p:cNvSpPr>
            <a:spLocks noChangeArrowheads="1"/>
          </p:cNvSpPr>
          <p:nvPr/>
        </p:nvSpPr>
        <p:spPr bwMode="auto">
          <a:xfrm>
            <a:off x="107950" y="4818856"/>
            <a:ext cx="8742363" cy="1169988"/>
          </a:xfrm>
          <a:prstGeom prst="ellipse">
            <a:avLst/>
          </a:prstGeom>
          <a:noFill/>
          <a:ln w="38100">
            <a:solidFill>
              <a:srgbClr val="3366FF"/>
            </a:solidFill>
            <a:round/>
            <a:headEnd/>
            <a:tailEnd/>
          </a:ln>
        </p:spPr>
        <p:txBody>
          <a:bodyPr wrap="none" anchor="ctr">
            <a:prstTxWarp prst="textNoShape">
              <a:avLst/>
            </a:prstTxWarp>
          </a:bodyPr>
          <a:lstStyle/>
          <a:p>
            <a:pPr>
              <a:defRPr/>
            </a:pPr>
            <a:endParaRPr lang="fr-FR" sz="1800" dirty="0">
              <a:ln>
                <a:solidFill>
                  <a:srgbClr val="FFFF00"/>
                </a:solidFill>
              </a:ln>
              <a:solidFill>
                <a:srgbClr val="FFFF00"/>
              </a:solidFill>
              <a:latin typeface="Helvetica Neue Light" charset="0"/>
              <a:ea typeface="ヒラギノ角ゴ ProN W3" charset="-128"/>
              <a:cs typeface="ヒラギノ角ゴ ProN W3" charset="-128"/>
            </a:endParaRPr>
          </a:p>
        </p:txBody>
      </p:sp>
      <p:sp>
        <p:nvSpPr>
          <p:cNvPr id="38920" name="Rectangle 9"/>
          <p:cNvSpPr>
            <a:spLocks noChangeArrowheads="1"/>
          </p:cNvSpPr>
          <p:nvPr/>
        </p:nvSpPr>
        <p:spPr bwMode="auto">
          <a:xfrm>
            <a:off x="3057525" y="5118100"/>
            <a:ext cx="914400" cy="914400"/>
          </a:xfrm>
          <a:prstGeom prst="rect">
            <a:avLst/>
          </a:prstGeom>
          <a:noFill/>
          <a:ln w="9525">
            <a:noFill/>
            <a:miter lim="800000"/>
            <a:headEnd/>
            <a:tailEnd/>
          </a:ln>
        </p:spPr>
        <p:txBody>
          <a:bodyPr wrap="none" lIns="82296" rIns="82296" anchor="ctr">
            <a:prstTxWarp prst="textNoShape">
              <a:avLst/>
            </a:prstTxWarp>
            <a:spAutoFit/>
          </a:bodyPr>
          <a:lstStyle/>
          <a:p>
            <a:endParaRPr lang="fr-FR" sz="1800">
              <a:latin typeface="Helvetica Neue Light" charset="0"/>
              <a:ea typeface="ヒラギノ角ゴ ProN W3" charset="-128"/>
              <a:cs typeface="ヒラギノ角ゴ ProN W3" charset="-128"/>
            </a:endParaRPr>
          </a:p>
        </p:txBody>
      </p:sp>
    </p:spTree>
    <p:custDataLst>
      <p:tags r:id="rId1"/>
    </p:custDataLst>
  </p:cSld>
  <p:clrMapOvr>
    <a:masterClrMapping/>
  </p:clrMapOvr>
  <p:transition xmlns:p14="http://schemas.microsoft.com/office/powerpoint/2010/main">
    <p:diamond/>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3368"/>
                                        </p:tgtEl>
                                        <p:attrNameLst>
                                          <p:attrName>style.visibility</p:attrName>
                                        </p:attrNameLst>
                                      </p:cBhvr>
                                      <p:to>
                                        <p:strVal val="visible"/>
                                      </p:to>
                                    </p:set>
                                    <p:anim calcmode="lin" valueType="num">
                                      <p:cBhvr additive="base">
                                        <p:cTn id="7" dur="500" fill="hold"/>
                                        <p:tgtEl>
                                          <p:spTgt spid="143368"/>
                                        </p:tgtEl>
                                        <p:attrNameLst>
                                          <p:attrName>ppt_x</p:attrName>
                                        </p:attrNameLst>
                                      </p:cBhvr>
                                      <p:tavLst>
                                        <p:tav tm="0">
                                          <p:val>
                                            <p:strVal val="#ppt_x"/>
                                          </p:val>
                                        </p:tav>
                                        <p:tav tm="100000">
                                          <p:val>
                                            <p:strVal val="#ppt_x"/>
                                          </p:val>
                                        </p:tav>
                                      </p:tavLst>
                                    </p:anim>
                                    <p:anim calcmode="lin" valueType="num">
                                      <p:cBhvr additive="base">
                                        <p:cTn id="8" dur="500" fill="hold"/>
                                        <p:tgtEl>
                                          <p:spTgt spid="14336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68" grpId="0" animBg="1"/>
      <p:bldP spid="2"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PPWINTOTALSEGMENTS" val="0"/>
</p:tagLst>
</file>

<file path=ppt/tags/tag2.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3.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4.xml><?xml version="1.0" encoding="utf-8"?>
<p:tagLst xmlns:a="http://schemas.openxmlformats.org/drawingml/2006/main" xmlns:r="http://schemas.openxmlformats.org/officeDocument/2006/relationships" xmlns:p="http://schemas.openxmlformats.org/presentationml/2006/main">
  <p:tag name="PPWINTOTALSEGMENTS" val="0"/>
</p:tagLst>
</file>

<file path=ppt/tags/tag5.xml><?xml version="1.0" encoding="utf-8"?>
<p:tagLst xmlns:a="http://schemas.openxmlformats.org/drawingml/2006/main" xmlns:r="http://schemas.openxmlformats.org/officeDocument/2006/relationships" xmlns:p="http://schemas.openxmlformats.org/presentationml/2006/main">
  <p:tag name="PPWINTOTALSEGMENTS" val="0"/>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bleu foncé dégradé">
  <a:themeElements>
    <a:clrScheme name="Mé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Office Classique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é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40000"/>
                <a:satMod val="180000"/>
              </a:schemeClr>
              <a:schemeClr val="phClr">
                <a:tint val="90000"/>
                <a:satMod val="200000"/>
              </a:schemeClr>
            </a:duotone>
          </a:blip>
          <a:tile tx="0" ty="0" sx="80000" sy="80000" flip="none" algn="tl"/>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bleu foncé dégradé.thmx</Template>
  <TotalTime>3383</TotalTime>
  <Words>1889</Words>
  <Application>Microsoft Macintosh PowerPoint</Application>
  <PresentationFormat>Présentation à l'écran (4:3)</PresentationFormat>
  <Paragraphs>323</Paragraphs>
  <Slides>35</Slides>
  <Notes>25</Notes>
  <HiddenSlides>0</HiddenSlides>
  <MMClips>1</MMClips>
  <ScaleCrop>false</ScaleCrop>
  <HeadingPairs>
    <vt:vector size="6" baseType="variant">
      <vt:variant>
        <vt:lpstr>Thème</vt:lpstr>
      </vt:variant>
      <vt:variant>
        <vt:i4>1</vt:i4>
      </vt:variant>
      <vt:variant>
        <vt:lpstr>Serveurs OLE incorporés</vt:lpstr>
      </vt:variant>
      <vt:variant>
        <vt:i4>2</vt:i4>
      </vt:variant>
      <vt:variant>
        <vt:lpstr>Titres des diapositives</vt:lpstr>
      </vt:variant>
      <vt:variant>
        <vt:i4>35</vt:i4>
      </vt:variant>
    </vt:vector>
  </HeadingPairs>
  <TitlesOfParts>
    <vt:vector size="38" baseType="lpstr">
      <vt:lpstr>bleu foncé dégradé</vt:lpstr>
      <vt:lpstr>Image</vt:lpstr>
      <vt:lpstr>Excel.Sheet.8</vt:lpstr>
      <vt:lpstr>Anatomic Dual Mobility cup  Tips and tricks</vt:lpstr>
      <vt:lpstr>Présentation PowerPoint</vt:lpstr>
      <vt:lpstr>Présentation PowerPoint</vt:lpstr>
      <vt:lpstr>Why Dual Mobility ?</vt:lpstr>
      <vt:lpstr>Présentation PowerPoint</vt:lpstr>
      <vt:lpstr>DUAL MOBILITY</vt:lpstr>
      <vt:lpstr>Présentation PowerPoint</vt:lpstr>
      <vt:lpstr>Présentation PowerPoint</vt:lpstr>
      <vt:lpstr>DISLOCATIONS: D.M. RESULTS IN  PRIMARY SURGERY &lt; 1 %  </vt:lpstr>
      <vt:lpstr>Présentation PowerPoint</vt:lpstr>
      <vt:lpstr>Reliability:   Good survival rate</vt:lpstr>
      <vt:lpstr>REST</vt:lpstr>
      <vt:lpstr>Présentation PowerPoint</vt:lpstr>
      <vt:lpstr>Présentation PowerPoint</vt:lpstr>
      <vt:lpstr>Psoas impingement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 3 y. </vt:lpstr>
      <vt:lpstr>Présentation PowerPoint</vt:lpstr>
      <vt:lpstr>Thank you for your attention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PTH et cotyle à double mobilité</dc:title>
  <dc:creator>Admin</dc:creator>
  <cp:lastModifiedBy>Richard BERACASSAT</cp:lastModifiedBy>
  <cp:revision>176</cp:revision>
  <dcterms:created xsi:type="dcterms:W3CDTF">2011-02-11T08:46:19Z</dcterms:created>
  <dcterms:modified xsi:type="dcterms:W3CDTF">2011-07-16T14:39:57Z</dcterms:modified>
</cp:coreProperties>
</file>